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77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dirty="0">
                <a:solidFill>
                  <a:srgbClr val="1B1B27"/>
                </a:solidFill>
                <a:latin typeface="Corben" pitchFamily="34" charset="0"/>
                <a:ea typeface="Corben" pitchFamily="34" charset="-122"/>
                <a:cs typeface="Corben" pitchFamily="34" charset="-120"/>
              </a:rPr>
              <a:t>Education Implications of Burner's Theory</a:t>
            </a:r>
            <a:endParaRPr lang="en-US" sz="5249" dirty="0"/>
          </a:p>
        </p:txBody>
      </p:sp>
      <p:sp>
        <p:nvSpPr>
          <p:cNvPr id="6" name="Text 2"/>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Burner's Theory has important implications for education. In this presentation, we'll explore how it can impact teaching methods, student learning, and curriculum design.</a:t>
            </a:r>
            <a:endParaRPr lang="en-US" sz="1750" dirty="0"/>
          </a:p>
        </p:txBody>
      </p:sp>
      <p:sp>
        <p:nvSpPr>
          <p:cNvPr id="7" name="Shape 3"/>
          <p:cNvSpPr/>
          <p:nvPr/>
        </p:nvSpPr>
        <p:spPr>
          <a:xfrm>
            <a:off x="833199" y="5594866"/>
            <a:ext cx="355402" cy="355402"/>
          </a:xfrm>
          <a:prstGeom prst="roundRect">
            <a:avLst>
              <a:gd name="adj" fmla="val 25726039"/>
            </a:avLst>
          </a:prstGeom>
          <a:solidFill>
            <a:srgbClr val="6934ED"/>
          </a:solidFill>
          <a:ln w="7620">
            <a:solidFill>
              <a:srgbClr val="FFFFFF"/>
            </a:solidFill>
            <a:prstDash val="solid"/>
          </a:ln>
        </p:spPr>
      </p:sp>
      <p:sp>
        <p:nvSpPr>
          <p:cNvPr id="8" name="Text 4"/>
          <p:cNvSpPr/>
          <p:nvPr/>
        </p:nvSpPr>
        <p:spPr>
          <a:xfrm>
            <a:off x="915591" y="5589746"/>
            <a:ext cx="19050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Nobile" pitchFamily="34" charset="0"/>
                <a:ea typeface="Nobile" pitchFamily="34" charset="-122"/>
                <a:cs typeface="Nobile" pitchFamily="34" charset="-120"/>
              </a:rPr>
              <a:t>sp</a:t>
            </a:r>
            <a:endParaRPr lang="en-US" sz="1152" dirty="0"/>
          </a:p>
        </p:txBody>
      </p:sp>
      <p:sp>
        <p:nvSpPr>
          <p:cNvPr id="9" name="Text 5"/>
          <p:cNvSpPr/>
          <p:nvPr/>
        </p:nvSpPr>
        <p:spPr>
          <a:xfrm>
            <a:off x="1299686" y="5578197"/>
            <a:ext cx="1165860" cy="388858"/>
          </a:xfrm>
          <a:prstGeom prst="rect">
            <a:avLst/>
          </a:prstGeom>
          <a:noFill/>
          <a:ln/>
        </p:spPr>
        <p:txBody>
          <a:bodyPr wrap="none" rtlCol="0" anchor="t"/>
          <a:lstStyle/>
          <a:p>
            <a:pPr marL="0" indent="0" algn="l">
              <a:lnSpc>
                <a:spcPts val="3062"/>
              </a:lnSpc>
              <a:buNone/>
            </a:pPr>
            <a:r>
              <a:rPr lang="en-US" sz="2187" b="1" dirty="0">
                <a:solidFill>
                  <a:srgbClr val="404155"/>
                </a:solidFill>
                <a:latin typeface="Nobile" pitchFamily="34" charset="0"/>
                <a:ea typeface="Nobile" pitchFamily="34" charset="-122"/>
                <a:cs typeface="Nobile" pitchFamily="34" charset="-120"/>
              </a:rPr>
              <a:t>by sk pc</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F9F9FF">
              <a:alpha val="75000"/>
            </a:srgbClr>
          </a:solidFill>
          <a:ln w="113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2282785"/>
          </a:xfrm>
          <a:prstGeom prst="rect">
            <a:avLst/>
          </a:prstGeom>
        </p:spPr>
      </p:pic>
      <p:sp>
        <p:nvSpPr>
          <p:cNvPr id="5" name="Text 1"/>
          <p:cNvSpPr/>
          <p:nvPr/>
        </p:nvSpPr>
        <p:spPr>
          <a:xfrm>
            <a:off x="2977753" y="2784991"/>
            <a:ext cx="7048500" cy="570667"/>
          </a:xfrm>
          <a:prstGeom prst="rect">
            <a:avLst/>
          </a:prstGeom>
          <a:noFill/>
          <a:ln/>
        </p:spPr>
        <p:txBody>
          <a:bodyPr wrap="none" rtlCol="0" anchor="t"/>
          <a:lstStyle/>
          <a:p>
            <a:pPr marL="0" indent="0">
              <a:lnSpc>
                <a:spcPts val="4494"/>
              </a:lnSpc>
              <a:buNone/>
            </a:pPr>
            <a:r>
              <a:rPr lang="en-US" sz="3595" dirty="0">
                <a:solidFill>
                  <a:srgbClr val="1B1B27"/>
                </a:solidFill>
                <a:latin typeface="Corben" pitchFamily="34" charset="0"/>
                <a:ea typeface="Corben" pitchFamily="34" charset="-122"/>
                <a:cs typeface="Corben" pitchFamily="34" charset="-120"/>
              </a:rPr>
              <a:t>Burner's Theory: An Introduction</a:t>
            </a:r>
            <a:endParaRPr lang="en-US" sz="3595" dirty="0"/>
          </a:p>
        </p:txBody>
      </p:sp>
      <p:sp>
        <p:nvSpPr>
          <p:cNvPr id="6" name="Shape 2"/>
          <p:cNvSpPr/>
          <p:nvPr/>
        </p:nvSpPr>
        <p:spPr>
          <a:xfrm>
            <a:off x="2977753" y="3772138"/>
            <a:ext cx="410885" cy="410885"/>
          </a:xfrm>
          <a:prstGeom prst="roundRect">
            <a:avLst>
              <a:gd name="adj" fmla="val 20002"/>
            </a:avLst>
          </a:prstGeom>
          <a:solidFill>
            <a:srgbClr val="D2D9F9"/>
          </a:solidFill>
          <a:ln w="11311">
            <a:solidFill>
              <a:srgbClr val="A5B3F3"/>
            </a:solidFill>
            <a:prstDash val="solid"/>
          </a:ln>
        </p:spPr>
      </p:sp>
      <p:sp>
        <p:nvSpPr>
          <p:cNvPr id="7" name="Text 3"/>
          <p:cNvSpPr/>
          <p:nvPr/>
        </p:nvSpPr>
        <p:spPr>
          <a:xfrm>
            <a:off x="3141226" y="3806309"/>
            <a:ext cx="83820" cy="342424"/>
          </a:xfrm>
          <a:prstGeom prst="rect">
            <a:avLst/>
          </a:prstGeom>
          <a:noFill/>
          <a:ln/>
        </p:spPr>
        <p:txBody>
          <a:bodyPr wrap="none" rtlCol="0" anchor="t"/>
          <a:lstStyle/>
          <a:p>
            <a:pPr marL="0" indent="0" algn="ctr">
              <a:lnSpc>
                <a:spcPts val="2696"/>
              </a:lnSpc>
              <a:buNone/>
            </a:pPr>
            <a:r>
              <a:rPr lang="en-US" sz="2157" dirty="0">
                <a:solidFill>
                  <a:srgbClr val="404155"/>
                </a:solidFill>
                <a:latin typeface="Corben" pitchFamily="34" charset="0"/>
                <a:ea typeface="Corben" pitchFamily="34" charset="-122"/>
                <a:cs typeface="Corben" pitchFamily="34" charset="-120"/>
              </a:rPr>
              <a:t>1</a:t>
            </a:r>
            <a:endParaRPr lang="en-US" sz="2157" dirty="0"/>
          </a:p>
        </p:txBody>
      </p:sp>
      <p:sp>
        <p:nvSpPr>
          <p:cNvPr id="8" name="Text 4"/>
          <p:cNvSpPr/>
          <p:nvPr/>
        </p:nvSpPr>
        <p:spPr>
          <a:xfrm>
            <a:off x="3571161" y="3834884"/>
            <a:ext cx="2176582" cy="570548"/>
          </a:xfrm>
          <a:prstGeom prst="rect">
            <a:avLst/>
          </a:prstGeom>
          <a:noFill/>
          <a:ln/>
        </p:spPr>
        <p:txBody>
          <a:bodyPr wrap="square" rtlCol="0" anchor="t"/>
          <a:lstStyle/>
          <a:p>
            <a:pPr marL="0" indent="0">
              <a:lnSpc>
                <a:spcPts val="2247"/>
              </a:lnSpc>
              <a:buNone/>
            </a:pPr>
            <a:r>
              <a:rPr lang="en-US" sz="1798" dirty="0">
                <a:solidFill>
                  <a:srgbClr val="404155"/>
                </a:solidFill>
                <a:latin typeface="Corben" pitchFamily="34" charset="0"/>
                <a:ea typeface="Corben" pitchFamily="34" charset="-122"/>
                <a:cs typeface="Corben" pitchFamily="34" charset="-120"/>
              </a:rPr>
              <a:t>What is Burner's Theory?</a:t>
            </a:r>
            <a:endParaRPr lang="en-US" sz="1798" dirty="0"/>
          </a:p>
        </p:txBody>
      </p:sp>
      <p:sp>
        <p:nvSpPr>
          <p:cNvPr id="9" name="Text 5"/>
          <p:cNvSpPr/>
          <p:nvPr/>
        </p:nvSpPr>
        <p:spPr>
          <a:xfrm>
            <a:off x="3571161" y="4514969"/>
            <a:ext cx="2176582" cy="2337435"/>
          </a:xfrm>
          <a:prstGeom prst="rect">
            <a:avLst/>
          </a:prstGeom>
          <a:noFill/>
          <a:ln/>
        </p:spPr>
        <p:txBody>
          <a:bodyPr wrap="square" rtlCol="0" anchor="t"/>
          <a:lstStyle/>
          <a:p>
            <a:pPr marL="0" indent="0">
              <a:lnSpc>
                <a:spcPts val="2301"/>
              </a:lnSpc>
              <a:buNone/>
            </a:pPr>
            <a:r>
              <a:rPr lang="en-US" sz="1438" dirty="0">
                <a:solidFill>
                  <a:srgbClr val="404155"/>
                </a:solidFill>
                <a:latin typeface="Nobile" pitchFamily="34" charset="0"/>
                <a:ea typeface="Nobile" pitchFamily="34" charset="-122"/>
                <a:cs typeface="Nobile" pitchFamily="34" charset="-120"/>
              </a:rPr>
              <a:t>Burner's Theory emphasizes the importance of real-world connection and relevance in education. It has a strong focus on practical application and experiential learning.</a:t>
            </a:r>
            <a:endParaRPr lang="en-US" sz="1438" dirty="0"/>
          </a:p>
        </p:txBody>
      </p:sp>
      <p:sp>
        <p:nvSpPr>
          <p:cNvPr id="10" name="Shape 6"/>
          <p:cNvSpPr/>
          <p:nvPr/>
        </p:nvSpPr>
        <p:spPr>
          <a:xfrm>
            <a:off x="5930265" y="3772138"/>
            <a:ext cx="410885" cy="410885"/>
          </a:xfrm>
          <a:prstGeom prst="roundRect">
            <a:avLst>
              <a:gd name="adj" fmla="val 20002"/>
            </a:avLst>
          </a:prstGeom>
          <a:solidFill>
            <a:srgbClr val="D2D9F9"/>
          </a:solidFill>
          <a:ln w="11311">
            <a:solidFill>
              <a:srgbClr val="A5B3F3"/>
            </a:solidFill>
            <a:prstDash val="solid"/>
          </a:ln>
        </p:spPr>
      </p:sp>
      <p:sp>
        <p:nvSpPr>
          <p:cNvPr id="11" name="Text 7"/>
          <p:cNvSpPr/>
          <p:nvPr/>
        </p:nvSpPr>
        <p:spPr>
          <a:xfrm>
            <a:off x="6063258" y="3806309"/>
            <a:ext cx="144780" cy="342424"/>
          </a:xfrm>
          <a:prstGeom prst="rect">
            <a:avLst/>
          </a:prstGeom>
          <a:noFill/>
          <a:ln/>
        </p:spPr>
        <p:txBody>
          <a:bodyPr wrap="none" rtlCol="0" anchor="t"/>
          <a:lstStyle/>
          <a:p>
            <a:pPr marL="0" indent="0" algn="ctr">
              <a:lnSpc>
                <a:spcPts val="2696"/>
              </a:lnSpc>
              <a:buNone/>
            </a:pPr>
            <a:r>
              <a:rPr lang="en-US" sz="2157" dirty="0">
                <a:solidFill>
                  <a:srgbClr val="404155"/>
                </a:solidFill>
                <a:latin typeface="Corben" pitchFamily="34" charset="0"/>
                <a:ea typeface="Corben" pitchFamily="34" charset="-122"/>
                <a:cs typeface="Corben" pitchFamily="34" charset="-120"/>
              </a:rPr>
              <a:t>2</a:t>
            </a:r>
            <a:endParaRPr lang="en-US" sz="2157" dirty="0"/>
          </a:p>
        </p:txBody>
      </p:sp>
      <p:sp>
        <p:nvSpPr>
          <p:cNvPr id="12" name="Text 8"/>
          <p:cNvSpPr/>
          <p:nvPr/>
        </p:nvSpPr>
        <p:spPr>
          <a:xfrm>
            <a:off x="6523673" y="3834884"/>
            <a:ext cx="2176582" cy="570548"/>
          </a:xfrm>
          <a:prstGeom prst="rect">
            <a:avLst/>
          </a:prstGeom>
          <a:noFill/>
          <a:ln/>
        </p:spPr>
        <p:txBody>
          <a:bodyPr wrap="square" rtlCol="0" anchor="t"/>
          <a:lstStyle/>
          <a:p>
            <a:pPr marL="0" indent="0">
              <a:lnSpc>
                <a:spcPts val="2247"/>
              </a:lnSpc>
              <a:buNone/>
            </a:pPr>
            <a:r>
              <a:rPr lang="en-US" sz="1798" dirty="0">
                <a:solidFill>
                  <a:srgbClr val="404155"/>
                </a:solidFill>
                <a:latin typeface="Corben" pitchFamily="34" charset="0"/>
                <a:ea typeface="Corben" pitchFamily="34" charset="-122"/>
                <a:cs typeface="Corben" pitchFamily="34" charset="-120"/>
              </a:rPr>
              <a:t>Key Components of Burner's Theory</a:t>
            </a:r>
            <a:endParaRPr lang="en-US" sz="1798" dirty="0"/>
          </a:p>
        </p:txBody>
      </p:sp>
      <p:sp>
        <p:nvSpPr>
          <p:cNvPr id="13" name="Text 9"/>
          <p:cNvSpPr/>
          <p:nvPr/>
        </p:nvSpPr>
        <p:spPr>
          <a:xfrm>
            <a:off x="6523673" y="4514969"/>
            <a:ext cx="2176582" cy="3213973"/>
          </a:xfrm>
          <a:prstGeom prst="rect">
            <a:avLst/>
          </a:prstGeom>
          <a:noFill/>
          <a:ln/>
        </p:spPr>
        <p:txBody>
          <a:bodyPr wrap="square" rtlCol="0" anchor="t"/>
          <a:lstStyle/>
          <a:p>
            <a:pPr marL="0" indent="0">
              <a:lnSpc>
                <a:spcPts val="2301"/>
              </a:lnSpc>
              <a:buNone/>
            </a:pPr>
            <a:r>
              <a:rPr lang="en-US" sz="1438" dirty="0">
                <a:solidFill>
                  <a:srgbClr val="404155"/>
                </a:solidFill>
                <a:latin typeface="Nobile" pitchFamily="34" charset="0"/>
                <a:ea typeface="Nobile" pitchFamily="34" charset="-122"/>
                <a:cs typeface="Nobile" pitchFamily="34" charset="-120"/>
              </a:rPr>
              <a:t>These include interest, motivation, and engagement. Burner's Theory argues that when students are able to apply their learning to real-world contexts, they become more invested in the material and achieve higher levels of understanding.</a:t>
            </a:r>
            <a:endParaRPr lang="en-US" sz="1438" dirty="0"/>
          </a:p>
        </p:txBody>
      </p:sp>
      <p:sp>
        <p:nvSpPr>
          <p:cNvPr id="14" name="Shape 10"/>
          <p:cNvSpPr/>
          <p:nvPr/>
        </p:nvSpPr>
        <p:spPr>
          <a:xfrm>
            <a:off x="8882777" y="3772138"/>
            <a:ext cx="410885" cy="410885"/>
          </a:xfrm>
          <a:prstGeom prst="roundRect">
            <a:avLst>
              <a:gd name="adj" fmla="val 20002"/>
            </a:avLst>
          </a:prstGeom>
          <a:solidFill>
            <a:srgbClr val="D2D9F9"/>
          </a:solidFill>
          <a:ln w="11311">
            <a:solidFill>
              <a:srgbClr val="A5B3F3"/>
            </a:solidFill>
            <a:prstDash val="solid"/>
          </a:ln>
        </p:spPr>
      </p:sp>
      <p:sp>
        <p:nvSpPr>
          <p:cNvPr id="15" name="Text 11"/>
          <p:cNvSpPr/>
          <p:nvPr/>
        </p:nvSpPr>
        <p:spPr>
          <a:xfrm>
            <a:off x="9011960" y="3806309"/>
            <a:ext cx="152400" cy="342424"/>
          </a:xfrm>
          <a:prstGeom prst="rect">
            <a:avLst/>
          </a:prstGeom>
          <a:noFill/>
          <a:ln/>
        </p:spPr>
        <p:txBody>
          <a:bodyPr wrap="none" rtlCol="0" anchor="t"/>
          <a:lstStyle/>
          <a:p>
            <a:pPr marL="0" indent="0" algn="ctr">
              <a:lnSpc>
                <a:spcPts val="2696"/>
              </a:lnSpc>
              <a:buNone/>
            </a:pPr>
            <a:r>
              <a:rPr lang="en-US" sz="2157" dirty="0">
                <a:solidFill>
                  <a:srgbClr val="404155"/>
                </a:solidFill>
                <a:latin typeface="Corben" pitchFamily="34" charset="0"/>
                <a:ea typeface="Corben" pitchFamily="34" charset="-122"/>
                <a:cs typeface="Corben" pitchFamily="34" charset="-120"/>
              </a:rPr>
              <a:t>3</a:t>
            </a:r>
            <a:endParaRPr lang="en-US" sz="2157" dirty="0"/>
          </a:p>
        </p:txBody>
      </p:sp>
      <p:sp>
        <p:nvSpPr>
          <p:cNvPr id="16" name="Text 12"/>
          <p:cNvSpPr/>
          <p:nvPr/>
        </p:nvSpPr>
        <p:spPr>
          <a:xfrm>
            <a:off x="9476184" y="3834884"/>
            <a:ext cx="2176582" cy="570548"/>
          </a:xfrm>
          <a:prstGeom prst="rect">
            <a:avLst/>
          </a:prstGeom>
          <a:noFill/>
          <a:ln/>
        </p:spPr>
        <p:txBody>
          <a:bodyPr wrap="square" rtlCol="0" anchor="t"/>
          <a:lstStyle/>
          <a:p>
            <a:pPr marL="0" indent="0">
              <a:lnSpc>
                <a:spcPts val="2247"/>
              </a:lnSpc>
              <a:buNone/>
            </a:pPr>
            <a:r>
              <a:rPr lang="en-US" sz="1798" dirty="0">
                <a:solidFill>
                  <a:srgbClr val="404155"/>
                </a:solidFill>
                <a:latin typeface="Corben" pitchFamily="34" charset="0"/>
                <a:ea typeface="Corben" pitchFamily="34" charset="-122"/>
                <a:cs typeface="Corben" pitchFamily="34" charset="-120"/>
              </a:rPr>
              <a:t>History of Burner's Theory</a:t>
            </a:r>
            <a:endParaRPr lang="en-US" sz="1798" dirty="0"/>
          </a:p>
        </p:txBody>
      </p:sp>
      <p:sp>
        <p:nvSpPr>
          <p:cNvPr id="17" name="Text 13"/>
          <p:cNvSpPr/>
          <p:nvPr/>
        </p:nvSpPr>
        <p:spPr>
          <a:xfrm>
            <a:off x="9476184" y="4514969"/>
            <a:ext cx="2176582" cy="2045256"/>
          </a:xfrm>
          <a:prstGeom prst="rect">
            <a:avLst/>
          </a:prstGeom>
          <a:noFill/>
          <a:ln/>
        </p:spPr>
        <p:txBody>
          <a:bodyPr wrap="square" rtlCol="0" anchor="t"/>
          <a:lstStyle/>
          <a:p>
            <a:pPr marL="0" indent="0">
              <a:lnSpc>
                <a:spcPts val="2301"/>
              </a:lnSpc>
              <a:buNone/>
            </a:pPr>
            <a:r>
              <a:rPr lang="en-US" sz="1438" dirty="0">
                <a:solidFill>
                  <a:srgbClr val="404155"/>
                </a:solidFill>
                <a:latin typeface="Nobile" pitchFamily="34" charset="0"/>
                <a:ea typeface="Nobile" pitchFamily="34" charset="-122"/>
                <a:cs typeface="Nobile" pitchFamily="34" charset="-120"/>
              </a:rPr>
              <a:t>Burner's Theory was developed by David Burner in the 1960s and has since been widely applied in a variety of contexts, including education and business.</a:t>
            </a:r>
            <a:endParaRPr lang="en-US" sz="143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sp>
      <p:sp>
        <p:nvSpPr>
          <p:cNvPr id="4" name="Text 1"/>
          <p:cNvSpPr/>
          <p:nvPr/>
        </p:nvSpPr>
        <p:spPr>
          <a:xfrm>
            <a:off x="2037993" y="1471255"/>
            <a:ext cx="950976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Explaining Burner's Theory in Depth</a:t>
            </a:r>
            <a:endParaRPr lang="en-US" sz="4374" dirty="0"/>
          </a:p>
        </p:txBody>
      </p:sp>
      <p:sp>
        <p:nvSpPr>
          <p:cNvPr id="5" name="Text 2"/>
          <p:cNvSpPr/>
          <p:nvPr/>
        </p:nvSpPr>
        <p:spPr>
          <a:xfrm>
            <a:off x="2037993" y="2721054"/>
            <a:ext cx="2666286" cy="416481"/>
          </a:xfrm>
          <a:prstGeom prst="rect">
            <a:avLst/>
          </a:prstGeom>
          <a:noFill/>
          <a:ln/>
        </p:spPr>
        <p:txBody>
          <a:bodyPr wrap="none" rtlCol="0" anchor="t"/>
          <a:lstStyle/>
          <a:p>
            <a:pPr marL="0" indent="0">
              <a:lnSpc>
                <a:spcPts val="3281"/>
              </a:lnSpc>
              <a:buNone/>
            </a:pPr>
            <a:r>
              <a:rPr lang="en-US" sz="2624" dirty="0">
                <a:solidFill>
                  <a:srgbClr val="1B1B27"/>
                </a:solidFill>
                <a:latin typeface="Corben" pitchFamily="34" charset="0"/>
                <a:ea typeface="Corben" pitchFamily="34" charset="-122"/>
                <a:cs typeface="Corben" pitchFamily="34" charset="-120"/>
              </a:rPr>
              <a:t>Interest</a:t>
            </a:r>
            <a:endParaRPr lang="en-US" sz="2624" dirty="0"/>
          </a:p>
        </p:txBody>
      </p:sp>
      <p:sp>
        <p:nvSpPr>
          <p:cNvPr id="6" name="Text 3"/>
          <p:cNvSpPr/>
          <p:nvPr/>
        </p:nvSpPr>
        <p:spPr>
          <a:xfrm>
            <a:off x="2037993" y="3359706"/>
            <a:ext cx="3156347"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Burner's Theory emphasizes that learning is most effective when it relates to the interests and experiences of each individual student.</a:t>
            </a:r>
            <a:endParaRPr lang="en-US" sz="1750" dirty="0"/>
          </a:p>
        </p:txBody>
      </p:sp>
      <p:sp>
        <p:nvSpPr>
          <p:cNvPr id="7" name="Text 4"/>
          <p:cNvSpPr/>
          <p:nvPr/>
        </p:nvSpPr>
        <p:spPr>
          <a:xfrm>
            <a:off x="5743932" y="2721054"/>
            <a:ext cx="2666286" cy="416481"/>
          </a:xfrm>
          <a:prstGeom prst="rect">
            <a:avLst/>
          </a:prstGeom>
          <a:noFill/>
          <a:ln/>
        </p:spPr>
        <p:txBody>
          <a:bodyPr wrap="none" rtlCol="0" anchor="t"/>
          <a:lstStyle/>
          <a:p>
            <a:pPr marL="0" indent="0">
              <a:lnSpc>
                <a:spcPts val="3281"/>
              </a:lnSpc>
              <a:buNone/>
            </a:pPr>
            <a:r>
              <a:rPr lang="en-US" sz="2624" dirty="0">
                <a:solidFill>
                  <a:srgbClr val="1B1B27"/>
                </a:solidFill>
                <a:latin typeface="Corben" pitchFamily="34" charset="0"/>
                <a:ea typeface="Corben" pitchFamily="34" charset="-122"/>
                <a:cs typeface="Corben" pitchFamily="34" charset="-120"/>
              </a:rPr>
              <a:t>Motivation</a:t>
            </a:r>
            <a:endParaRPr lang="en-US" sz="2624" dirty="0"/>
          </a:p>
        </p:txBody>
      </p:sp>
      <p:sp>
        <p:nvSpPr>
          <p:cNvPr id="8" name="Text 5"/>
          <p:cNvSpPr/>
          <p:nvPr/>
        </p:nvSpPr>
        <p:spPr>
          <a:xfrm>
            <a:off x="5743932" y="3359706"/>
            <a:ext cx="3156347"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Students are more motivated to learn when they understand the relevance of the material to their own future goals and aspirations.</a:t>
            </a:r>
            <a:endParaRPr lang="en-US" sz="1750" dirty="0"/>
          </a:p>
        </p:txBody>
      </p:sp>
      <p:sp>
        <p:nvSpPr>
          <p:cNvPr id="9" name="Text 6"/>
          <p:cNvSpPr/>
          <p:nvPr/>
        </p:nvSpPr>
        <p:spPr>
          <a:xfrm>
            <a:off x="9449872" y="2721054"/>
            <a:ext cx="2666286" cy="416481"/>
          </a:xfrm>
          <a:prstGeom prst="rect">
            <a:avLst/>
          </a:prstGeom>
          <a:noFill/>
          <a:ln/>
        </p:spPr>
        <p:txBody>
          <a:bodyPr wrap="none" rtlCol="0" anchor="t"/>
          <a:lstStyle/>
          <a:p>
            <a:pPr marL="0" indent="0">
              <a:lnSpc>
                <a:spcPts val="3281"/>
              </a:lnSpc>
              <a:buNone/>
            </a:pPr>
            <a:r>
              <a:rPr lang="en-US" sz="2624" dirty="0">
                <a:solidFill>
                  <a:srgbClr val="1B1B27"/>
                </a:solidFill>
                <a:latin typeface="Corben" pitchFamily="34" charset="0"/>
                <a:ea typeface="Corben" pitchFamily="34" charset="-122"/>
                <a:cs typeface="Corben" pitchFamily="34" charset="-120"/>
              </a:rPr>
              <a:t>Engagement</a:t>
            </a:r>
            <a:endParaRPr lang="en-US" sz="2624" dirty="0"/>
          </a:p>
        </p:txBody>
      </p:sp>
      <p:sp>
        <p:nvSpPr>
          <p:cNvPr id="10" name="Text 7"/>
          <p:cNvSpPr/>
          <p:nvPr/>
        </p:nvSpPr>
        <p:spPr>
          <a:xfrm>
            <a:off x="9449872" y="3359706"/>
            <a:ext cx="3156347" cy="3198614"/>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Students must be actively engaged in their learning in order to achieve better comprehension and retention of knowledge. Burner's Theory encourages teachers to find ways to make learning more hands-on and interactive.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F9F9FF">
              <a:alpha val="75000"/>
            </a:srgbClr>
          </a:solidFill>
          <a:ln w="12263">
            <a:solidFill>
              <a:srgbClr val="FFFFFF">
                <a:alpha val="64000"/>
              </a:srgbClr>
            </a:solidFill>
            <a:prstDash val="solid"/>
          </a:ln>
        </p:spPr>
      </p:sp>
      <p:sp>
        <p:nvSpPr>
          <p:cNvPr id="4" name="Text 1"/>
          <p:cNvSpPr/>
          <p:nvPr/>
        </p:nvSpPr>
        <p:spPr>
          <a:xfrm>
            <a:off x="2624376" y="543044"/>
            <a:ext cx="9381649" cy="1234202"/>
          </a:xfrm>
          <a:prstGeom prst="rect">
            <a:avLst/>
          </a:prstGeom>
          <a:noFill/>
          <a:ln/>
        </p:spPr>
        <p:txBody>
          <a:bodyPr wrap="square" rtlCol="0" anchor="t"/>
          <a:lstStyle/>
          <a:p>
            <a:pPr marL="0" indent="0">
              <a:lnSpc>
                <a:spcPts val="4860"/>
              </a:lnSpc>
              <a:buNone/>
            </a:pPr>
            <a:r>
              <a:rPr lang="en-US" sz="3888" dirty="0">
                <a:solidFill>
                  <a:srgbClr val="1B1B27"/>
                </a:solidFill>
                <a:latin typeface="Corben" pitchFamily="34" charset="0"/>
                <a:ea typeface="Corben" pitchFamily="34" charset="-122"/>
                <a:cs typeface="Corben" pitchFamily="34" charset="-120"/>
              </a:rPr>
              <a:t>Impact on Teaching Methods and Strategies</a:t>
            </a:r>
            <a:endParaRPr lang="en-US" sz="3888" dirty="0"/>
          </a:p>
        </p:txBody>
      </p:sp>
      <p:sp>
        <p:nvSpPr>
          <p:cNvPr id="5" name="Shape 2"/>
          <p:cNvSpPr/>
          <p:nvPr/>
        </p:nvSpPr>
        <p:spPr>
          <a:xfrm>
            <a:off x="2900958" y="2172176"/>
            <a:ext cx="39410" cy="5514618"/>
          </a:xfrm>
          <a:prstGeom prst="roundRect">
            <a:avLst>
              <a:gd name="adj" fmla="val 225526"/>
            </a:avLst>
          </a:prstGeom>
          <a:solidFill>
            <a:srgbClr val="A5B3F3"/>
          </a:solidFill>
          <a:ln/>
        </p:spPr>
      </p:sp>
      <p:sp>
        <p:nvSpPr>
          <p:cNvPr id="6" name="Shape 3"/>
          <p:cNvSpPr/>
          <p:nvPr/>
        </p:nvSpPr>
        <p:spPr>
          <a:xfrm>
            <a:off x="3142774" y="2528947"/>
            <a:ext cx="691277" cy="39410"/>
          </a:xfrm>
          <a:prstGeom prst="roundRect">
            <a:avLst>
              <a:gd name="adj" fmla="val 225526"/>
            </a:avLst>
          </a:prstGeom>
          <a:solidFill>
            <a:srgbClr val="A5B3F3"/>
          </a:solidFill>
          <a:ln/>
        </p:spPr>
      </p:sp>
      <p:sp>
        <p:nvSpPr>
          <p:cNvPr id="7" name="Shape 4"/>
          <p:cNvSpPr/>
          <p:nvPr/>
        </p:nvSpPr>
        <p:spPr>
          <a:xfrm>
            <a:off x="2698433" y="2326481"/>
            <a:ext cx="444341" cy="444341"/>
          </a:xfrm>
          <a:prstGeom prst="roundRect">
            <a:avLst>
              <a:gd name="adj" fmla="val 20003"/>
            </a:avLst>
          </a:prstGeom>
          <a:solidFill>
            <a:srgbClr val="D2D9F9"/>
          </a:solidFill>
          <a:ln w="12263">
            <a:solidFill>
              <a:srgbClr val="A5B3F3"/>
            </a:solidFill>
            <a:prstDash val="solid"/>
          </a:ln>
        </p:spPr>
      </p:sp>
      <p:sp>
        <p:nvSpPr>
          <p:cNvPr id="8" name="Text 5"/>
          <p:cNvSpPr/>
          <p:nvPr/>
        </p:nvSpPr>
        <p:spPr>
          <a:xfrm>
            <a:off x="2874883" y="2363510"/>
            <a:ext cx="91440" cy="370284"/>
          </a:xfrm>
          <a:prstGeom prst="rect">
            <a:avLst/>
          </a:prstGeom>
          <a:noFill/>
          <a:ln/>
        </p:spPr>
        <p:txBody>
          <a:bodyPr wrap="none" rtlCol="0" anchor="t"/>
          <a:lstStyle/>
          <a:p>
            <a:pPr marL="0" indent="0" algn="ctr">
              <a:lnSpc>
                <a:spcPts val="2916"/>
              </a:lnSpc>
              <a:buNone/>
            </a:pPr>
            <a:r>
              <a:rPr lang="en-US" sz="2333" dirty="0">
                <a:solidFill>
                  <a:srgbClr val="404155"/>
                </a:solidFill>
                <a:latin typeface="Corben" pitchFamily="34" charset="0"/>
                <a:ea typeface="Corben" pitchFamily="34" charset="-122"/>
                <a:cs typeface="Corben" pitchFamily="34" charset="-120"/>
              </a:rPr>
              <a:t>1</a:t>
            </a:r>
            <a:endParaRPr lang="en-US" sz="2333" dirty="0"/>
          </a:p>
        </p:txBody>
      </p:sp>
      <p:sp>
        <p:nvSpPr>
          <p:cNvPr id="9" name="Text 6"/>
          <p:cNvSpPr/>
          <p:nvPr/>
        </p:nvSpPr>
        <p:spPr>
          <a:xfrm>
            <a:off x="4006810" y="2369582"/>
            <a:ext cx="2964180" cy="308610"/>
          </a:xfrm>
          <a:prstGeom prst="rect">
            <a:avLst/>
          </a:prstGeom>
          <a:noFill/>
          <a:ln/>
        </p:spPr>
        <p:txBody>
          <a:bodyPr wrap="none" rtlCol="0" anchor="t"/>
          <a:lstStyle/>
          <a:p>
            <a:pPr marL="0" indent="0" algn="l">
              <a:lnSpc>
                <a:spcPts val="2430"/>
              </a:lnSpc>
              <a:buNone/>
            </a:pPr>
            <a:r>
              <a:rPr lang="en-US" sz="1944" dirty="0">
                <a:solidFill>
                  <a:srgbClr val="404155"/>
                </a:solidFill>
                <a:latin typeface="Corben" pitchFamily="34" charset="0"/>
                <a:ea typeface="Corben" pitchFamily="34" charset="-122"/>
                <a:cs typeface="Corben" pitchFamily="34" charset="-120"/>
              </a:rPr>
              <a:t>Creative Lesson Planning</a:t>
            </a:r>
            <a:endParaRPr lang="en-US" sz="1944" dirty="0"/>
          </a:p>
        </p:txBody>
      </p:sp>
      <p:sp>
        <p:nvSpPr>
          <p:cNvPr id="10" name="Text 7"/>
          <p:cNvSpPr/>
          <p:nvPr/>
        </p:nvSpPr>
        <p:spPr>
          <a:xfrm>
            <a:off x="4006810" y="2796659"/>
            <a:ext cx="7999214" cy="631984"/>
          </a:xfrm>
          <a:prstGeom prst="rect">
            <a:avLst/>
          </a:prstGeom>
          <a:noFill/>
          <a:ln/>
        </p:spPr>
        <p:txBody>
          <a:bodyPr wrap="square" rtlCol="0" anchor="t"/>
          <a:lstStyle/>
          <a:p>
            <a:pPr marL="0" indent="0" algn="l">
              <a:lnSpc>
                <a:spcPts val="2488"/>
              </a:lnSpc>
              <a:buNone/>
            </a:pPr>
            <a:r>
              <a:rPr lang="en-US" sz="1555" dirty="0">
                <a:solidFill>
                  <a:srgbClr val="404155"/>
                </a:solidFill>
                <a:latin typeface="Nobile" pitchFamily="34" charset="0"/>
                <a:ea typeface="Nobile" pitchFamily="34" charset="-122"/>
                <a:cs typeface="Nobile" pitchFamily="34" charset="-120"/>
              </a:rPr>
              <a:t>Burner's Theory encourages teachers to develop more creative and engaging lesson plans. This can include hands-on activities, experiments, simulations, and more.</a:t>
            </a:r>
            <a:endParaRPr lang="en-US" sz="1555" dirty="0"/>
          </a:p>
        </p:txBody>
      </p:sp>
      <p:sp>
        <p:nvSpPr>
          <p:cNvPr id="11" name="Shape 8"/>
          <p:cNvSpPr/>
          <p:nvPr/>
        </p:nvSpPr>
        <p:spPr>
          <a:xfrm>
            <a:off x="3142774" y="4306431"/>
            <a:ext cx="691277" cy="39410"/>
          </a:xfrm>
          <a:prstGeom prst="roundRect">
            <a:avLst>
              <a:gd name="adj" fmla="val 225526"/>
            </a:avLst>
          </a:prstGeom>
          <a:solidFill>
            <a:srgbClr val="A5B3F3"/>
          </a:solidFill>
          <a:ln/>
        </p:spPr>
      </p:sp>
      <p:sp>
        <p:nvSpPr>
          <p:cNvPr id="12" name="Shape 9"/>
          <p:cNvSpPr/>
          <p:nvPr/>
        </p:nvSpPr>
        <p:spPr>
          <a:xfrm>
            <a:off x="2698433" y="4103965"/>
            <a:ext cx="444341" cy="444341"/>
          </a:xfrm>
          <a:prstGeom prst="roundRect">
            <a:avLst>
              <a:gd name="adj" fmla="val 20003"/>
            </a:avLst>
          </a:prstGeom>
          <a:solidFill>
            <a:srgbClr val="D2D9F9"/>
          </a:solidFill>
          <a:ln w="12263">
            <a:solidFill>
              <a:srgbClr val="A5B3F3"/>
            </a:solidFill>
            <a:prstDash val="solid"/>
          </a:ln>
        </p:spPr>
      </p:sp>
      <p:sp>
        <p:nvSpPr>
          <p:cNvPr id="13" name="Text 10"/>
          <p:cNvSpPr/>
          <p:nvPr/>
        </p:nvSpPr>
        <p:spPr>
          <a:xfrm>
            <a:off x="2844403" y="4140994"/>
            <a:ext cx="152400" cy="370284"/>
          </a:xfrm>
          <a:prstGeom prst="rect">
            <a:avLst/>
          </a:prstGeom>
          <a:noFill/>
          <a:ln/>
        </p:spPr>
        <p:txBody>
          <a:bodyPr wrap="none" rtlCol="0" anchor="t"/>
          <a:lstStyle/>
          <a:p>
            <a:pPr marL="0" indent="0" algn="ctr">
              <a:lnSpc>
                <a:spcPts val="2916"/>
              </a:lnSpc>
              <a:buNone/>
            </a:pPr>
            <a:r>
              <a:rPr lang="en-US" sz="2333" dirty="0">
                <a:solidFill>
                  <a:srgbClr val="404155"/>
                </a:solidFill>
                <a:latin typeface="Corben" pitchFamily="34" charset="0"/>
                <a:ea typeface="Corben" pitchFamily="34" charset="-122"/>
                <a:cs typeface="Corben" pitchFamily="34" charset="-120"/>
              </a:rPr>
              <a:t>2</a:t>
            </a:r>
            <a:endParaRPr lang="en-US" sz="2333" dirty="0"/>
          </a:p>
        </p:txBody>
      </p:sp>
      <p:sp>
        <p:nvSpPr>
          <p:cNvPr id="14" name="Text 11"/>
          <p:cNvSpPr/>
          <p:nvPr/>
        </p:nvSpPr>
        <p:spPr>
          <a:xfrm>
            <a:off x="4006810" y="4147066"/>
            <a:ext cx="3299460" cy="308610"/>
          </a:xfrm>
          <a:prstGeom prst="rect">
            <a:avLst/>
          </a:prstGeom>
          <a:noFill/>
          <a:ln/>
        </p:spPr>
        <p:txBody>
          <a:bodyPr wrap="none" rtlCol="0" anchor="t"/>
          <a:lstStyle/>
          <a:p>
            <a:pPr marL="0" indent="0" algn="l">
              <a:lnSpc>
                <a:spcPts val="2430"/>
              </a:lnSpc>
              <a:buNone/>
            </a:pPr>
            <a:r>
              <a:rPr lang="en-US" sz="1944" dirty="0">
                <a:solidFill>
                  <a:srgbClr val="404155"/>
                </a:solidFill>
                <a:latin typeface="Corben" pitchFamily="34" charset="0"/>
                <a:ea typeface="Corben" pitchFamily="34" charset="-122"/>
                <a:cs typeface="Corben" pitchFamily="34" charset="-120"/>
              </a:rPr>
              <a:t>Personalized Learning Plans</a:t>
            </a:r>
            <a:endParaRPr lang="en-US" sz="1944" dirty="0"/>
          </a:p>
        </p:txBody>
      </p:sp>
      <p:sp>
        <p:nvSpPr>
          <p:cNvPr id="15" name="Text 12"/>
          <p:cNvSpPr/>
          <p:nvPr/>
        </p:nvSpPr>
        <p:spPr>
          <a:xfrm>
            <a:off x="4006810" y="4574143"/>
            <a:ext cx="7999214" cy="947976"/>
          </a:xfrm>
          <a:prstGeom prst="rect">
            <a:avLst/>
          </a:prstGeom>
          <a:noFill/>
          <a:ln/>
        </p:spPr>
        <p:txBody>
          <a:bodyPr wrap="square" rtlCol="0" anchor="t"/>
          <a:lstStyle/>
          <a:p>
            <a:pPr marL="0" indent="0" algn="l">
              <a:lnSpc>
                <a:spcPts val="2488"/>
              </a:lnSpc>
              <a:buNone/>
            </a:pPr>
            <a:r>
              <a:rPr lang="en-US" sz="1555" dirty="0">
                <a:solidFill>
                  <a:srgbClr val="404155"/>
                </a:solidFill>
                <a:latin typeface="Nobile" pitchFamily="34" charset="0"/>
                <a:ea typeface="Nobile" pitchFamily="34" charset="-122"/>
                <a:cs typeface="Nobile" pitchFamily="34" charset="-120"/>
              </a:rPr>
              <a:t>Burner's Theory highlights the importance of tailoring learning plans to each student's interests and needs. Personalized learning can help students stay engaged and motivated.</a:t>
            </a:r>
            <a:endParaRPr lang="en-US" sz="1555" dirty="0"/>
          </a:p>
        </p:txBody>
      </p:sp>
      <p:sp>
        <p:nvSpPr>
          <p:cNvPr id="16" name="Shape 13"/>
          <p:cNvSpPr/>
          <p:nvPr/>
        </p:nvSpPr>
        <p:spPr>
          <a:xfrm>
            <a:off x="3142774" y="6273701"/>
            <a:ext cx="691277" cy="39410"/>
          </a:xfrm>
          <a:prstGeom prst="roundRect">
            <a:avLst>
              <a:gd name="adj" fmla="val 225526"/>
            </a:avLst>
          </a:prstGeom>
          <a:solidFill>
            <a:srgbClr val="A5B3F3"/>
          </a:solidFill>
          <a:ln/>
        </p:spPr>
      </p:sp>
      <p:sp>
        <p:nvSpPr>
          <p:cNvPr id="17" name="Shape 14"/>
          <p:cNvSpPr/>
          <p:nvPr/>
        </p:nvSpPr>
        <p:spPr>
          <a:xfrm>
            <a:off x="2698433" y="6071235"/>
            <a:ext cx="444341" cy="444341"/>
          </a:xfrm>
          <a:prstGeom prst="roundRect">
            <a:avLst>
              <a:gd name="adj" fmla="val 20003"/>
            </a:avLst>
          </a:prstGeom>
          <a:solidFill>
            <a:srgbClr val="D2D9F9"/>
          </a:solidFill>
          <a:ln w="12263">
            <a:solidFill>
              <a:srgbClr val="A5B3F3"/>
            </a:solidFill>
            <a:prstDash val="solid"/>
          </a:ln>
        </p:spPr>
      </p:sp>
      <p:sp>
        <p:nvSpPr>
          <p:cNvPr id="18" name="Text 15"/>
          <p:cNvSpPr/>
          <p:nvPr/>
        </p:nvSpPr>
        <p:spPr>
          <a:xfrm>
            <a:off x="2836783" y="6108263"/>
            <a:ext cx="167640" cy="370284"/>
          </a:xfrm>
          <a:prstGeom prst="rect">
            <a:avLst/>
          </a:prstGeom>
          <a:noFill/>
          <a:ln/>
        </p:spPr>
        <p:txBody>
          <a:bodyPr wrap="none" rtlCol="0" anchor="t"/>
          <a:lstStyle/>
          <a:p>
            <a:pPr marL="0" indent="0" algn="ctr">
              <a:lnSpc>
                <a:spcPts val="2916"/>
              </a:lnSpc>
              <a:buNone/>
            </a:pPr>
            <a:r>
              <a:rPr lang="en-US" sz="2333" dirty="0">
                <a:solidFill>
                  <a:srgbClr val="404155"/>
                </a:solidFill>
                <a:latin typeface="Corben" pitchFamily="34" charset="0"/>
                <a:ea typeface="Corben" pitchFamily="34" charset="-122"/>
                <a:cs typeface="Corben" pitchFamily="34" charset="-120"/>
              </a:rPr>
              <a:t>3</a:t>
            </a:r>
            <a:endParaRPr lang="en-US" sz="2333" dirty="0"/>
          </a:p>
        </p:txBody>
      </p:sp>
      <p:sp>
        <p:nvSpPr>
          <p:cNvPr id="19" name="Text 16"/>
          <p:cNvSpPr/>
          <p:nvPr/>
        </p:nvSpPr>
        <p:spPr>
          <a:xfrm>
            <a:off x="4006810" y="6114336"/>
            <a:ext cx="2651760" cy="308610"/>
          </a:xfrm>
          <a:prstGeom prst="rect">
            <a:avLst/>
          </a:prstGeom>
          <a:noFill/>
          <a:ln/>
        </p:spPr>
        <p:txBody>
          <a:bodyPr wrap="none" rtlCol="0" anchor="t"/>
          <a:lstStyle/>
          <a:p>
            <a:pPr marL="0" indent="0" algn="l">
              <a:lnSpc>
                <a:spcPts val="2430"/>
              </a:lnSpc>
              <a:buNone/>
            </a:pPr>
            <a:r>
              <a:rPr lang="en-US" sz="1944" dirty="0">
                <a:solidFill>
                  <a:srgbClr val="404155"/>
                </a:solidFill>
                <a:latin typeface="Corben" pitchFamily="34" charset="0"/>
                <a:ea typeface="Corben" pitchFamily="34" charset="-122"/>
                <a:cs typeface="Corben" pitchFamily="34" charset="-120"/>
              </a:rPr>
              <a:t>Collaborative Learning</a:t>
            </a:r>
            <a:endParaRPr lang="en-US" sz="1944" dirty="0"/>
          </a:p>
        </p:txBody>
      </p:sp>
      <p:sp>
        <p:nvSpPr>
          <p:cNvPr id="20" name="Text 17"/>
          <p:cNvSpPr/>
          <p:nvPr/>
        </p:nvSpPr>
        <p:spPr>
          <a:xfrm>
            <a:off x="4006810" y="6541413"/>
            <a:ext cx="7999214" cy="947976"/>
          </a:xfrm>
          <a:prstGeom prst="rect">
            <a:avLst/>
          </a:prstGeom>
          <a:noFill/>
          <a:ln/>
        </p:spPr>
        <p:txBody>
          <a:bodyPr wrap="square" rtlCol="0" anchor="t"/>
          <a:lstStyle/>
          <a:p>
            <a:pPr marL="0" indent="0" algn="l">
              <a:lnSpc>
                <a:spcPts val="2488"/>
              </a:lnSpc>
              <a:buNone/>
            </a:pPr>
            <a:r>
              <a:rPr lang="en-US" sz="1555" dirty="0">
                <a:solidFill>
                  <a:srgbClr val="404155"/>
                </a:solidFill>
                <a:latin typeface="Nobile" pitchFamily="34" charset="0"/>
                <a:ea typeface="Nobile" pitchFamily="34" charset="-122"/>
                <a:cs typeface="Nobile" pitchFamily="34" charset="-120"/>
              </a:rPr>
              <a:t>Burner's Theory emphasizes that students learn best from one another. Group projects, discussions, and peer-to-peer teaching can help students learn from each other and develop important social skills.</a:t>
            </a:r>
            <a:endParaRPr lang="en-US" sz="15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338"/>
          </a:xfrm>
          <a:prstGeom prst="rect">
            <a:avLst/>
          </a:prstGeom>
          <a:solidFill>
            <a:srgbClr val="F9F9FF">
              <a:alpha val="75000"/>
            </a:srgbClr>
          </a:solidFill>
          <a:ln w="12621">
            <a:solidFill>
              <a:srgbClr val="FFFFFF">
                <a:alpha val="64000"/>
              </a:srgbClr>
            </a:solidFill>
            <a:prstDash val="solid"/>
          </a:ln>
        </p:spPr>
      </p:sp>
      <p:sp>
        <p:nvSpPr>
          <p:cNvPr id="4" name="Text 1"/>
          <p:cNvSpPr/>
          <p:nvPr/>
        </p:nvSpPr>
        <p:spPr>
          <a:xfrm>
            <a:off x="2509599" y="556379"/>
            <a:ext cx="9611082" cy="1264682"/>
          </a:xfrm>
          <a:prstGeom prst="rect">
            <a:avLst/>
          </a:prstGeom>
          <a:noFill/>
          <a:ln/>
        </p:spPr>
        <p:txBody>
          <a:bodyPr wrap="square" rtlCol="0" anchor="t"/>
          <a:lstStyle/>
          <a:p>
            <a:pPr marL="0" indent="0">
              <a:lnSpc>
                <a:spcPts val="4979"/>
              </a:lnSpc>
              <a:buNone/>
            </a:pPr>
            <a:r>
              <a:rPr lang="en-US" sz="3983" dirty="0">
                <a:solidFill>
                  <a:srgbClr val="1B1B27"/>
                </a:solidFill>
                <a:latin typeface="Corben" pitchFamily="34" charset="0"/>
                <a:ea typeface="Corben" pitchFamily="34" charset="-122"/>
                <a:cs typeface="Corben" pitchFamily="34" charset="-120"/>
              </a:rPr>
              <a:t>Influence on Student Learning and Comprehension</a:t>
            </a:r>
            <a:endParaRPr lang="en-US" sz="3983" dirty="0"/>
          </a:p>
        </p:txBody>
      </p:sp>
      <p:pic>
        <p:nvPicPr>
          <p:cNvPr id="5" name="Image 1" descr="preencoded.png"/>
          <p:cNvPicPr>
            <a:picLocks noChangeAspect="1"/>
          </p:cNvPicPr>
          <p:nvPr/>
        </p:nvPicPr>
        <p:blipFill>
          <a:blip r:embed="rId4"/>
          <a:stretch>
            <a:fillRect/>
          </a:stretch>
        </p:blipFill>
        <p:spPr>
          <a:xfrm>
            <a:off x="2509599" y="2225635"/>
            <a:ext cx="3001328" cy="1854875"/>
          </a:xfrm>
          <a:prstGeom prst="rect">
            <a:avLst/>
          </a:prstGeom>
        </p:spPr>
      </p:pic>
      <p:sp>
        <p:nvSpPr>
          <p:cNvPr id="6" name="Text 2"/>
          <p:cNvSpPr/>
          <p:nvPr/>
        </p:nvSpPr>
        <p:spPr>
          <a:xfrm>
            <a:off x="2509599" y="4333399"/>
            <a:ext cx="2804160" cy="316111"/>
          </a:xfrm>
          <a:prstGeom prst="rect">
            <a:avLst/>
          </a:prstGeom>
          <a:noFill/>
          <a:ln/>
        </p:spPr>
        <p:txBody>
          <a:bodyPr wrap="none" rtlCol="0" anchor="t"/>
          <a:lstStyle/>
          <a:p>
            <a:pPr marL="0" indent="0" algn="l">
              <a:lnSpc>
                <a:spcPts val="2489"/>
              </a:lnSpc>
              <a:buNone/>
            </a:pPr>
            <a:r>
              <a:rPr lang="en-US" sz="1992" dirty="0">
                <a:solidFill>
                  <a:srgbClr val="1B1B27"/>
                </a:solidFill>
                <a:latin typeface="Corben" pitchFamily="34" charset="0"/>
                <a:ea typeface="Corben" pitchFamily="34" charset="-122"/>
                <a:cs typeface="Corben" pitchFamily="34" charset="-120"/>
              </a:rPr>
              <a:t>Real-World Application</a:t>
            </a:r>
            <a:endParaRPr lang="en-US" sz="1992" dirty="0"/>
          </a:p>
        </p:txBody>
      </p:sp>
      <p:sp>
        <p:nvSpPr>
          <p:cNvPr id="7" name="Text 3"/>
          <p:cNvSpPr/>
          <p:nvPr/>
        </p:nvSpPr>
        <p:spPr>
          <a:xfrm>
            <a:off x="2509599" y="4770834"/>
            <a:ext cx="3001328" cy="2265283"/>
          </a:xfrm>
          <a:prstGeom prst="rect">
            <a:avLst/>
          </a:prstGeom>
          <a:noFill/>
          <a:ln/>
        </p:spPr>
        <p:txBody>
          <a:bodyPr wrap="square" rtlCol="0" anchor="t"/>
          <a:lstStyle/>
          <a:p>
            <a:pPr marL="0" indent="0" algn="l">
              <a:lnSpc>
                <a:spcPts val="2549"/>
              </a:lnSpc>
              <a:buNone/>
            </a:pPr>
            <a:r>
              <a:rPr lang="en-US" sz="1593" dirty="0">
                <a:solidFill>
                  <a:srgbClr val="404155"/>
                </a:solidFill>
                <a:latin typeface="Nobile" pitchFamily="34" charset="0"/>
                <a:ea typeface="Nobile" pitchFamily="34" charset="-122"/>
                <a:cs typeface="Nobile" pitchFamily="34" charset="-120"/>
              </a:rPr>
              <a:t>Burner's Theory argues that students learn best when they can see the real-world application of what they're learning. This can include case studies, simulations, and experiments.</a:t>
            </a:r>
            <a:endParaRPr lang="en-US" sz="1593" dirty="0"/>
          </a:p>
        </p:txBody>
      </p:sp>
      <p:pic>
        <p:nvPicPr>
          <p:cNvPr id="8" name="Image 2" descr="preencoded.png"/>
          <p:cNvPicPr>
            <a:picLocks noChangeAspect="1"/>
          </p:cNvPicPr>
          <p:nvPr/>
        </p:nvPicPr>
        <p:blipFill>
          <a:blip r:embed="rId5"/>
          <a:stretch>
            <a:fillRect/>
          </a:stretch>
        </p:blipFill>
        <p:spPr>
          <a:xfrm>
            <a:off x="5814417" y="2225635"/>
            <a:ext cx="3001328" cy="1854875"/>
          </a:xfrm>
          <a:prstGeom prst="rect">
            <a:avLst/>
          </a:prstGeom>
        </p:spPr>
      </p:pic>
      <p:sp>
        <p:nvSpPr>
          <p:cNvPr id="9" name="Text 4"/>
          <p:cNvSpPr/>
          <p:nvPr/>
        </p:nvSpPr>
        <p:spPr>
          <a:xfrm>
            <a:off x="5814417" y="4333399"/>
            <a:ext cx="2023348" cy="316111"/>
          </a:xfrm>
          <a:prstGeom prst="rect">
            <a:avLst/>
          </a:prstGeom>
          <a:noFill/>
          <a:ln/>
        </p:spPr>
        <p:txBody>
          <a:bodyPr wrap="none" rtlCol="0" anchor="t"/>
          <a:lstStyle/>
          <a:p>
            <a:pPr marL="0" indent="0" algn="l">
              <a:lnSpc>
                <a:spcPts val="2489"/>
              </a:lnSpc>
              <a:buNone/>
            </a:pPr>
            <a:r>
              <a:rPr lang="en-US" sz="1992" dirty="0">
                <a:solidFill>
                  <a:srgbClr val="1B1B27"/>
                </a:solidFill>
                <a:latin typeface="Corben" pitchFamily="34" charset="0"/>
                <a:ea typeface="Corben" pitchFamily="34" charset="-122"/>
                <a:cs typeface="Corben" pitchFamily="34" charset="-120"/>
              </a:rPr>
              <a:t>Active Learning</a:t>
            </a:r>
            <a:endParaRPr lang="en-US" sz="1992" dirty="0"/>
          </a:p>
        </p:txBody>
      </p:sp>
      <p:sp>
        <p:nvSpPr>
          <p:cNvPr id="10" name="Text 5"/>
          <p:cNvSpPr/>
          <p:nvPr/>
        </p:nvSpPr>
        <p:spPr>
          <a:xfrm>
            <a:off x="5814417" y="4770834"/>
            <a:ext cx="3001328" cy="2265283"/>
          </a:xfrm>
          <a:prstGeom prst="rect">
            <a:avLst/>
          </a:prstGeom>
          <a:noFill/>
          <a:ln/>
        </p:spPr>
        <p:txBody>
          <a:bodyPr wrap="square" rtlCol="0" anchor="t"/>
          <a:lstStyle/>
          <a:p>
            <a:pPr marL="0" indent="0" algn="l">
              <a:lnSpc>
                <a:spcPts val="2549"/>
              </a:lnSpc>
              <a:buNone/>
            </a:pPr>
            <a:r>
              <a:rPr lang="en-US" sz="1593" dirty="0">
                <a:solidFill>
                  <a:srgbClr val="404155"/>
                </a:solidFill>
                <a:latin typeface="Nobile" pitchFamily="34" charset="0"/>
                <a:ea typeface="Nobile" pitchFamily="34" charset="-122"/>
                <a:cs typeface="Nobile" pitchFamily="34" charset="-120"/>
              </a:rPr>
              <a:t>Active learning is key to the success of Burner's Theory. Students must be actively engaged and involved in their learning in order to achieve better comprehension and retention of knowledge.</a:t>
            </a:r>
            <a:endParaRPr lang="en-US" sz="1593" dirty="0"/>
          </a:p>
        </p:txBody>
      </p:sp>
      <p:pic>
        <p:nvPicPr>
          <p:cNvPr id="11" name="Image 3" descr="preencoded.png"/>
          <p:cNvPicPr>
            <a:picLocks noChangeAspect="1"/>
          </p:cNvPicPr>
          <p:nvPr/>
        </p:nvPicPr>
        <p:blipFill>
          <a:blip r:embed="rId6"/>
          <a:stretch>
            <a:fillRect/>
          </a:stretch>
        </p:blipFill>
        <p:spPr>
          <a:xfrm>
            <a:off x="9119235" y="2225635"/>
            <a:ext cx="3001447" cy="1854994"/>
          </a:xfrm>
          <a:prstGeom prst="rect">
            <a:avLst/>
          </a:prstGeom>
        </p:spPr>
      </p:pic>
      <p:sp>
        <p:nvSpPr>
          <p:cNvPr id="12" name="Text 6"/>
          <p:cNvSpPr/>
          <p:nvPr/>
        </p:nvSpPr>
        <p:spPr>
          <a:xfrm>
            <a:off x="9119235" y="4333518"/>
            <a:ext cx="3001447" cy="632222"/>
          </a:xfrm>
          <a:prstGeom prst="rect">
            <a:avLst/>
          </a:prstGeom>
          <a:noFill/>
          <a:ln/>
        </p:spPr>
        <p:txBody>
          <a:bodyPr wrap="square" rtlCol="0" anchor="t"/>
          <a:lstStyle/>
          <a:p>
            <a:pPr marL="0" indent="0" algn="l">
              <a:lnSpc>
                <a:spcPts val="2489"/>
              </a:lnSpc>
              <a:buNone/>
            </a:pPr>
            <a:r>
              <a:rPr lang="en-US" sz="1992" dirty="0">
                <a:solidFill>
                  <a:srgbClr val="1B1B27"/>
                </a:solidFill>
                <a:latin typeface="Corben" pitchFamily="34" charset="0"/>
                <a:ea typeface="Corben" pitchFamily="34" charset="-122"/>
                <a:cs typeface="Corben" pitchFamily="34" charset="-120"/>
              </a:rPr>
              <a:t>Collaboration &amp; Discussion</a:t>
            </a:r>
            <a:endParaRPr lang="en-US" sz="1992" dirty="0"/>
          </a:p>
        </p:txBody>
      </p:sp>
      <p:sp>
        <p:nvSpPr>
          <p:cNvPr id="13" name="Text 7"/>
          <p:cNvSpPr/>
          <p:nvPr/>
        </p:nvSpPr>
        <p:spPr>
          <a:xfrm>
            <a:off x="9119235" y="5087064"/>
            <a:ext cx="3001447" cy="2588895"/>
          </a:xfrm>
          <a:prstGeom prst="rect">
            <a:avLst/>
          </a:prstGeom>
          <a:noFill/>
          <a:ln/>
        </p:spPr>
        <p:txBody>
          <a:bodyPr wrap="square" rtlCol="0" anchor="t"/>
          <a:lstStyle/>
          <a:p>
            <a:pPr marL="0" indent="0" algn="l">
              <a:lnSpc>
                <a:spcPts val="2549"/>
              </a:lnSpc>
              <a:buNone/>
            </a:pPr>
            <a:r>
              <a:rPr lang="en-US" sz="1593" dirty="0">
                <a:solidFill>
                  <a:srgbClr val="404155"/>
                </a:solidFill>
                <a:latin typeface="Nobile" pitchFamily="34" charset="0"/>
                <a:ea typeface="Nobile" pitchFamily="34" charset="-122"/>
                <a:cs typeface="Nobile" pitchFamily="34" charset="-120"/>
              </a:rPr>
              <a:t>Burner's Theory emphasizes that students learn best from one another. Collaborative projects, discussions, and peer-to-peer teaching can help students learn from each other and develop important social skills.</a:t>
            </a:r>
            <a:endParaRPr lang="en-US" sz="159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F9F9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32100"/>
          </a:xfrm>
          <a:prstGeom prst="rect">
            <a:avLst/>
          </a:prstGeom>
        </p:spPr>
      </p:pic>
      <p:sp>
        <p:nvSpPr>
          <p:cNvPr id="5" name="Text 1"/>
          <p:cNvSpPr/>
          <p:nvPr/>
        </p:nvSpPr>
        <p:spPr>
          <a:xfrm>
            <a:off x="829389" y="608171"/>
            <a:ext cx="9314021" cy="1382316"/>
          </a:xfrm>
          <a:prstGeom prst="rect">
            <a:avLst/>
          </a:prstGeom>
          <a:noFill/>
          <a:ln/>
        </p:spPr>
        <p:txBody>
          <a:bodyPr wrap="square" rtlCol="0" anchor="t"/>
          <a:lstStyle/>
          <a:p>
            <a:pPr marL="0" indent="0">
              <a:lnSpc>
                <a:spcPts val="5442"/>
              </a:lnSpc>
              <a:buNone/>
            </a:pPr>
            <a:r>
              <a:rPr lang="en-US" sz="4354" dirty="0">
                <a:solidFill>
                  <a:srgbClr val="1B1B27"/>
                </a:solidFill>
                <a:latin typeface="Corben" pitchFamily="34" charset="0"/>
                <a:ea typeface="Corben" pitchFamily="34" charset="-122"/>
                <a:cs typeface="Corben" pitchFamily="34" charset="-120"/>
              </a:rPr>
              <a:t>Application in Curriculum Design and Development</a:t>
            </a:r>
            <a:endParaRPr lang="en-US" sz="4354" dirty="0"/>
          </a:p>
        </p:txBody>
      </p:sp>
      <p:sp>
        <p:nvSpPr>
          <p:cNvPr id="6" name="Shape 2"/>
          <p:cNvSpPr/>
          <p:nvPr/>
        </p:nvSpPr>
        <p:spPr>
          <a:xfrm>
            <a:off x="829389" y="2322195"/>
            <a:ext cx="4546521" cy="3071098"/>
          </a:xfrm>
          <a:prstGeom prst="roundRect">
            <a:avLst>
              <a:gd name="adj" fmla="val 3241"/>
            </a:avLst>
          </a:prstGeom>
          <a:solidFill>
            <a:srgbClr val="D2D9F9"/>
          </a:solidFill>
          <a:ln w="13811">
            <a:solidFill>
              <a:srgbClr val="A5B3F3"/>
            </a:solidFill>
            <a:prstDash val="solid"/>
          </a:ln>
        </p:spPr>
      </p:sp>
      <p:sp>
        <p:nvSpPr>
          <p:cNvPr id="7" name="Text 3"/>
          <p:cNvSpPr/>
          <p:nvPr/>
        </p:nvSpPr>
        <p:spPr>
          <a:xfrm>
            <a:off x="1064300" y="2557105"/>
            <a:ext cx="3520440" cy="345519"/>
          </a:xfrm>
          <a:prstGeom prst="rect">
            <a:avLst/>
          </a:prstGeom>
          <a:noFill/>
          <a:ln/>
        </p:spPr>
        <p:txBody>
          <a:bodyPr wrap="none" rtlCol="0" anchor="t"/>
          <a:lstStyle/>
          <a:p>
            <a:pPr marL="0" indent="0">
              <a:lnSpc>
                <a:spcPts val="2721"/>
              </a:lnSpc>
              <a:buNone/>
            </a:pPr>
            <a:r>
              <a:rPr lang="en-US" sz="2177" dirty="0">
                <a:solidFill>
                  <a:srgbClr val="404155"/>
                </a:solidFill>
                <a:latin typeface="Corben" pitchFamily="34" charset="0"/>
                <a:ea typeface="Corben" pitchFamily="34" charset="-122"/>
                <a:cs typeface="Corben" pitchFamily="34" charset="-120"/>
              </a:rPr>
              <a:t>Contextualized Curriculum</a:t>
            </a:r>
            <a:endParaRPr lang="en-US" sz="2177" dirty="0"/>
          </a:p>
        </p:txBody>
      </p:sp>
      <p:sp>
        <p:nvSpPr>
          <p:cNvPr id="8" name="Text 4"/>
          <p:cNvSpPr/>
          <p:nvPr/>
        </p:nvSpPr>
        <p:spPr>
          <a:xfrm>
            <a:off x="1064300" y="3035260"/>
            <a:ext cx="4076700" cy="2123122"/>
          </a:xfrm>
          <a:prstGeom prst="rect">
            <a:avLst/>
          </a:prstGeom>
          <a:noFill/>
          <a:ln/>
        </p:spPr>
        <p:txBody>
          <a:bodyPr wrap="square" rtlCol="0" anchor="t"/>
          <a:lstStyle/>
          <a:p>
            <a:pPr marL="0" indent="0">
              <a:lnSpc>
                <a:spcPts val="2786"/>
              </a:lnSpc>
              <a:buNone/>
            </a:pPr>
            <a:r>
              <a:rPr lang="en-US" sz="1742" dirty="0">
                <a:solidFill>
                  <a:srgbClr val="404155"/>
                </a:solidFill>
                <a:latin typeface="Nobile" pitchFamily="34" charset="0"/>
                <a:ea typeface="Nobile" pitchFamily="34" charset="-122"/>
                <a:cs typeface="Nobile" pitchFamily="34" charset="-120"/>
              </a:rPr>
              <a:t>Burner's Theory highlights the importance of making learning relevant to real-world contexts. Developing a curriculum that is contextualized and relevant can help students stay engaged and motivated.</a:t>
            </a:r>
            <a:endParaRPr lang="en-US" sz="1742" dirty="0"/>
          </a:p>
        </p:txBody>
      </p:sp>
      <p:sp>
        <p:nvSpPr>
          <p:cNvPr id="9" name="Shape 5"/>
          <p:cNvSpPr/>
          <p:nvPr/>
        </p:nvSpPr>
        <p:spPr>
          <a:xfrm>
            <a:off x="5597009" y="2322195"/>
            <a:ext cx="4546521" cy="3071098"/>
          </a:xfrm>
          <a:prstGeom prst="roundRect">
            <a:avLst>
              <a:gd name="adj" fmla="val 3241"/>
            </a:avLst>
          </a:prstGeom>
          <a:solidFill>
            <a:srgbClr val="D2D9F9"/>
          </a:solidFill>
          <a:ln w="13811">
            <a:solidFill>
              <a:srgbClr val="A5B3F3"/>
            </a:solidFill>
            <a:prstDash val="solid"/>
          </a:ln>
        </p:spPr>
      </p:sp>
      <p:sp>
        <p:nvSpPr>
          <p:cNvPr id="10" name="Text 6"/>
          <p:cNvSpPr/>
          <p:nvPr/>
        </p:nvSpPr>
        <p:spPr>
          <a:xfrm>
            <a:off x="5831919" y="2557105"/>
            <a:ext cx="3581400" cy="345519"/>
          </a:xfrm>
          <a:prstGeom prst="rect">
            <a:avLst/>
          </a:prstGeom>
          <a:noFill/>
          <a:ln/>
        </p:spPr>
        <p:txBody>
          <a:bodyPr wrap="none" rtlCol="0" anchor="t"/>
          <a:lstStyle/>
          <a:p>
            <a:pPr marL="0" indent="0">
              <a:lnSpc>
                <a:spcPts val="2721"/>
              </a:lnSpc>
              <a:buNone/>
            </a:pPr>
            <a:r>
              <a:rPr lang="en-US" sz="2177" dirty="0">
                <a:solidFill>
                  <a:srgbClr val="404155"/>
                </a:solidFill>
                <a:latin typeface="Corben" pitchFamily="34" charset="0"/>
                <a:ea typeface="Corben" pitchFamily="34" charset="-122"/>
                <a:cs typeface="Corben" pitchFamily="34" charset="-120"/>
              </a:rPr>
              <a:t>Multidisciplinary Approach</a:t>
            </a:r>
            <a:endParaRPr lang="en-US" sz="2177" dirty="0"/>
          </a:p>
        </p:txBody>
      </p:sp>
      <p:sp>
        <p:nvSpPr>
          <p:cNvPr id="11" name="Text 7"/>
          <p:cNvSpPr/>
          <p:nvPr/>
        </p:nvSpPr>
        <p:spPr>
          <a:xfrm>
            <a:off x="5831919" y="3035260"/>
            <a:ext cx="4076700" cy="2123122"/>
          </a:xfrm>
          <a:prstGeom prst="rect">
            <a:avLst/>
          </a:prstGeom>
          <a:noFill/>
          <a:ln/>
        </p:spPr>
        <p:txBody>
          <a:bodyPr wrap="square" rtlCol="0" anchor="t"/>
          <a:lstStyle/>
          <a:p>
            <a:pPr marL="0" indent="0">
              <a:lnSpc>
                <a:spcPts val="2786"/>
              </a:lnSpc>
              <a:buNone/>
            </a:pPr>
            <a:r>
              <a:rPr lang="en-US" sz="1742" dirty="0">
                <a:solidFill>
                  <a:srgbClr val="404155"/>
                </a:solidFill>
                <a:latin typeface="Nobile" pitchFamily="34" charset="0"/>
                <a:ea typeface="Nobile" pitchFamily="34" charset="-122"/>
                <a:cs typeface="Nobile" pitchFamily="34" charset="-120"/>
              </a:rPr>
              <a:t>Burner's Theory encourages a multidisciplinary approach to curriculum design. This can include incorporating different subjects and perspectives to create a more holistic learning experience.</a:t>
            </a:r>
            <a:endParaRPr lang="en-US" sz="1742" dirty="0"/>
          </a:p>
        </p:txBody>
      </p:sp>
      <p:sp>
        <p:nvSpPr>
          <p:cNvPr id="12" name="Shape 8"/>
          <p:cNvSpPr/>
          <p:nvPr/>
        </p:nvSpPr>
        <p:spPr>
          <a:xfrm>
            <a:off x="829389" y="5614392"/>
            <a:ext cx="9314021" cy="2009537"/>
          </a:xfrm>
          <a:prstGeom prst="roundRect">
            <a:avLst>
              <a:gd name="adj" fmla="val 4953"/>
            </a:avLst>
          </a:prstGeom>
          <a:solidFill>
            <a:srgbClr val="D2D9F9"/>
          </a:solidFill>
          <a:ln w="13811">
            <a:solidFill>
              <a:srgbClr val="A5B3F3"/>
            </a:solidFill>
            <a:prstDash val="solid"/>
          </a:ln>
        </p:spPr>
      </p:sp>
      <p:sp>
        <p:nvSpPr>
          <p:cNvPr id="13" name="Text 9"/>
          <p:cNvSpPr/>
          <p:nvPr/>
        </p:nvSpPr>
        <p:spPr>
          <a:xfrm>
            <a:off x="1064300" y="5849303"/>
            <a:ext cx="3025140" cy="345519"/>
          </a:xfrm>
          <a:prstGeom prst="rect">
            <a:avLst/>
          </a:prstGeom>
          <a:noFill/>
          <a:ln/>
        </p:spPr>
        <p:txBody>
          <a:bodyPr wrap="none" rtlCol="0" anchor="t"/>
          <a:lstStyle/>
          <a:p>
            <a:pPr marL="0" indent="0">
              <a:lnSpc>
                <a:spcPts val="2721"/>
              </a:lnSpc>
              <a:buNone/>
            </a:pPr>
            <a:r>
              <a:rPr lang="en-US" sz="2177" dirty="0">
                <a:solidFill>
                  <a:srgbClr val="404155"/>
                </a:solidFill>
                <a:latin typeface="Corben" pitchFamily="34" charset="0"/>
                <a:ea typeface="Corben" pitchFamily="34" charset="-122"/>
                <a:cs typeface="Corben" pitchFamily="34" charset="-120"/>
              </a:rPr>
              <a:t>Project-Based Learning</a:t>
            </a:r>
            <a:endParaRPr lang="en-US" sz="2177" dirty="0"/>
          </a:p>
        </p:txBody>
      </p:sp>
      <p:sp>
        <p:nvSpPr>
          <p:cNvPr id="14" name="Text 10"/>
          <p:cNvSpPr/>
          <p:nvPr/>
        </p:nvSpPr>
        <p:spPr>
          <a:xfrm>
            <a:off x="1064300" y="6327458"/>
            <a:ext cx="8844201" cy="1061561"/>
          </a:xfrm>
          <a:prstGeom prst="rect">
            <a:avLst/>
          </a:prstGeom>
          <a:noFill/>
          <a:ln/>
        </p:spPr>
        <p:txBody>
          <a:bodyPr wrap="square" rtlCol="0" anchor="t"/>
          <a:lstStyle/>
          <a:p>
            <a:pPr marL="0" indent="0">
              <a:lnSpc>
                <a:spcPts val="2786"/>
              </a:lnSpc>
              <a:buNone/>
            </a:pPr>
            <a:r>
              <a:rPr lang="en-US" sz="1742" dirty="0">
                <a:solidFill>
                  <a:srgbClr val="404155"/>
                </a:solidFill>
                <a:latin typeface="Nobile" pitchFamily="34" charset="0"/>
                <a:ea typeface="Nobile" pitchFamily="34" charset="-122"/>
                <a:cs typeface="Nobile" pitchFamily="34" charset="-120"/>
              </a:rPr>
              <a:t>Project-based learning is a key component of Burner's Theory. This approach to learning encourages students to apply their knowledge and skills to real-world problems and develop important critical thinking skills.</a:t>
            </a:r>
            <a:endParaRPr lang="en-US" sz="174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0597">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5110401" y="739616"/>
            <a:ext cx="8067080" cy="1591985"/>
          </a:xfrm>
          <a:prstGeom prst="rect">
            <a:avLst/>
          </a:prstGeom>
          <a:noFill/>
          <a:ln/>
        </p:spPr>
        <p:txBody>
          <a:bodyPr wrap="square" rtlCol="0" anchor="t"/>
          <a:lstStyle/>
          <a:p>
            <a:pPr marL="0" indent="0">
              <a:lnSpc>
                <a:spcPts val="4179"/>
              </a:lnSpc>
              <a:buNone/>
            </a:pPr>
            <a:r>
              <a:rPr lang="en-US" sz="3343" dirty="0">
                <a:solidFill>
                  <a:srgbClr val="1B1B27"/>
                </a:solidFill>
                <a:latin typeface="Corben" pitchFamily="34" charset="0"/>
                <a:ea typeface="Corben" pitchFamily="34" charset="-122"/>
                <a:cs typeface="Corben" pitchFamily="34" charset="-120"/>
              </a:rPr>
              <a:t>Challenges and Limitations of Implementing Burner's Theory in Education</a:t>
            </a:r>
            <a:endParaRPr lang="en-US" sz="3343" dirty="0"/>
          </a:p>
        </p:txBody>
      </p:sp>
      <p:sp>
        <p:nvSpPr>
          <p:cNvPr id="6" name="Shape 2"/>
          <p:cNvSpPr/>
          <p:nvPr/>
        </p:nvSpPr>
        <p:spPr>
          <a:xfrm>
            <a:off x="5348168" y="2586276"/>
            <a:ext cx="33933" cy="4903708"/>
          </a:xfrm>
          <a:prstGeom prst="roundRect">
            <a:avLst>
              <a:gd name="adj" fmla="val 225224"/>
            </a:avLst>
          </a:prstGeom>
          <a:solidFill>
            <a:srgbClr val="A5B3F3"/>
          </a:solidFill>
          <a:ln/>
        </p:spPr>
      </p:sp>
      <p:sp>
        <p:nvSpPr>
          <p:cNvPr id="7" name="Shape 3"/>
          <p:cNvSpPr/>
          <p:nvPr/>
        </p:nvSpPr>
        <p:spPr>
          <a:xfrm>
            <a:off x="5556111" y="2892921"/>
            <a:ext cx="594360" cy="33933"/>
          </a:xfrm>
          <a:prstGeom prst="roundRect">
            <a:avLst>
              <a:gd name="adj" fmla="val 225224"/>
            </a:avLst>
          </a:prstGeom>
          <a:solidFill>
            <a:srgbClr val="A5B3F3"/>
          </a:solidFill>
          <a:ln/>
        </p:spPr>
      </p:sp>
      <p:sp>
        <p:nvSpPr>
          <p:cNvPr id="8" name="Shape 4"/>
          <p:cNvSpPr/>
          <p:nvPr/>
        </p:nvSpPr>
        <p:spPr>
          <a:xfrm>
            <a:off x="5174040" y="2718911"/>
            <a:ext cx="382072" cy="382072"/>
          </a:xfrm>
          <a:prstGeom prst="roundRect">
            <a:avLst>
              <a:gd name="adj" fmla="val 20003"/>
            </a:avLst>
          </a:prstGeom>
          <a:solidFill>
            <a:srgbClr val="D2D9F9"/>
          </a:solidFill>
          <a:ln w="10597">
            <a:solidFill>
              <a:srgbClr val="A5B3F3"/>
            </a:solidFill>
            <a:prstDash val="solid"/>
          </a:ln>
        </p:spPr>
      </p:sp>
      <p:sp>
        <p:nvSpPr>
          <p:cNvPr id="9" name="Text 5"/>
          <p:cNvSpPr/>
          <p:nvPr/>
        </p:nvSpPr>
        <p:spPr>
          <a:xfrm>
            <a:off x="5326916" y="2750701"/>
            <a:ext cx="76200" cy="318492"/>
          </a:xfrm>
          <a:prstGeom prst="rect">
            <a:avLst/>
          </a:prstGeom>
          <a:noFill/>
          <a:ln/>
        </p:spPr>
        <p:txBody>
          <a:bodyPr wrap="none" rtlCol="0" anchor="t"/>
          <a:lstStyle/>
          <a:p>
            <a:pPr marL="0" indent="0" algn="ctr">
              <a:lnSpc>
                <a:spcPts val="2507"/>
              </a:lnSpc>
              <a:buNone/>
            </a:pPr>
            <a:r>
              <a:rPr lang="en-US" sz="2006" dirty="0">
                <a:solidFill>
                  <a:srgbClr val="404155"/>
                </a:solidFill>
                <a:latin typeface="Corben" pitchFamily="34" charset="0"/>
                <a:ea typeface="Corben" pitchFamily="34" charset="-122"/>
                <a:cs typeface="Corben" pitchFamily="34" charset="-120"/>
              </a:rPr>
              <a:t>1</a:t>
            </a:r>
            <a:endParaRPr lang="en-US" sz="2006" dirty="0"/>
          </a:p>
        </p:txBody>
      </p:sp>
      <p:sp>
        <p:nvSpPr>
          <p:cNvPr id="10" name="Text 6"/>
          <p:cNvSpPr/>
          <p:nvPr/>
        </p:nvSpPr>
        <p:spPr>
          <a:xfrm>
            <a:off x="6299121" y="2756059"/>
            <a:ext cx="1737360" cy="265271"/>
          </a:xfrm>
          <a:prstGeom prst="rect">
            <a:avLst/>
          </a:prstGeom>
          <a:noFill/>
          <a:ln/>
        </p:spPr>
        <p:txBody>
          <a:bodyPr wrap="none" rtlCol="0" anchor="t"/>
          <a:lstStyle/>
          <a:p>
            <a:pPr marL="0" indent="0" algn="l">
              <a:lnSpc>
                <a:spcPts val="2089"/>
              </a:lnSpc>
              <a:buNone/>
            </a:pPr>
            <a:r>
              <a:rPr lang="en-US" sz="1672" dirty="0">
                <a:solidFill>
                  <a:srgbClr val="404155"/>
                </a:solidFill>
                <a:latin typeface="Corben" pitchFamily="34" charset="0"/>
                <a:ea typeface="Corben" pitchFamily="34" charset="-122"/>
                <a:cs typeface="Corben" pitchFamily="34" charset="-120"/>
              </a:rPr>
              <a:t>Time Constraints</a:t>
            </a:r>
            <a:endParaRPr lang="en-US" sz="1672" dirty="0"/>
          </a:p>
        </p:txBody>
      </p:sp>
      <p:sp>
        <p:nvSpPr>
          <p:cNvPr id="11" name="Text 7"/>
          <p:cNvSpPr/>
          <p:nvPr/>
        </p:nvSpPr>
        <p:spPr>
          <a:xfrm>
            <a:off x="6299121" y="3123128"/>
            <a:ext cx="6878360" cy="814745"/>
          </a:xfrm>
          <a:prstGeom prst="rect">
            <a:avLst/>
          </a:prstGeom>
          <a:noFill/>
          <a:ln/>
        </p:spPr>
        <p:txBody>
          <a:bodyPr wrap="square" rtlCol="0" anchor="t"/>
          <a:lstStyle/>
          <a:p>
            <a:pPr marL="0" indent="0" algn="l">
              <a:lnSpc>
                <a:spcPts val="2140"/>
              </a:lnSpc>
              <a:buNone/>
            </a:pPr>
            <a:r>
              <a:rPr lang="en-US" sz="1337" dirty="0">
                <a:solidFill>
                  <a:srgbClr val="404155"/>
                </a:solidFill>
                <a:latin typeface="Nobile" pitchFamily="34" charset="0"/>
                <a:ea typeface="Nobile" pitchFamily="34" charset="-122"/>
                <a:cs typeface="Nobile" pitchFamily="34" charset="-120"/>
              </a:rPr>
              <a:t>Implementing Burner's Theory can be time-consuming and resource-intensive. Teachers and schools must commit to investing the time and resources necessary to develop and execute effective lesson plans and curricula.</a:t>
            </a:r>
            <a:endParaRPr lang="en-US" sz="1337" dirty="0"/>
          </a:p>
        </p:txBody>
      </p:sp>
      <p:sp>
        <p:nvSpPr>
          <p:cNvPr id="12" name="Shape 8"/>
          <p:cNvSpPr/>
          <p:nvPr/>
        </p:nvSpPr>
        <p:spPr>
          <a:xfrm>
            <a:off x="5556111" y="4584085"/>
            <a:ext cx="594360" cy="33933"/>
          </a:xfrm>
          <a:prstGeom prst="roundRect">
            <a:avLst>
              <a:gd name="adj" fmla="val 225224"/>
            </a:avLst>
          </a:prstGeom>
          <a:solidFill>
            <a:srgbClr val="A5B3F3"/>
          </a:solidFill>
          <a:ln/>
        </p:spPr>
      </p:sp>
      <p:sp>
        <p:nvSpPr>
          <p:cNvPr id="13" name="Shape 9"/>
          <p:cNvSpPr/>
          <p:nvPr/>
        </p:nvSpPr>
        <p:spPr>
          <a:xfrm>
            <a:off x="5174040" y="4410075"/>
            <a:ext cx="382072" cy="382072"/>
          </a:xfrm>
          <a:prstGeom prst="roundRect">
            <a:avLst>
              <a:gd name="adj" fmla="val 20003"/>
            </a:avLst>
          </a:prstGeom>
          <a:solidFill>
            <a:srgbClr val="D2D9F9"/>
          </a:solidFill>
          <a:ln w="10597">
            <a:solidFill>
              <a:srgbClr val="A5B3F3"/>
            </a:solidFill>
            <a:prstDash val="solid"/>
          </a:ln>
        </p:spPr>
      </p:sp>
      <p:sp>
        <p:nvSpPr>
          <p:cNvPr id="14" name="Text 10"/>
          <p:cNvSpPr/>
          <p:nvPr/>
        </p:nvSpPr>
        <p:spPr>
          <a:xfrm>
            <a:off x="5300246" y="4441865"/>
            <a:ext cx="129540" cy="318492"/>
          </a:xfrm>
          <a:prstGeom prst="rect">
            <a:avLst/>
          </a:prstGeom>
          <a:noFill/>
          <a:ln/>
        </p:spPr>
        <p:txBody>
          <a:bodyPr wrap="none" rtlCol="0" anchor="t"/>
          <a:lstStyle/>
          <a:p>
            <a:pPr marL="0" indent="0" algn="ctr">
              <a:lnSpc>
                <a:spcPts val="2507"/>
              </a:lnSpc>
              <a:buNone/>
            </a:pPr>
            <a:r>
              <a:rPr lang="en-US" sz="2006" dirty="0">
                <a:solidFill>
                  <a:srgbClr val="404155"/>
                </a:solidFill>
                <a:latin typeface="Corben" pitchFamily="34" charset="0"/>
                <a:ea typeface="Corben" pitchFamily="34" charset="-122"/>
                <a:cs typeface="Corben" pitchFamily="34" charset="-120"/>
              </a:rPr>
              <a:t>2</a:t>
            </a:r>
            <a:endParaRPr lang="en-US" sz="2006" dirty="0"/>
          </a:p>
        </p:txBody>
      </p:sp>
      <p:sp>
        <p:nvSpPr>
          <p:cNvPr id="15" name="Text 11"/>
          <p:cNvSpPr/>
          <p:nvPr/>
        </p:nvSpPr>
        <p:spPr>
          <a:xfrm>
            <a:off x="6299121" y="4447223"/>
            <a:ext cx="1698308" cy="265271"/>
          </a:xfrm>
          <a:prstGeom prst="rect">
            <a:avLst/>
          </a:prstGeom>
          <a:noFill/>
          <a:ln/>
        </p:spPr>
        <p:txBody>
          <a:bodyPr wrap="none" rtlCol="0" anchor="t"/>
          <a:lstStyle/>
          <a:p>
            <a:pPr marL="0" indent="0" algn="l">
              <a:lnSpc>
                <a:spcPts val="2089"/>
              </a:lnSpc>
              <a:buNone/>
            </a:pPr>
            <a:r>
              <a:rPr lang="en-US" sz="1672" dirty="0">
                <a:solidFill>
                  <a:srgbClr val="404155"/>
                </a:solidFill>
                <a:latin typeface="Corben" pitchFamily="34" charset="0"/>
                <a:ea typeface="Corben" pitchFamily="34" charset="-122"/>
                <a:cs typeface="Corben" pitchFamily="34" charset="-120"/>
              </a:rPr>
              <a:t>Evaluation</a:t>
            </a:r>
            <a:endParaRPr lang="en-US" sz="1672" dirty="0"/>
          </a:p>
        </p:txBody>
      </p:sp>
      <p:sp>
        <p:nvSpPr>
          <p:cNvPr id="16" name="Text 12"/>
          <p:cNvSpPr/>
          <p:nvPr/>
        </p:nvSpPr>
        <p:spPr>
          <a:xfrm>
            <a:off x="6299121" y="4814292"/>
            <a:ext cx="6878360" cy="814745"/>
          </a:xfrm>
          <a:prstGeom prst="rect">
            <a:avLst/>
          </a:prstGeom>
          <a:noFill/>
          <a:ln/>
        </p:spPr>
        <p:txBody>
          <a:bodyPr wrap="square" rtlCol="0" anchor="t"/>
          <a:lstStyle/>
          <a:p>
            <a:pPr marL="0" indent="0" algn="l">
              <a:lnSpc>
                <a:spcPts val="2140"/>
              </a:lnSpc>
              <a:buNone/>
            </a:pPr>
            <a:r>
              <a:rPr lang="en-US" sz="1337" dirty="0">
                <a:solidFill>
                  <a:srgbClr val="404155"/>
                </a:solidFill>
                <a:latin typeface="Nobile" pitchFamily="34" charset="0"/>
                <a:ea typeface="Nobile" pitchFamily="34" charset="-122"/>
                <a:cs typeface="Nobile" pitchFamily="34" charset="-120"/>
              </a:rPr>
              <a:t>Measuring the effectiveness of Burner's Theory can be challenging. There is a need to develop new metrics that can adequately capture the impact of these teaching methods and strategies on student outcomes.</a:t>
            </a:r>
            <a:endParaRPr lang="en-US" sz="1337" dirty="0"/>
          </a:p>
        </p:txBody>
      </p:sp>
      <p:sp>
        <p:nvSpPr>
          <p:cNvPr id="17" name="Shape 13"/>
          <p:cNvSpPr/>
          <p:nvPr/>
        </p:nvSpPr>
        <p:spPr>
          <a:xfrm>
            <a:off x="5556111" y="6275249"/>
            <a:ext cx="594360" cy="33933"/>
          </a:xfrm>
          <a:prstGeom prst="roundRect">
            <a:avLst>
              <a:gd name="adj" fmla="val 225224"/>
            </a:avLst>
          </a:prstGeom>
          <a:solidFill>
            <a:srgbClr val="A5B3F3"/>
          </a:solidFill>
          <a:ln/>
        </p:spPr>
      </p:sp>
      <p:sp>
        <p:nvSpPr>
          <p:cNvPr id="18" name="Shape 14"/>
          <p:cNvSpPr/>
          <p:nvPr/>
        </p:nvSpPr>
        <p:spPr>
          <a:xfrm>
            <a:off x="5174040" y="6101239"/>
            <a:ext cx="382072" cy="382072"/>
          </a:xfrm>
          <a:prstGeom prst="roundRect">
            <a:avLst>
              <a:gd name="adj" fmla="val 20003"/>
            </a:avLst>
          </a:prstGeom>
          <a:solidFill>
            <a:srgbClr val="D2D9F9"/>
          </a:solidFill>
          <a:ln w="10597">
            <a:solidFill>
              <a:srgbClr val="A5B3F3"/>
            </a:solidFill>
            <a:prstDash val="solid"/>
          </a:ln>
        </p:spPr>
      </p:sp>
      <p:sp>
        <p:nvSpPr>
          <p:cNvPr id="19" name="Text 15"/>
          <p:cNvSpPr/>
          <p:nvPr/>
        </p:nvSpPr>
        <p:spPr>
          <a:xfrm>
            <a:off x="5292626" y="6133028"/>
            <a:ext cx="144780" cy="318492"/>
          </a:xfrm>
          <a:prstGeom prst="rect">
            <a:avLst/>
          </a:prstGeom>
          <a:noFill/>
          <a:ln/>
        </p:spPr>
        <p:txBody>
          <a:bodyPr wrap="none" rtlCol="0" anchor="t"/>
          <a:lstStyle/>
          <a:p>
            <a:pPr marL="0" indent="0" algn="ctr">
              <a:lnSpc>
                <a:spcPts val="2507"/>
              </a:lnSpc>
              <a:buNone/>
            </a:pPr>
            <a:r>
              <a:rPr lang="en-US" sz="2006" dirty="0">
                <a:solidFill>
                  <a:srgbClr val="404155"/>
                </a:solidFill>
                <a:latin typeface="Corben" pitchFamily="34" charset="0"/>
                <a:ea typeface="Corben" pitchFamily="34" charset="-122"/>
                <a:cs typeface="Corben" pitchFamily="34" charset="-120"/>
              </a:rPr>
              <a:t>3</a:t>
            </a:r>
            <a:endParaRPr lang="en-US" sz="2006" dirty="0"/>
          </a:p>
        </p:txBody>
      </p:sp>
      <p:sp>
        <p:nvSpPr>
          <p:cNvPr id="20" name="Text 16"/>
          <p:cNvSpPr/>
          <p:nvPr/>
        </p:nvSpPr>
        <p:spPr>
          <a:xfrm>
            <a:off x="6299121" y="6138386"/>
            <a:ext cx="2156460" cy="265271"/>
          </a:xfrm>
          <a:prstGeom prst="rect">
            <a:avLst/>
          </a:prstGeom>
          <a:noFill/>
          <a:ln/>
        </p:spPr>
        <p:txBody>
          <a:bodyPr wrap="none" rtlCol="0" anchor="t"/>
          <a:lstStyle/>
          <a:p>
            <a:pPr marL="0" indent="0" algn="l">
              <a:lnSpc>
                <a:spcPts val="2089"/>
              </a:lnSpc>
              <a:buNone/>
            </a:pPr>
            <a:r>
              <a:rPr lang="en-US" sz="1672" dirty="0">
                <a:solidFill>
                  <a:srgbClr val="404155"/>
                </a:solidFill>
                <a:latin typeface="Corben" pitchFamily="34" charset="0"/>
                <a:ea typeface="Corben" pitchFamily="34" charset="-122"/>
                <a:cs typeface="Corben" pitchFamily="34" charset="-120"/>
              </a:rPr>
              <a:t>Resource Constraints</a:t>
            </a:r>
            <a:endParaRPr lang="en-US" sz="1672" dirty="0"/>
          </a:p>
        </p:txBody>
      </p:sp>
      <p:sp>
        <p:nvSpPr>
          <p:cNvPr id="21" name="Text 17"/>
          <p:cNvSpPr/>
          <p:nvPr/>
        </p:nvSpPr>
        <p:spPr>
          <a:xfrm>
            <a:off x="6299121" y="6505456"/>
            <a:ext cx="6878360" cy="814745"/>
          </a:xfrm>
          <a:prstGeom prst="rect">
            <a:avLst/>
          </a:prstGeom>
          <a:noFill/>
          <a:ln/>
        </p:spPr>
        <p:txBody>
          <a:bodyPr wrap="square" rtlCol="0" anchor="t"/>
          <a:lstStyle/>
          <a:p>
            <a:pPr marL="0" indent="0" algn="l">
              <a:lnSpc>
                <a:spcPts val="2140"/>
              </a:lnSpc>
              <a:buNone/>
            </a:pPr>
            <a:r>
              <a:rPr lang="en-US" sz="1337" dirty="0">
                <a:solidFill>
                  <a:srgbClr val="404155"/>
                </a:solidFill>
                <a:latin typeface="Nobile" pitchFamily="34" charset="0"/>
                <a:ea typeface="Nobile" pitchFamily="34" charset="-122"/>
                <a:cs typeface="Nobile" pitchFamily="34" charset="-120"/>
              </a:rPr>
              <a:t>Many schools may not have the resources necessary to effectively implement Burner's Theory. This can include access to technology, materials, and other resources needed to develop engaging and effective lesson plans.</a:t>
            </a:r>
            <a:endParaRPr lang="en-US" sz="133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1787">
            <a:solidFill>
              <a:srgbClr val="FFFFFF">
                <a:alpha val="64000"/>
              </a:srgbClr>
            </a:solidFill>
            <a:prstDash val="solid"/>
          </a:ln>
        </p:spPr>
      </p:sp>
      <p:sp>
        <p:nvSpPr>
          <p:cNvPr id="4" name="Text 1"/>
          <p:cNvSpPr/>
          <p:nvPr/>
        </p:nvSpPr>
        <p:spPr>
          <a:xfrm>
            <a:off x="2813328" y="521375"/>
            <a:ext cx="9003744" cy="1184672"/>
          </a:xfrm>
          <a:prstGeom prst="rect">
            <a:avLst/>
          </a:prstGeom>
          <a:noFill/>
          <a:ln/>
        </p:spPr>
        <p:txBody>
          <a:bodyPr wrap="square" rtlCol="0" anchor="t"/>
          <a:lstStyle/>
          <a:p>
            <a:pPr marL="0" indent="0">
              <a:lnSpc>
                <a:spcPts val="4664"/>
              </a:lnSpc>
              <a:buNone/>
            </a:pPr>
            <a:r>
              <a:rPr lang="en-US" sz="3731" dirty="0">
                <a:solidFill>
                  <a:srgbClr val="1B1B27"/>
                </a:solidFill>
                <a:latin typeface="Corben" pitchFamily="34" charset="0"/>
                <a:ea typeface="Corben" pitchFamily="34" charset="-122"/>
                <a:cs typeface="Corben" pitchFamily="34" charset="-120"/>
              </a:rPr>
              <a:t>Conclusion and Key Takeaways from Burner's Theory in Education</a:t>
            </a:r>
            <a:endParaRPr lang="en-US" sz="3731" dirty="0"/>
          </a:p>
        </p:txBody>
      </p:sp>
      <p:pic>
        <p:nvPicPr>
          <p:cNvPr id="5" name="Image 1" descr="preencoded.png"/>
          <p:cNvPicPr>
            <a:picLocks noChangeAspect="1"/>
          </p:cNvPicPr>
          <p:nvPr/>
        </p:nvPicPr>
        <p:blipFill>
          <a:blip r:embed="rId4"/>
          <a:stretch>
            <a:fillRect/>
          </a:stretch>
        </p:blipFill>
        <p:spPr>
          <a:xfrm>
            <a:off x="2813328" y="2085142"/>
            <a:ext cx="2811661" cy="1737717"/>
          </a:xfrm>
          <a:prstGeom prst="rect">
            <a:avLst/>
          </a:prstGeom>
        </p:spPr>
      </p:pic>
      <p:sp>
        <p:nvSpPr>
          <p:cNvPr id="6" name="Text 2"/>
          <p:cNvSpPr/>
          <p:nvPr/>
        </p:nvSpPr>
        <p:spPr>
          <a:xfrm>
            <a:off x="2813328" y="4059793"/>
            <a:ext cx="2484120" cy="296108"/>
          </a:xfrm>
          <a:prstGeom prst="rect">
            <a:avLst/>
          </a:prstGeom>
          <a:noFill/>
          <a:ln/>
        </p:spPr>
        <p:txBody>
          <a:bodyPr wrap="none" rtlCol="0" anchor="t"/>
          <a:lstStyle/>
          <a:p>
            <a:pPr marL="0" indent="0" algn="l">
              <a:lnSpc>
                <a:spcPts val="2332"/>
              </a:lnSpc>
              <a:buNone/>
            </a:pPr>
            <a:r>
              <a:rPr lang="en-US" sz="1866" dirty="0">
                <a:solidFill>
                  <a:srgbClr val="1B1B27"/>
                </a:solidFill>
                <a:latin typeface="Corben" pitchFamily="34" charset="0"/>
                <a:ea typeface="Corben" pitchFamily="34" charset="-122"/>
                <a:cs typeface="Corben" pitchFamily="34" charset="-120"/>
              </a:rPr>
              <a:t>Personalized Learning</a:t>
            </a:r>
            <a:endParaRPr lang="en-US" sz="1866" dirty="0"/>
          </a:p>
        </p:txBody>
      </p:sp>
      <p:sp>
        <p:nvSpPr>
          <p:cNvPr id="7" name="Text 3"/>
          <p:cNvSpPr/>
          <p:nvPr/>
        </p:nvSpPr>
        <p:spPr>
          <a:xfrm>
            <a:off x="2813328" y="4469606"/>
            <a:ext cx="2811661" cy="909757"/>
          </a:xfrm>
          <a:prstGeom prst="rect">
            <a:avLst/>
          </a:prstGeom>
          <a:noFill/>
          <a:ln/>
        </p:spPr>
        <p:txBody>
          <a:bodyPr wrap="square" rtlCol="0" anchor="t"/>
          <a:lstStyle/>
          <a:p>
            <a:pPr marL="0" indent="0" algn="l">
              <a:lnSpc>
                <a:spcPts val="2388"/>
              </a:lnSpc>
              <a:buNone/>
            </a:pPr>
            <a:r>
              <a:rPr lang="en-US" sz="1493" dirty="0">
                <a:solidFill>
                  <a:srgbClr val="404155"/>
                </a:solidFill>
                <a:latin typeface="Nobile" pitchFamily="34" charset="0"/>
                <a:ea typeface="Nobile" pitchFamily="34" charset="-122"/>
                <a:cs typeface="Nobile" pitchFamily="34" charset="-120"/>
              </a:rPr>
              <a:t>Personalized learning can help students stay engaged and motivated.</a:t>
            </a:r>
            <a:endParaRPr lang="en-US" sz="1493" dirty="0"/>
          </a:p>
        </p:txBody>
      </p:sp>
      <p:pic>
        <p:nvPicPr>
          <p:cNvPr id="8" name="Image 2" descr="preencoded.png"/>
          <p:cNvPicPr>
            <a:picLocks noChangeAspect="1"/>
          </p:cNvPicPr>
          <p:nvPr/>
        </p:nvPicPr>
        <p:blipFill>
          <a:blip r:embed="rId5"/>
          <a:stretch>
            <a:fillRect/>
          </a:stretch>
        </p:blipFill>
        <p:spPr>
          <a:xfrm>
            <a:off x="5909310" y="2085142"/>
            <a:ext cx="2811661" cy="1737717"/>
          </a:xfrm>
          <a:prstGeom prst="rect">
            <a:avLst/>
          </a:prstGeom>
        </p:spPr>
      </p:pic>
      <p:sp>
        <p:nvSpPr>
          <p:cNvPr id="9" name="Text 4"/>
          <p:cNvSpPr/>
          <p:nvPr/>
        </p:nvSpPr>
        <p:spPr>
          <a:xfrm>
            <a:off x="5909310" y="4059793"/>
            <a:ext cx="2811661" cy="592217"/>
          </a:xfrm>
          <a:prstGeom prst="rect">
            <a:avLst/>
          </a:prstGeom>
          <a:noFill/>
          <a:ln/>
        </p:spPr>
        <p:txBody>
          <a:bodyPr wrap="square" rtlCol="0" anchor="t"/>
          <a:lstStyle/>
          <a:p>
            <a:pPr marL="0" indent="0" algn="l">
              <a:lnSpc>
                <a:spcPts val="2332"/>
              </a:lnSpc>
              <a:buNone/>
            </a:pPr>
            <a:r>
              <a:rPr lang="en-US" sz="1866" dirty="0">
                <a:solidFill>
                  <a:srgbClr val="1B1B27"/>
                </a:solidFill>
                <a:latin typeface="Corben" pitchFamily="34" charset="0"/>
                <a:ea typeface="Corben" pitchFamily="34" charset="-122"/>
                <a:cs typeface="Corben" pitchFamily="34" charset="-120"/>
              </a:rPr>
              <a:t>Collaboration &amp; Peer-to-Peer Learning</a:t>
            </a:r>
            <a:endParaRPr lang="en-US" sz="1866" dirty="0"/>
          </a:p>
        </p:txBody>
      </p:sp>
      <p:sp>
        <p:nvSpPr>
          <p:cNvPr id="10" name="Text 5"/>
          <p:cNvSpPr/>
          <p:nvPr/>
        </p:nvSpPr>
        <p:spPr>
          <a:xfrm>
            <a:off x="5909310" y="4765715"/>
            <a:ext cx="2811661" cy="1516261"/>
          </a:xfrm>
          <a:prstGeom prst="rect">
            <a:avLst/>
          </a:prstGeom>
          <a:noFill/>
          <a:ln/>
        </p:spPr>
        <p:txBody>
          <a:bodyPr wrap="square" rtlCol="0" anchor="t"/>
          <a:lstStyle/>
          <a:p>
            <a:pPr marL="0" indent="0" algn="l">
              <a:lnSpc>
                <a:spcPts val="2388"/>
              </a:lnSpc>
              <a:buNone/>
            </a:pPr>
            <a:r>
              <a:rPr lang="en-US" sz="1493" dirty="0">
                <a:solidFill>
                  <a:srgbClr val="404155"/>
                </a:solidFill>
                <a:latin typeface="Nobile" pitchFamily="34" charset="0"/>
                <a:ea typeface="Nobile" pitchFamily="34" charset="-122"/>
                <a:cs typeface="Nobile" pitchFamily="34" charset="-120"/>
              </a:rPr>
              <a:t>Peer-to-peer learning and collaborative projects can help students learn from one another and develop important social skills.</a:t>
            </a:r>
            <a:endParaRPr lang="en-US" sz="1493" dirty="0"/>
          </a:p>
        </p:txBody>
      </p:sp>
      <p:pic>
        <p:nvPicPr>
          <p:cNvPr id="11" name="Image 3" descr="preencoded.png"/>
          <p:cNvPicPr>
            <a:picLocks noChangeAspect="1"/>
          </p:cNvPicPr>
          <p:nvPr/>
        </p:nvPicPr>
        <p:blipFill>
          <a:blip r:embed="rId6"/>
          <a:stretch>
            <a:fillRect/>
          </a:stretch>
        </p:blipFill>
        <p:spPr>
          <a:xfrm>
            <a:off x="9005292" y="2085142"/>
            <a:ext cx="2811780" cy="1737717"/>
          </a:xfrm>
          <a:prstGeom prst="rect">
            <a:avLst/>
          </a:prstGeom>
        </p:spPr>
      </p:pic>
      <p:sp>
        <p:nvSpPr>
          <p:cNvPr id="12" name="Text 6"/>
          <p:cNvSpPr/>
          <p:nvPr/>
        </p:nvSpPr>
        <p:spPr>
          <a:xfrm>
            <a:off x="9005292" y="4059793"/>
            <a:ext cx="2811780" cy="592217"/>
          </a:xfrm>
          <a:prstGeom prst="rect">
            <a:avLst/>
          </a:prstGeom>
          <a:noFill/>
          <a:ln/>
        </p:spPr>
        <p:txBody>
          <a:bodyPr wrap="square" rtlCol="0" anchor="t"/>
          <a:lstStyle/>
          <a:p>
            <a:pPr marL="0" indent="0" algn="l">
              <a:lnSpc>
                <a:spcPts val="2332"/>
              </a:lnSpc>
              <a:buNone/>
            </a:pPr>
            <a:r>
              <a:rPr lang="en-US" sz="1866" dirty="0">
                <a:solidFill>
                  <a:srgbClr val="1B1B27"/>
                </a:solidFill>
                <a:latin typeface="Corben" pitchFamily="34" charset="0"/>
                <a:ea typeface="Corben" pitchFamily="34" charset="-122"/>
                <a:cs typeface="Corben" pitchFamily="34" charset="-120"/>
              </a:rPr>
              <a:t>Creative Lesson Planning</a:t>
            </a:r>
            <a:endParaRPr lang="en-US" sz="1866" dirty="0"/>
          </a:p>
        </p:txBody>
      </p:sp>
      <p:sp>
        <p:nvSpPr>
          <p:cNvPr id="13" name="Text 7"/>
          <p:cNvSpPr/>
          <p:nvPr/>
        </p:nvSpPr>
        <p:spPr>
          <a:xfrm>
            <a:off x="9005292" y="4765715"/>
            <a:ext cx="2811780" cy="1213009"/>
          </a:xfrm>
          <a:prstGeom prst="rect">
            <a:avLst/>
          </a:prstGeom>
          <a:noFill/>
          <a:ln/>
        </p:spPr>
        <p:txBody>
          <a:bodyPr wrap="square" rtlCol="0" anchor="t"/>
          <a:lstStyle/>
          <a:p>
            <a:pPr marL="0" indent="0" algn="l">
              <a:lnSpc>
                <a:spcPts val="2388"/>
              </a:lnSpc>
              <a:buNone/>
            </a:pPr>
            <a:r>
              <a:rPr lang="en-US" sz="1493" dirty="0">
                <a:solidFill>
                  <a:srgbClr val="404155"/>
                </a:solidFill>
                <a:latin typeface="Nobile" pitchFamily="34" charset="0"/>
                <a:ea typeface="Nobile" pitchFamily="34" charset="-122"/>
                <a:cs typeface="Nobile" pitchFamily="34" charset="-120"/>
              </a:rPr>
              <a:t>Developing creative lesson plans can help students stay engaged and motivated while learning important material.</a:t>
            </a:r>
            <a:endParaRPr lang="en-US" sz="1493" dirty="0"/>
          </a:p>
        </p:txBody>
      </p:sp>
      <p:sp>
        <p:nvSpPr>
          <p:cNvPr id="14" name="Text 8"/>
          <p:cNvSpPr/>
          <p:nvPr/>
        </p:nvSpPr>
        <p:spPr>
          <a:xfrm>
            <a:off x="2813328" y="6495217"/>
            <a:ext cx="9003744" cy="1213009"/>
          </a:xfrm>
          <a:prstGeom prst="rect">
            <a:avLst/>
          </a:prstGeom>
          <a:noFill/>
          <a:ln/>
        </p:spPr>
        <p:txBody>
          <a:bodyPr wrap="square" rtlCol="0" anchor="t"/>
          <a:lstStyle/>
          <a:p>
            <a:pPr marL="0" indent="0">
              <a:lnSpc>
                <a:spcPts val="2388"/>
              </a:lnSpc>
              <a:buNone/>
            </a:pPr>
            <a:r>
              <a:rPr lang="en-US" sz="1493" dirty="0">
                <a:solidFill>
                  <a:srgbClr val="404155"/>
                </a:solidFill>
                <a:latin typeface="Nobile" pitchFamily="34" charset="0"/>
                <a:ea typeface="Nobile" pitchFamily="34" charset="-122"/>
                <a:cs typeface="Nobile" pitchFamily="34" charset="-120"/>
              </a:rPr>
              <a:t>Burner's Theory emphasizes the importance of real-world connection and practical application in education. By developing personalized learning plans and incorporating hands-on activities, group projects, and more, students can achieve higher levels of understanding and better retention of knowledge.</a:t>
            </a:r>
            <a:endParaRPr lang="en-US" sz="149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Corben</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DKPC2022</cp:lastModifiedBy>
  <cp:revision>2</cp:revision>
  <dcterms:created xsi:type="dcterms:W3CDTF">2023-12-16T23:23:08Z</dcterms:created>
  <dcterms:modified xsi:type="dcterms:W3CDTF">2023-12-16T23:25:21Z</dcterms:modified>
</cp:coreProperties>
</file>