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82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85144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7862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99332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66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53744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310397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82344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398180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127207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2241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18662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90115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2/25/2024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894263112"/>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flip="none" rotWithShape="1">
          <a:gsLst>
            <a:gs pos="0">
              <a:schemeClr val="tx2">
                <a:lumMod val="25000"/>
              </a:schemeClr>
            </a:gs>
            <a:gs pos="74000">
              <a:schemeClr val="bg1"/>
            </a:gs>
            <a:gs pos="100000">
              <a:schemeClr val="accent1">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91546" y="243840"/>
            <a:ext cx="10847308" cy="7748945"/>
          </a:xfrm>
          <a:prstGeom prst="roundRect">
            <a:avLst>
              <a:gd name="adj" fmla="val 6757"/>
            </a:avLst>
          </a:prstGeom>
          <a:solidFill>
            <a:srgbClr val="0A081B">
              <a:alpha val="75000"/>
            </a:srgbClr>
          </a:solidFill>
          <a:ln w="53340">
            <a:solidFill>
              <a:srgbClr val="302E41"/>
            </a:solidFill>
            <a:prstDash val="solid"/>
          </a:ln>
        </p:spPr>
      </p:sp>
      <p:pic>
        <p:nvPicPr>
          <p:cNvPr id="4" name="Image 1" descr="preencoded.png"/>
          <p:cNvPicPr>
            <a:picLocks noChangeAspect="1"/>
          </p:cNvPicPr>
          <p:nvPr/>
        </p:nvPicPr>
        <p:blipFill>
          <a:blip r:embed="rId4"/>
          <a:stretch>
            <a:fillRect/>
          </a:stretch>
        </p:blipFill>
        <p:spPr>
          <a:xfrm>
            <a:off x="8671084" y="243840"/>
            <a:ext cx="4067651" cy="7748945"/>
          </a:xfrm>
          <a:prstGeom prst="rect">
            <a:avLst/>
          </a:prstGeom>
        </p:spPr>
      </p:pic>
      <p:sp>
        <p:nvSpPr>
          <p:cNvPr id="5" name="Text 1"/>
          <p:cNvSpPr/>
          <p:nvPr/>
        </p:nvSpPr>
        <p:spPr>
          <a:xfrm>
            <a:off x="2709624" y="843677"/>
            <a:ext cx="5143381" cy="2454235"/>
          </a:xfrm>
          <a:prstGeom prst="rect">
            <a:avLst/>
          </a:prstGeom>
          <a:noFill/>
          <a:ln/>
        </p:spPr>
        <p:txBody>
          <a:bodyPr wrap="square" rtlCol="0" anchor="t"/>
          <a:lstStyle/>
          <a:p>
            <a:pPr marL="0" indent="0">
              <a:lnSpc>
                <a:spcPts val="6442"/>
              </a:lnSpc>
              <a:buNone/>
            </a:pPr>
            <a:r>
              <a:rPr lang="en-US" sz="5153" b="1" dirty="0">
                <a:solidFill>
                  <a:srgbClr val="F0FCFF"/>
                </a:solidFill>
                <a:latin typeface="Spline Sans" pitchFamily="34" charset="0"/>
                <a:ea typeface="Spline Sans" pitchFamily="34" charset="-122"/>
                <a:cs typeface="Spline Sans" pitchFamily="34" charset="-120"/>
              </a:rPr>
              <a:t>Understanding the Role of Educators</a:t>
            </a:r>
            <a:endParaRPr lang="en-US" sz="5153" dirty="0"/>
          </a:p>
        </p:txBody>
      </p:sp>
      <p:sp>
        <p:nvSpPr>
          <p:cNvPr id="6" name="Text 2"/>
          <p:cNvSpPr/>
          <p:nvPr/>
        </p:nvSpPr>
        <p:spPr>
          <a:xfrm>
            <a:off x="2709624" y="3625096"/>
            <a:ext cx="5143381" cy="3140750"/>
          </a:xfrm>
          <a:prstGeom prst="rect">
            <a:avLst/>
          </a:prstGeom>
          <a:noFill/>
          <a:ln/>
        </p:spPr>
        <p:txBody>
          <a:bodyPr wrap="square" rtlCol="0" anchor="t"/>
          <a:lstStyle/>
          <a:p>
            <a:pPr marL="0" indent="0">
              <a:lnSpc>
                <a:spcPts val="2748"/>
              </a:lnSpc>
              <a:buNone/>
            </a:pPr>
            <a:r>
              <a:rPr lang="en-US" sz="1718" dirty="0">
                <a:solidFill>
                  <a:srgbClr val="E0E4E6"/>
                </a:solidFill>
                <a:latin typeface="Barlow" pitchFamily="34" charset="0"/>
                <a:ea typeface="Barlow" pitchFamily="34" charset="-122"/>
                <a:cs typeface="Barlow" pitchFamily="34" charset="-120"/>
              </a:rPr>
              <a:t>Welcome to our exploration of the teaching profession, where we dive into the essence of what it means to be an educator. Teachers are the architects of knowledge, shaping the minds of future generations. In this presentation, we will detail the definition of a teacher, analyze the qualities that exemplify an outstanding educator, examine the influence of teacher behavior, and underscore the profound impact teachers have on their students.</a:t>
            </a:r>
            <a:endParaRPr lang="en-US" sz="1718" dirty="0"/>
          </a:p>
        </p:txBody>
      </p:sp>
      <p:sp>
        <p:nvSpPr>
          <p:cNvPr id="7" name="Shape 3"/>
          <p:cNvSpPr/>
          <p:nvPr/>
        </p:nvSpPr>
        <p:spPr>
          <a:xfrm>
            <a:off x="2709624" y="7027545"/>
            <a:ext cx="348972" cy="348972"/>
          </a:xfrm>
          <a:prstGeom prst="roundRect">
            <a:avLst>
              <a:gd name="adj" fmla="val 26200055"/>
            </a:avLst>
          </a:prstGeom>
          <a:solidFill>
            <a:srgbClr val="A66027"/>
          </a:solidFill>
          <a:ln w="7620">
            <a:solidFill>
              <a:srgbClr val="FFFFFF"/>
            </a:solidFill>
            <a:prstDash val="solid"/>
          </a:ln>
        </p:spPr>
      </p:sp>
      <p:sp>
        <p:nvSpPr>
          <p:cNvPr id="8" name="Text 4"/>
          <p:cNvSpPr/>
          <p:nvPr/>
        </p:nvSpPr>
        <p:spPr>
          <a:xfrm>
            <a:off x="2794992" y="7128867"/>
            <a:ext cx="178118"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Barlow" pitchFamily="34" charset="0"/>
                <a:ea typeface="Barlow" pitchFamily="34" charset="-122"/>
                <a:cs typeface="Barlow" pitchFamily="34" charset="-120"/>
              </a:rPr>
              <a:t>sa</a:t>
            </a:r>
            <a:endParaRPr lang="en-US" sz="1152" dirty="0"/>
          </a:p>
        </p:txBody>
      </p:sp>
      <p:sp>
        <p:nvSpPr>
          <p:cNvPr id="9" name="Text 5"/>
          <p:cNvSpPr/>
          <p:nvPr/>
        </p:nvSpPr>
        <p:spPr>
          <a:xfrm>
            <a:off x="3167658" y="7011233"/>
            <a:ext cx="977146" cy="381714"/>
          </a:xfrm>
          <a:prstGeom prst="rect">
            <a:avLst/>
          </a:prstGeom>
          <a:noFill/>
          <a:ln/>
        </p:spPr>
        <p:txBody>
          <a:bodyPr wrap="none" rtlCol="0" anchor="t"/>
          <a:lstStyle/>
          <a:p>
            <a:pPr marL="0" indent="0" algn="l">
              <a:lnSpc>
                <a:spcPts val="3006"/>
              </a:lnSpc>
              <a:buNone/>
            </a:pPr>
            <a:r>
              <a:rPr lang="en-US" sz="2147" b="1" dirty="0">
                <a:solidFill>
                  <a:srgbClr val="E0E4E6"/>
                </a:solidFill>
                <a:latin typeface="Barlow" pitchFamily="34" charset="0"/>
                <a:ea typeface="Barlow" pitchFamily="34" charset="-122"/>
                <a:cs typeface="Barlow" pitchFamily="34" charset="-120"/>
              </a:rPr>
              <a:t>by sk pc</a:t>
            </a:r>
            <a:endParaRPr lang="en-US" sz="214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91057" y="1448395"/>
            <a:ext cx="11048167" cy="5332690"/>
          </a:xfrm>
          <a:prstGeom prst="roundRect">
            <a:avLst>
              <a:gd name="adj" fmla="val 10000"/>
            </a:avLst>
          </a:prstGeom>
          <a:solidFill>
            <a:srgbClr val="0A081B">
              <a:alpha val="75000"/>
            </a:srgbClr>
          </a:solidFill>
          <a:ln w="53340">
            <a:solidFill>
              <a:srgbClr val="302E41"/>
            </a:solidFill>
            <a:prstDash val="solid"/>
          </a:ln>
        </p:spPr>
      </p:sp>
      <p:pic>
        <p:nvPicPr>
          <p:cNvPr id="4" name="Image 1" descr="preencoded.png"/>
          <p:cNvPicPr>
            <a:picLocks noChangeAspect="1"/>
          </p:cNvPicPr>
          <p:nvPr/>
        </p:nvPicPr>
        <p:blipFill>
          <a:blip r:embed="rId4"/>
          <a:stretch>
            <a:fillRect/>
          </a:stretch>
        </p:blipFill>
        <p:spPr>
          <a:xfrm>
            <a:off x="8696087" y="1448395"/>
            <a:ext cx="4143018" cy="5332690"/>
          </a:xfrm>
          <a:prstGeom prst="rect">
            <a:avLst/>
          </a:prstGeom>
        </p:spPr>
      </p:pic>
      <p:sp>
        <p:nvSpPr>
          <p:cNvPr id="5" name="Text 1"/>
          <p:cNvSpPr/>
          <p:nvPr/>
        </p:nvSpPr>
        <p:spPr>
          <a:xfrm>
            <a:off x="2624257" y="2098119"/>
            <a:ext cx="5238631"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Thank You</a:t>
            </a:r>
            <a:endParaRPr lang="en-US" sz="4374" dirty="0"/>
          </a:p>
        </p:txBody>
      </p:sp>
      <p:sp>
        <p:nvSpPr>
          <p:cNvPr id="6" name="Text 2"/>
          <p:cNvSpPr/>
          <p:nvPr/>
        </p:nvSpPr>
        <p:spPr>
          <a:xfrm>
            <a:off x="2624257" y="3125748"/>
            <a:ext cx="5238631" cy="2132409"/>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We appreciate your attention and hope that this presentation has provided valuable insights into the teaching profession. If there are any questions or further topics you would like to discuss, please feel free to ask. Our goal is to support a collaborative journey in education.</a:t>
            </a:r>
            <a:endParaRPr lang="en-US" sz="1750" dirty="0"/>
          </a:p>
        </p:txBody>
      </p:sp>
      <p:pic>
        <p:nvPicPr>
          <p:cNvPr id="7" name="Image 2" descr="preencoded.png"/>
          <p:cNvPicPr>
            <a:picLocks noChangeAspect="1"/>
          </p:cNvPicPr>
          <p:nvPr/>
        </p:nvPicPr>
        <p:blipFill>
          <a:blip r:embed="rId5"/>
          <a:stretch>
            <a:fillRect/>
          </a:stretch>
        </p:blipFill>
        <p:spPr>
          <a:xfrm>
            <a:off x="2624257" y="5508069"/>
            <a:ext cx="2043351" cy="623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91057" y="547211"/>
            <a:ext cx="11048167" cy="7135178"/>
          </a:xfrm>
          <a:prstGeom prst="roundRect">
            <a:avLst>
              <a:gd name="adj" fmla="val 7474"/>
            </a:avLst>
          </a:prstGeom>
          <a:solidFill>
            <a:srgbClr val="0A081B">
              <a:alpha val="75000"/>
            </a:srgbClr>
          </a:solidFill>
          <a:ln w="53340">
            <a:solidFill>
              <a:srgbClr val="302E41"/>
            </a:solidFill>
            <a:prstDash val="solid"/>
          </a:ln>
        </p:spPr>
      </p:sp>
      <p:sp>
        <p:nvSpPr>
          <p:cNvPr id="4" name="Text 1"/>
          <p:cNvSpPr/>
          <p:nvPr/>
        </p:nvSpPr>
        <p:spPr>
          <a:xfrm>
            <a:off x="2624257" y="1158240"/>
            <a:ext cx="6882408"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The Definition of a Teacher</a:t>
            </a:r>
            <a:endParaRPr lang="en-US" sz="4374" dirty="0"/>
          </a:p>
        </p:txBody>
      </p:sp>
      <p:sp>
        <p:nvSpPr>
          <p:cNvPr id="5" name="Text 2"/>
          <p:cNvSpPr/>
          <p:nvPr/>
        </p:nvSpPr>
        <p:spPr>
          <a:xfrm>
            <a:off x="2624257" y="2296954"/>
            <a:ext cx="9381649"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 teacher is more than just an individual who imparts knowledge. They are mentors, guides, and leaders who navigate the educational journey with their students. A teacher's role encompasses a spectrum of responsibilities, from creating lesson plans to assessing student performance, fostering a positive learning environment, and encouraging lifelong learning.</a:t>
            </a:r>
            <a:endParaRPr lang="en-US" sz="1750" dirty="0"/>
          </a:p>
        </p:txBody>
      </p:sp>
      <p:sp>
        <p:nvSpPr>
          <p:cNvPr id="6" name="Shape 3"/>
          <p:cNvSpPr/>
          <p:nvPr/>
        </p:nvSpPr>
        <p:spPr>
          <a:xfrm>
            <a:off x="2624257" y="3968472"/>
            <a:ext cx="2979063" cy="3102888"/>
          </a:xfrm>
          <a:prstGeom prst="roundRect">
            <a:avLst>
              <a:gd name="adj" fmla="val 13426"/>
            </a:avLst>
          </a:prstGeom>
          <a:solidFill>
            <a:srgbClr val="0A081B"/>
          </a:solidFill>
          <a:ln w="22860">
            <a:solidFill>
              <a:srgbClr val="16FFBB"/>
            </a:solidFill>
            <a:prstDash val="solid"/>
          </a:ln>
        </p:spPr>
      </p:sp>
      <p:sp>
        <p:nvSpPr>
          <p:cNvPr id="7" name="Text 4"/>
          <p:cNvSpPr/>
          <p:nvPr/>
        </p:nvSpPr>
        <p:spPr>
          <a:xfrm>
            <a:off x="2869287" y="4213503"/>
            <a:ext cx="2489002"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Educator</a:t>
            </a:r>
            <a:endParaRPr lang="en-US" sz="2187" dirty="0"/>
          </a:p>
        </p:txBody>
      </p:sp>
      <p:sp>
        <p:nvSpPr>
          <p:cNvPr id="8" name="Text 5"/>
          <p:cNvSpPr/>
          <p:nvPr/>
        </p:nvSpPr>
        <p:spPr>
          <a:xfrm>
            <a:off x="2869287" y="4693920"/>
            <a:ext cx="2489002" cy="2132409"/>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One who imparts knowledge across various subjects, ensuring students gain the necessary skills to succeed academically.</a:t>
            </a:r>
            <a:endParaRPr lang="en-US" sz="1750" dirty="0"/>
          </a:p>
        </p:txBody>
      </p:sp>
      <p:sp>
        <p:nvSpPr>
          <p:cNvPr id="9" name="Shape 6"/>
          <p:cNvSpPr/>
          <p:nvPr/>
        </p:nvSpPr>
        <p:spPr>
          <a:xfrm>
            <a:off x="5825490" y="3968472"/>
            <a:ext cx="2979063" cy="3102888"/>
          </a:xfrm>
          <a:prstGeom prst="roundRect">
            <a:avLst>
              <a:gd name="adj" fmla="val 13426"/>
            </a:avLst>
          </a:prstGeom>
          <a:solidFill>
            <a:srgbClr val="0A081B"/>
          </a:solidFill>
          <a:ln w="22860">
            <a:solidFill>
              <a:srgbClr val="29DDDA"/>
            </a:solidFill>
            <a:prstDash val="solid"/>
          </a:ln>
        </p:spPr>
      </p:sp>
      <p:sp>
        <p:nvSpPr>
          <p:cNvPr id="10" name="Text 7"/>
          <p:cNvSpPr/>
          <p:nvPr/>
        </p:nvSpPr>
        <p:spPr>
          <a:xfrm>
            <a:off x="6070521" y="4213503"/>
            <a:ext cx="2489002"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Mentor</a:t>
            </a:r>
            <a:endParaRPr lang="en-US" sz="2187" dirty="0"/>
          </a:p>
        </p:txBody>
      </p:sp>
      <p:sp>
        <p:nvSpPr>
          <p:cNvPr id="11" name="Text 8"/>
          <p:cNvSpPr/>
          <p:nvPr/>
        </p:nvSpPr>
        <p:spPr>
          <a:xfrm>
            <a:off x="6070521" y="4693920"/>
            <a:ext cx="2489002"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 guide who provides support, inspiration, and encouragement for personal and professional growth.</a:t>
            </a:r>
            <a:endParaRPr lang="en-US" sz="1750" dirty="0"/>
          </a:p>
        </p:txBody>
      </p:sp>
      <p:sp>
        <p:nvSpPr>
          <p:cNvPr id="12" name="Shape 9"/>
          <p:cNvSpPr/>
          <p:nvPr/>
        </p:nvSpPr>
        <p:spPr>
          <a:xfrm>
            <a:off x="9026723" y="3968472"/>
            <a:ext cx="2979063" cy="3102888"/>
          </a:xfrm>
          <a:prstGeom prst="roundRect">
            <a:avLst>
              <a:gd name="adj" fmla="val 13426"/>
            </a:avLst>
          </a:prstGeom>
          <a:solidFill>
            <a:srgbClr val="0A081B"/>
          </a:solidFill>
          <a:ln w="22860">
            <a:solidFill>
              <a:srgbClr val="37A7E7"/>
            </a:solidFill>
            <a:prstDash val="solid"/>
          </a:ln>
        </p:spPr>
      </p:sp>
      <p:sp>
        <p:nvSpPr>
          <p:cNvPr id="13" name="Text 10"/>
          <p:cNvSpPr/>
          <p:nvPr/>
        </p:nvSpPr>
        <p:spPr>
          <a:xfrm>
            <a:off x="9271754" y="4213503"/>
            <a:ext cx="2489002"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Innovator</a:t>
            </a:r>
            <a:endParaRPr lang="en-US" sz="2187" dirty="0"/>
          </a:p>
        </p:txBody>
      </p:sp>
      <p:sp>
        <p:nvSpPr>
          <p:cNvPr id="14" name="Text 11"/>
          <p:cNvSpPr/>
          <p:nvPr/>
        </p:nvSpPr>
        <p:spPr>
          <a:xfrm>
            <a:off x="9271754" y="4693920"/>
            <a:ext cx="2489002" cy="1777008"/>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An educator adept at incorporating new teaching strategies and technologies to enhance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61780" y="243840"/>
            <a:ext cx="10906839" cy="7747040"/>
          </a:xfrm>
          <a:prstGeom prst="roundRect">
            <a:avLst>
              <a:gd name="adj" fmla="val 6796"/>
            </a:avLst>
          </a:prstGeom>
          <a:solidFill>
            <a:srgbClr val="0A081B">
              <a:alpha val="75000"/>
            </a:srgbClr>
          </a:solidFill>
          <a:ln w="53340">
            <a:solidFill>
              <a:srgbClr val="302E41"/>
            </a:solidFill>
            <a:prstDash val="solid"/>
          </a:ln>
        </p:spPr>
      </p:sp>
      <p:sp>
        <p:nvSpPr>
          <p:cNvPr id="4" name="Text 1"/>
          <p:cNvSpPr/>
          <p:nvPr/>
        </p:nvSpPr>
        <p:spPr>
          <a:xfrm>
            <a:off x="2684383" y="847011"/>
            <a:ext cx="6969323" cy="685443"/>
          </a:xfrm>
          <a:prstGeom prst="rect">
            <a:avLst/>
          </a:prstGeom>
          <a:noFill/>
          <a:ln/>
        </p:spPr>
        <p:txBody>
          <a:bodyPr wrap="none" rtlCol="0" anchor="t"/>
          <a:lstStyle/>
          <a:p>
            <a:pPr marL="0" indent="0">
              <a:lnSpc>
                <a:spcPts val="5398"/>
              </a:lnSpc>
              <a:buNone/>
            </a:pPr>
            <a:r>
              <a:rPr lang="en-US" sz="4318" b="1" dirty="0">
                <a:solidFill>
                  <a:srgbClr val="F0FCFF"/>
                </a:solidFill>
                <a:latin typeface="Spline Sans" pitchFamily="34" charset="0"/>
                <a:ea typeface="Spline Sans" pitchFamily="34" charset="-122"/>
                <a:cs typeface="Spline Sans" pitchFamily="34" charset="-120"/>
              </a:rPr>
              <a:t>Qualities of a Good Teacher</a:t>
            </a:r>
            <a:endParaRPr lang="en-US" sz="4318" dirty="0"/>
          </a:p>
        </p:txBody>
      </p:sp>
      <p:sp>
        <p:nvSpPr>
          <p:cNvPr id="5" name="Text 2"/>
          <p:cNvSpPr/>
          <p:nvPr/>
        </p:nvSpPr>
        <p:spPr>
          <a:xfrm>
            <a:off x="2684383" y="1971080"/>
            <a:ext cx="9261634" cy="1403509"/>
          </a:xfrm>
          <a:prstGeom prst="rect">
            <a:avLst/>
          </a:prstGeom>
          <a:noFill/>
          <a:ln/>
        </p:spPr>
        <p:txBody>
          <a:bodyPr wrap="square" rtlCol="0" anchor="t"/>
          <a:lstStyle/>
          <a:p>
            <a:pPr marL="0" indent="0">
              <a:lnSpc>
                <a:spcPts val="2764"/>
              </a:lnSpc>
              <a:buNone/>
            </a:pPr>
            <a:r>
              <a:rPr lang="en-US" sz="1727" dirty="0">
                <a:solidFill>
                  <a:srgbClr val="E0E4E6"/>
                </a:solidFill>
                <a:latin typeface="Barlow" pitchFamily="34" charset="0"/>
                <a:ea typeface="Barlow" pitchFamily="34" charset="-122"/>
                <a:cs typeface="Barlow" pitchFamily="34" charset="-120"/>
              </a:rPr>
              <a:t>A good teacher possesses characteristics that transcend academic knowledge. Patience, adaptability, and empathy are foundational qualities. They possess an unwavering commitment to their students' success and well-being, which is evidenced through their dedication and perseverance.</a:t>
            </a:r>
            <a:endParaRPr lang="en-US" sz="1727" dirty="0"/>
          </a:p>
        </p:txBody>
      </p:sp>
      <p:sp>
        <p:nvSpPr>
          <p:cNvPr id="6" name="Shape 3"/>
          <p:cNvSpPr/>
          <p:nvPr/>
        </p:nvSpPr>
        <p:spPr>
          <a:xfrm>
            <a:off x="2684383" y="3792617"/>
            <a:ext cx="493514" cy="493514"/>
          </a:xfrm>
          <a:prstGeom prst="roundRect">
            <a:avLst>
              <a:gd name="adj" fmla="val 80006"/>
            </a:avLst>
          </a:prstGeom>
          <a:solidFill>
            <a:srgbClr val="0A081B"/>
          </a:solidFill>
          <a:ln w="22860">
            <a:solidFill>
              <a:srgbClr val="16FFBB"/>
            </a:solidFill>
            <a:prstDash val="solid"/>
          </a:ln>
        </p:spPr>
      </p:sp>
      <p:sp>
        <p:nvSpPr>
          <p:cNvPr id="7" name="Text 4"/>
          <p:cNvSpPr/>
          <p:nvPr/>
        </p:nvSpPr>
        <p:spPr>
          <a:xfrm>
            <a:off x="2860000" y="3833693"/>
            <a:ext cx="142280" cy="411361"/>
          </a:xfrm>
          <a:prstGeom prst="rect">
            <a:avLst/>
          </a:prstGeom>
          <a:noFill/>
          <a:ln/>
        </p:spPr>
        <p:txBody>
          <a:bodyPr wrap="none" rtlCol="0" anchor="t"/>
          <a:lstStyle/>
          <a:p>
            <a:pPr marL="0" indent="0" algn="ctr">
              <a:lnSpc>
                <a:spcPts val="3239"/>
              </a:lnSpc>
              <a:buNone/>
            </a:pPr>
            <a:r>
              <a:rPr lang="en-US" sz="2591" b="1" dirty="0">
                <a:solidFill>
                  <a:srgbClr val="16FFBB"/>
                </a:solidFill>
                <a:latin typeface="Spline Sans" pitchFamily="34" charset="0"/>
                <a:ea typeface="Spline Sans" pitchFamily="34" charset="-122"/>
                <a:cs typeface="Spline Sans" pitchFamily="34" charset="-120"/>
              </a:rPr>
              <a:t>1</a:t>
            </a:r>
            <a:endParaRPr lang="en-US" sz="2591" dirty="0"/>
          </a:p>
        </p:txBody>
      </p:sp>
      <p:sp>
        <p:nvSpPr>
          <p:cNvPr id="8" name="Text 5"/>
          <p:cNvSpPr/>
          <p:nvPr/>
        </p:nvSpPr>
        <p:spPr>
          <a:xfrm>
            <a:off x="3397210" y="3867983"/>
            <a:ext cx="2741890" cy="342662"/>
          </a:xfrm>
          <a:prstGeom prst="rect">
            <a:avLst/>
          </a:prstGeom>
          <a:noFill/>
          <a:ln/>
        </p:spPr>
        <p:txBody>
          <a:bodyPr wrap="none" rtlCol="0" anchor="t"/>
          <a:lstStyle/>
          <a:p>
            <a:pPr marL="0" indent="0">
              <a:lnSpc>
                <a:spcPts val="2699"/>
              </a:lnSpc>
              <a:buNone/>
            </a:pPr>
            <a:r>
              <a:rPr lang="en-US" sz="2159" b="1" dirty="0">
                <a:solidFill>
                  <a:srgbClr val="16FFBB"/>
                </a:solidFill>
                <a:latin typeface="Spline Sans" pitchFamily="34" charset="0"/>
                <a:ea typeface="Spline Sans" pitchFamily="34" charset="-122"/>
                <a:cs typeface="Spline Sans" pitchFamily="34" charset="-120"/>
              </a:rPr>
              <a:t>Patience</a:t>
            </a:r>
            <a:endParaRPr lang="en-US" sz="2159" dirty="0"/>
          </a:p>
        </p:txBody>
      </p:sp>
      <p:sp>
        <p:nvSpPr>
          <p:cNvPr id="9" name="Text 6"/>
          <p:cNvSpPr/>
          <p:nvPr/>
        </p:nvSpPr>
        <p:spPr>
          <a:xfrm>
            <a:off x="3397210" y="4342209"/>
            <a:ext cx="3808333" cy="1052632"/>
          </a:xfrm>
          <a:prstGeom prst="rect">
            <a:avLst/>
          </a:prstGeom>
          <a:noFill/>
          <a:ln/>
        </p:spPr>
        <p:txBody>
          <a:bodyPr wrap="square" rtlCol="0" anchor="t"/>
          <a:lstStyle/>
          <a:p>
            <a:pPr marL="0" indent="0">
              <a:lnSpc>
                <a:spcPts val="2764"/>
              </a:lnSpc>
              <a:buNone/>
            </a:pPr>
            <a:r>
              <a:rPr lang="en-US" sz="1727" dirty="0">
                <a:solidFill>
                  <a:srgbClr val="E0E4E6"/>
                </a:solidFill>
                <a:latin typeface="Barlow" pitchFamily="34" charset="0"/>
                <a:ea typeface="Barlow" pitchFamily="34" charset="-122"/>
                <a:cs typeface="Barlow" pitchFamily="34" charset="-120"/>
              </a:rPr>
              <a:t>Exhibits tolerance and understanding, creating a stress-free learning environment for students.</a:t>
            </a:r>
            <a:endParaRPr lang="en-US" sz="1727" dirty="0"/>
          </a:p>
        </p:txBody>
      </p:sp>
      <p:sp>
        <p:nvSpPr>
          <p:cNvPr id="10" name="Shape 7"/>
          <p:cNvSpPr/>
          <p:nvPr/>
        </p:nvSpPr>
        <p:spPr>
          <a:xfrm>
            <a:off x="7424857" y="3792617"/>
            <a:ext cx="493514" cy="493514"/>
          </a:xfrm>
          <a:prstGeom prst="roundRect">
            <a:avLst>
              <a:gd name="adj" fmla="val 80006"/>
            </a:avLst>
          </a:prstGeom>
          <a:solidFill>
            <a:srgbClr val="0A081B"/>
          </a:solidFill>
          <a:ln w="22860">
            <a:solidFill>
              <a:srgbClr val="29DDDA"/>
            </a:solidFill>
            <a:prstDash val="solid"/>
          </a:ln>
        </p:spPr>
      </p:sp>
      <p:sp>
        <p:nvSpPr>
          <p:cNvPr id="11" name="Text 8"/>
          <p:cNvSpPr/>
          <p:nvPr/>
        </p:nvSpPr>
        <p:spPr>
          <a:xfrm>
            <a:off x="7580114" y="3833693"/>
            <a:ext cx="182999" cy="411361"/>
          </a:xfrm>
          <a:prstGeom prst="rect">
            <a:avLst/>
          </a:prstGeom>
          <a:noFill/>
          <a:ln/>
        </p:spPr>
        <p:txBody>
          <a:bodyPr wrap="none" rtlCol="0" anchor="t"/>
          <a:lstStyle/>
          <a:p>
            <a:pPr marL="0" indent="0" algn="ctr">
              <a:lnSpc>
                <a:spcPts val="3239"/>
              </a:lnSpc>
              <a:buNone/>
            </a:pPr>
            <a:r>
              <a:rPr lang="en-US" sz="2591" b="1" dirty="0">
                <a:solidFill>
                  <a:srgbClr val="29DDDA"/>
                </a:solidFill>
                <a:latin typeface="Spline Sans" pitchFamily="34" charset="0"/>
                <a:ea typeface="Spline Sans" pitchFamily="34" charset="-122"/>
                <a:cs typeface="Spline Sans" pitchFamily="34" charset="-120"/>
              </a:rPr>
              <a:t>2</a:t>
            </a:r>
            <a:endParaRPr lang="en-US" sz="2591" dirty="0"/>
          </a:p>
        </p:txBody>
      </p:sp>
      <p:sp>
        <p:nvSpPr>
          <p:cNvPr id="12" name="Text 9"/>
          <p:cNvSpPr/>
          <p:nvPr/>
        </p:nvSpPr>
        <p:spPr>
          <a:xfrm>
            <a:off x="8137684" y="3867983"/>
            <a:ext cx="2741890" cy="342662"/>
          </a:xfrm>
          <a:prstGeom prst="rect">
            <a:avLst/>
          </a:prstGeom>
          <a:noFill/>
          <a:ln/>
        </p:spPr>
        <p:txBody>
          <a:bodyPr wrap="none" rtlCol="0" anchor="t"/>
          <a:lstStyle/>
          <a:p>
            <a:pPr marL="0" indent="0">
              <a:lnSpc>
                <a:spcPts val="2699"/>
              </a:lnSpc>
              <a:buNone/>
            </a:pPr>
            <a:r>
              <a:rPr lang="en-US" sz="2159" b="1" dirty="0">
                <a:solidFill>
                  <a:srgbClr val="29DDDA"/>
                </a:solidFill>
                <a:latin typeface="Spline Sans" pitchFamily="34" charset="0"/>
                <a:ea typeface="Spline Sans" pitchFamily="34" charset="-122"/>
                <a:cs typeface="Spline Sans" pitchFamily="34" charset="-120"/>
              </a:rPr>
              <a:t>Expertise</a:t>
            </a:r>
            <a:endParaRPr lang="en-US" sz="2159" dirty="0"/>
          </a:p>
        </p:txBody>
      </p:sp>
      <p:sp>
        <p:nvSpPr>
          <p:cNvPr id="13" name="Text 10"/>
          <p:cNvSpPr/>
          <p:nvPr/>
        </p:nvSpPr>
        <p:spPr>
          <a:xfrm>
            <a:off x="8137684" y="4342209"/>
            <a:ext cx="3808333" cy="1052632"/>
          </a:xfrm>
          <a:prstGeom prst="rect">
            <a:avLst/>
          </a:prstGeom>
          <a:noFill/>
          <a:ln/>
        </p:spPr>
        <p:txBody>
          <a:bodyPr wrap="square" rtlCol="0" anchor="t"/>
          <a:lstStyle/>
          <a:p>
            <a:pPr marL="0" indent="0">
              <a:lnSpc>
                <a:spcPts val="2764"/>
              </a:lnSpc>
              <a:buNone/>
            </a:pPr>
            <a:r>
              <a:rPr lang="en-US" sz="1727" dirty="0">
                <a:solidFill>
                  <a:srgbClr val="E0E4E6"/>
                </a:solidFill>
                <a:latin typeface="Barlow" pitchFamily="34" charset="0"/>
                <a:ea typeface="Barlow" pitchFamily="34" charset="-122"/>
                <a:cs typeface="Barlow" pitchFamily="34" charset="-120"/>
              </a:rPr>
              <a:t>Maintains a deep understanding of the subject matter to provide high-quality education.</a:t>
            </a:r>
            <a:endParaRPr lang="en-US" sz="1727" dirty="0"/>
          </a:p>
        </p:txBody>
      </p:sp>
      <p:sp>
        <p:nvSpPr>
          <p:cNvPr id="14" name="Shape 11"/>
          <p:cNvSpPr/>
          <p:nvPr/>
        </p:nvSpPr>
        <p:spPr>
          <a:xfrm>
            <a:off x="2684383" y="5785485"/>
            <a:ext cx="493514" cy="493514"/>
          </a:xfrm>
          <a:prstGeom prst="roundRect">
            <a:avLst>
              <a:gd name="adj" fmla="val 80006"/>
            </a:avLst>
          </a:prstGeom>
          <a:solidFill>
            <a:srgbClr val="0A081B"/>
          </a:solidFill>
          <a:ln w="22860">
            <a:solidFill>
              <a:srgbClr val="37A7E7"/>
            </a:solidFill>
            <a:prstDash val="solid"/>
          </a:ln>
        </p:spPr>
      </p:sp>
      <p:sp>
        <p:nvSpPr>
          <p:cNvPr id="15" name="Text 12"/>
          <p:cNvSpPr/>
          <p:nvPr/>
        </p:nvSpPr>
        <p:spPr>
          <a:xfrm>
            <a:off x="2834759" y="5826562"/>
            <a:ext cx="192643" cy="411361"/>
          </a:xfrm>
          <a:prstGeom prst="rect">
            <a:avLst/>
          </a:prstGeom>
          <a:noFill/>
          <a:ln/>
        </p:spPr>
        <p:txBody>
          <a:bodyPr wrap="none" rtlCol="0" anchor="t"/>
          <a:lstStyle/>
          <a:p>
            <a:pPr marL="0" indent="0" algn="ctr">
              <a:lnSpc>
                <a:spcPts val="3239"/>
              </a:lnSpc>
              <a:buNone/>
            </a:pPr>
            <a:r>
              <a:rPr lang="en-US" sz="2591" b="1" dirty="0">
                <a:solidFill>
                  <a:srgbClr val="37A7E7"/>
                </a:solidFill>
                <a:latin typeface="Spline Sans" pitchFamily="34" charset="0"/>
                <a:ea typeface="Spline Sans" pitchFamily="34" charset="-122"/>
                <a:cs typeface="Spline Sans" pitchFamily="34" charset="-120"/>
              </a:rPr>
              <a:t>3</a:t>
            </a:r>
            <a:endParaRPr lang="en-US" sz="2591" dirty="0"/>
          </a:p>
        </p:txBody>
      </p:sp>
      <p:sp>
        <p:nvSpPr>
          <p:cNvPr id="16" name="Text 13"/>
          <p:cNvSpPr/>
          <p:nvPr/>
        </p:nvSpPr>
        <p:spPr>
          <a:xfrm>
            <a:off x="3397210" y="5860852"/>
            <a:ext cx="2741890" cy="342662"/>
          </a:xfrm>
          <a:prstGeom prst="rect">
            <a:avLst/>
          </a:prstGeom>
          <a:noFill/>
          <a:ln/>
        </p:spPr>
        <p:txBody>
          <a:bodyPr wrap="none" rtlCol="0" anchor="t"/>
          <a:lstStyle/>
          <a:p>
            <a:pPr marL="0" indent="0">
              <a:lnSpc>
                <a:spcPts val="2699"/>
              </a:lnSpc>
              <a:buNone/>
            </a:pPr>
            <a:r>
              <a:rPr lang="en-US" sz="2159" b="1" dirty="0">
                <a:solidFill>
                  <a:srgbClr val="37A7E7"/>
                </a:solidFill>
                <a:latin typeface="Spline Sans" pitchFamily="34" charset="0"/>
                <a:ea typeface="Spline Sans" pitchFamily="34" charset="-122"/>
                <a:cs typeface="Spline Sans" pitchFamily="34" charset="-120"/>
              </a:rPr>
              <a:t>Communication</a:t>
            </a:r>
            <a:endParaRPr lang="en-US" sz="2159" dirty="0"/>
          </a:p>
        </p:txBody>
      </p:sp>
      <p:sp>
        <p:nvSpPr>
          <p:cNvPr id="17" name="Text 14"/>
          <p:cNvSpPr/>
          <p:nvPr/>
        </p:nvSpPr>
        <p:spPr>
          <a:xfrm>
            <a:off x="3397210" y="6335078"/>
            <a:ext cx="3808333" cy="1052632"/>
          </a:xfrm>
          <a:prstGeom prst="rect">
            <a:avLst/>
          </a:prstGeom>
          <a:noFill/>
          <a:ln/>
        </p:spPr>
        <p:txBody>
          <a:bodyPr wrap="square" rtlCol="0" anchor="t"/>
          <a:lstStyle/>
          <a:p>
            <a:pPr marL="0" indent="0">
              <a:lnSpc>
                <a:spcPts val="2764"/>
              </a:lnSpc>
              <a:buNone/>
            </a:pPr>
            <a:r>
              <a:rPr lang="en-US" sz="1727" dirty="0">
                <a:solidFill>
                  <a:srgbClr val="E0E4E6"/>
                </a:solidFill>
                <a:latin typeface="Barlow" pitchFamily="34" charset="0"/>
                <a:ea typeface="Barlow" pitchFamily="34" charset="-122"/>
                <a:cs typeface="Barlow" pitchFamily="34" charset="-120"/>
              </a:rPr>
              <a:t>Effectively conveys ideas in a clear, concise manner, enabling students to grasp complex concepts.</a:t>
            </a:r>
            <a:endParaRPr lang="en-US" sz="1727" dirty="0"/>
          </a:p>
        </p:txBody>
      </p:sp>
      <p:sp>
        <p:nvSpPr>
          <p:cNvPr id="18" name="Shape 15"/>
          <p:cNvSpPr/>
          <p:nvPr/>
        </p:nvSpPr>
        <p:spPr>
          <a:xfrm>
            <a:off x="7424857" y="5785485"/>
            <a:ext cx="493514" cy="493514"/>
          </a:xfrm>
          <a:prstGeom prst="roundRect">
            <a:avLst>
              <a:gd name="adj" fmla="val 80006"/>
            </a:avLst>
          </a:prstGeom>
          <a:solidFill>
            <a:srgbClr val="0A081B"/>
          </a:solidFill>
          <a:ln w="22860">
            <a:solidFill>
              <a:srgbClr val="5372DF"/>
            </a:solidFill>
            <a:prstDash val="solid"/>
          </a:ln>
        </p:spPr>
      </p:sp>
      <p:sp>
        <p:nvSpPr>
          <p:cNvPr id="19" name="Text 16"/>
          <p:cNvSpPr/>
          <p:nvPr/>
        </p:nvSpPr>
        <p:spPr>
          <a:xfrm>
            <a:off x="7578566" y="5826562"/>
            <a:ext cx="185976" cy="411361"/>
          </a:xfrm>
          <a:prstGeom prst="rect">
            <a:avLst/>
          </a:prstGeom>
          <a:noFill/>
          <a:ln/>
        </p:spPr>
        <p:txBody>
          <a:bodyPr wrap="none" rtlCol="0" anchor="t"/>
          <a:lstStyle/>
          <a:p>
            <a:pPr marL="0" indent="0" algn="ctr">
              <a:lnSpc>
                <a:spcPts val="3239"/>
              </a:lnSpc>
              <a:buNone/>
            </a:pPr>
            <a:r>
              <a:rPr lang="en-US" sz="2591" b="1" dirty="0">
                <a:solidFill>
                  <a:srgbClr val="5372DF"/>
                </a:solidFill>
                <a:latin typeface="Spline Sans" pitchFamily="34" charset="0"/>
                <a:ea typeface="Spline Sans" pitchFamily="34" charset="-122"/>
                <a:cs typeface="Spline Sans" pitchFamily="34" charset="-120"/>
              </a:rPr>
              <a:t>4</a:t>
            </a:r>
            <a:endParaRPr lang="en-US" sz="2591" dirty="0"/>
          </a:p>
        </p:txBody>
      </p:sp>
      <p:sp>
        <p:nvSpPr>
          <p:cNvPr id="20" name="Text 17"/>
          <p:cNvSpPr/>
          <p:nvPr/>
        </p:nvSpPr>
        <p:spPr>
          <a:xfrm>
            <a:off x="8137684" y="5860852"/>
            <a:ext cx="2741890" cy="342662"/>
          </a:xfrm>
          <a:prstGeom prst="rect">
            <a:avLst/>
          </a:prstGeom>
          <a:noFill/>
          <a:ln/>
        </p:spPr>
        <p:txBody>
          <a:bodyPr wrap="none" rtlCol="0" anchor="t"/>
          <a:lstStyle/>
          <a:p>
            <a:pPr marL="0" indent="0">
              <a:lnSpc>
                <a:spcPts val="2699"/>
              </a:lnSpc>
              <a:buNone/>
            </a:pPr>
            <a:r>
              <a:rPr lang="en-US" sz="2159" b="1" dirty="0">
                <a:solidFill>
                  <a:srgbClr val="5372DF"/>
                </a:solidFill>
                <a:latin typeface="Spline Sans" pitchFamily="34" charset="0"/>
                <a:ea typeface="Spline Sans" pitchFamily="34" charset="-122"/>
                <a:cs typeface="Spline Sans" pitchFamily="34" charset="-120"/>
              </a:rPr>
              <a:t>Enthusiasm</a:t>
            </a:r>
            <a:endParaRPr lang="en-US" sz="2159" dirty="0"/>
          </a:p>
        </p:txBody>
      </p:sp>
      <p:sp>
        <p:nvSpPr>
          <p:cNvPr id="21" name="Text 18"/>
          <p:cNvSpPr/>
          <p:nvPr/>
        </p:nvSpPr>
        <p:spPr>
          <a:xfrm>
            <a:off x="8137684" y="6335078"/>
            <a:ext cx="3808333" cy="1052632"/>
          </a:xfrm>
          <a:prstGeom prst="rect">
            <a:avLst/>
          </a:prstGeom>
          <a:noFill/>
          <a:ln/>
        </p:spPr>
        <p:txBody>
          <a:bodyPr wrap="square" rtlCol="0" anchor="t"/>
          <a:lstStyle/>
          <a:p>
            <a:pPr marL="0" indent="0">
              <a:lnSpc>
                <a:spcPts val="2764"/>
              </a:lnSpc>
              <a:buNone/>
            </a:pPr>
            <a:r>
              <a:rPr lang="en-US" sz="1727" dirty="0">
                <a:solidFill>
                  <a:srgbClr val="E0E4E6"/>
                </a:solidFill>
                <a:latin typeface="Barlow" pitchFamily="34" charset="0"/>
                <a:ea typeface="Barlow" pitchFamily="34" charset="-122"/>
                <a:cs typeface="Barlow" pitchFamily="34" charset="-120"/>
              </a:rPr>
              <a:t>Demonstrates passion for teaching, inspiring students to develop a love for learning.</a:t>
            </a:r>
            <a:endParaRPr lang="en-US" sz="172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047643" y="243840"/>
            <a:ext cx="8535114" cy="7850386"/>
          </a:xfrm>
          <a:prstGeom prst="roundRect">
            <a:avLst>
              <a:gd name="adj" fmla="val 5248"/>
            </a:avLst>
          </a:prstGeom>
          <a:solidFill>
            <a:srgbClr val="0A081B">
              <a:alpha val="75000"/>
            </a:srgbClr>
          </a:solidFill>
          <a:ln w="38100">
            <a:solidFill>
              <a:srgbClr val="302E41"/>
            </a:solidFill>
            <a:prstDash val="solid"/>
          </a:ln>
        </p:spPr>
      </p:sp>
      <p:pic>
        <p:nvPicPr>
          <p:cNvPr id="4" name="Image 1" descr="preencoded.png"/>
          <p:cNvPicPr>
            <a:picLocks noChangeAspect="1"/>
          </p:cNvPicPr>
          <p:nvPr/>
        </p:nvPicPr>
        <p:blipFill>
          <a:blip r:embed="rId4"/>
          <a:stretch>
            <a:fillRect/>
          </a:stretch>
        </p:blipFill>
        <p:spPr>
          <a:xfrm>
            <a:off x="3047643" y="243840"/>
            <a:ext cx="2133719" cy="7850386"/>
          </a:xfrm>
          <a:prstGeom prst="rect">
            <a:avLst/>
          </a:prstGeom>
        </p:spPr>
      </p:pic>
      <p:sp>
        <p:nvSpPr>
          <p:cNvPr id="5" name="Text 1"/>
          <p:cNvSpPr/>
          <p:nvPr/>
        </p:nvSpPr>
        <p:spPr>
          <a:xfrm>
            <a:off x="5825014" y="715804"/>
            <a:ext cx="5113973" cy="1072753"/>
          </a:xfrm>
          <a:prstGeom prst="rect">
            <a:avLst/>
          </a:prstGeom>
          <a:noFill/>
          <a:ln/>
        </p:spPr>
        <p:txBody>
          <a:bodyPr wrap="square" rtlCol="0" anchor="t"/>
          <a:lstStyle/>
          <a:p>
            <a:pPr marL="0" indent="0">
              <a:lnSpc>
                <a:spcPts val="4224"/>
              </a:lnSpc>
              <a:buNone/>
            </a:pPr>
            <a:r>
              <a:rPr lang="en-US" sz="3379" b="1" dirty="0">
                <a:solidFill>
                  <a:srgbClr val="F0FCFF"/>
                </a:solidFill>
                <a:latin typeface="Spline Sans" pitchFamily="34" charset="0"/>
                <a:ea typeface="Spline Sans" pitchFamily="34" charset="-122"/>
                <a:cs typeface="Spline Sans" pitchFamily="34" charset="-120"/>
              </a:rPr>
              <a:t>Importance of Teacher Behavior</a:t>
            </a:r>
            <a:endParaRPr lang="en-US" sz="3379" dirty="0"/>
          </a:p>
        </p:txBody>
      </p:sp>
      <p:sp>
        <p:nvSpPr>
          <p:cNvPr id="6" name="Text 2"/>
          <p:cNvSpPr/>
          <p:nvPr/>
        </p:nvSpPr>
        <p:spPr>
          <a:xfrm>
            <a:off x="5825014" y="2045970"/>
            <a:ext cx="5113973" cy="1098709"/>
          </a:xfrm>
          <a:prstGeom prst="rect">
            <a:avLst/>
          </a:prstGeom>
          <a:noFill/>
          <a:ln/>
        </p:spPr>
        <p:txBody>
          <a:bodyPr wrap="square" rtlCol="0" anchor="t"/>
          <a:lstStyle/>
          <a:p>
            <a:pPr marL="0" indent="0">
              <a:lnSpc>
                <a:spcPts val="2163"/>
              </a:lnSpc>
              <a:buNone/>
            </a:pPr>
            <a:r>
              <a:rPr lang="en-US" sz="1352" dirty="0">
                <a:solidFill>
                  <a:srgbClr val="E0E4E6"/>
                </a:solidFill>
                <a:latin typeface="Barlow" pitchFamily="34" charset="0"/>
                <a:ea typeface="Barlow" pitchFamily="34" charset="-122"/>
                <a:cs typeface="Barlow" pitchFamily="34" charset="-120"/>
              </a:rPr>
              <a:t>Teacher behavior sets the tone for the classroom environment. It's a key determinant of student engagement and academic success. The manner in which a teacher interacts with students influences their motivation, self-esteem, and respect for both peers and authority.</a:t>
            </a:r>
            <a:endParaRPr lang="en-US" sz="1352" dirty="0"/>
          </a:p>
        </p:txBody>
      </p:sp>
      <p:pic>
        <p:nvPicPr>
          <p:cNvPr id="7" name="Image 2" descr="preencoded.png"/>
          <p:cNvPicPr>
            <a:picLocks noChangeAspect="1"/>
          </p:cNvPicPr>
          <p:nvPr/>
        </p:nvPicPr>
        <p:blipFill>
          <a:blip r:embed="rId5"/>
          <a:stretch>
            <a:fillRect/>
          </a:stretch>
        </p:blipFill>
        <p:spPr>
          <a:xfrm>
            <a:off x="5825014" y="3337679"/>
            <a:ext cx="858203" cy="1373148"/>
          </a:xfrm>
          <a:prstGeom prst="rect">
            <a:avLst/>
          </a:prstGeom>
        </p:spPr>
      </p:pic>
      <p:sp>
        <p:nvSpPr>
          <p:cNvPr id="8" name="Text 3"/>
          <p:cNvSpPr/>
          <p:nvPr/>
        </p:nvSpPr>
        <p:spPr>
          <a:xfrm>
            <a:off x="6940629" y="3509248"/>
            <a:ext cx="2145625" cy="268129"/>
          </a:xfrm>
          <a:prstGeom prst="rect">
            <a:avLst/>
          </a:prstGeom>
          <a:noFill/>
          <a:ln/>
        </p:spPr>
        <p:txBody>
          <a:bodyPr wrap="none" rtlCol="0" anchor="t"/>
          <a:lstStyle/>
          <a:p>
            <a:pPr marL="0" indent="0" algn="l">
              <a:lnSpc>
                <a:spcPts val="2112"/>
              </a:lnSpc>
              <a:buNone/>
            </a:pPr>
            <a:r>
              <a:rPr lang="en-US" sz="1690" b="1" dirty="0">
                <a:solidFill>
                  <a:srgbClr val="16FFBB"/>
                </a:solidFill>
                <a:latin typeface="Spline Sans" pitchFamily="34" charset="0"/>
                <a:ea typeface="Spline Sans" pitchFamily="34" charset="-122"/>
                <a:cs typeface="Spline Sans" pitchFamily="34" charset="-120"/>
              </a:rPr>
              <a:t>Engagement</a:t>
            </a:r>
            <a:endParaRPr lang="en-US" sz="1690" dirty="0"/>
          </a:p>
        </p:txBody>
      </p:sp>
      <p:sp>
        <p:nvSpPr>
          <p:cNvPr id="9" name="Text 4"/>
          <p:cNvSpPr/>
          <p:nvPr/>
        </p:nvSpPr>
        <p:spPr>
          <a:xfrm>
            <a:off x="6940629" y="3880366"/>
            <a:ext cx="3998357" cy="549354"/>
          </a:xfrm>
          <a:prstGeom prst="rect">
            <a:avLst/>
          </a:prstGeom>
          <a:noFill/>
          <a:ln/>
        </p:spPr>
        <p:txBody>
          <a:bodyPr wrap="square" rtlCol="0" anchor="t"/>
          <a:lstStyle/>
          <a:p>
            <a:pPr marL="0" indent="0" algn="l">
              <a:lnSpc>
                <a:spcPts val="2163"/>
              </a:lnSpc>
              <a:buNone/>
            </a:pPr>
            <a:r>
              <a:rPr lang="en-US" sz="1352" dirty="0">
                <a:solidFill>
                  <a:srgbClr val="E0E4E6"/>
                </a:solidFill>
                <a:latin typeface="Barlow" pitchFamily="34" charset="0"/>
                <a:ea typeface="Barlow" pitchFamily="34" charset="-122"/>
                <a:cs typeface="Barlow" pitchFamily="34" charset="-120"/>
              </a:rPr>
              <a:t>Positive behavior leads to a more engaged and active classroom, promoting better learning outcomes.</a:t>
            </a:r>
            <a:endParaRPr lang="en-US" sz="1352" dirty="0"/>
          </a:p>
        </p:txBody>
      </p:sp>
      <p:pic>
        <p:nvPicPr>
          <p:cNvPr id="10" name="Image 3" descr="preencoded.png"/>
          <p:cNvPicPr>
            <a:picLocks noChangeAspect="1"/>
          </p:cNvPicPr>
          <p:nvPr/>
        </p:nvPicPr>
        <p:blipFill>
          <a:blip r:embed="rId6"/>
          <a:stretch>
            <a:fillRect/>
          </a:stretch>
        </p:blipFill>
        <p:spPr>
          <a:xfrm>
            <a:off x="5825014" y="4710827"/>
            <a:ext cx="858203" cy="1538288"/>
          </a:xfrm>
          <a:prstGeom prst="rect">
            <a:avLst/>
          </a:prstGeom>
        </p:spPr>
      </p:pic>
      <p:sp>
        <p:nvSpPr>
          <p:cNvPr id="11" name="Text 5"/>
          <p:cNvSpPr/>
          <p:nvPr/>
        </p:nvSpPr>
        <p:spPr>
          <a:xfrm>
            <a:off x="6940629" y="4882396"/>
            <a:ext cx="2145625" cy="268129"/>
          </a:xfrm>
          <a:prstGeom prst="rect">
            <a:avLst/>
          </a:prstGeom>
          <a:noFill/>
          <a:ln/>
        </p:spPr>
        <p:txBody>
          <a:bodyPr wrap="none" rtlCol="0" anchor="t"/>
          <a:lstStyle/>
          <a:p>
            <a:pPr marL="0" indent="0" algn="l">
              <a:lnSpc>
                <a:spcPts val="2112"/>
              </a:lnSpc>
              <a:buNone/>
            </a:pPr>
            <a:r>
              <a:rPr lang="en-US" sz="1690" b="1" dirty="0">
                <a:solidFill>
                  <a:srgbClr val="29DDDA"/>
                </a:solidFill>
                <a:latin typeface="Spline Sans" pitchFamily="34" charset="0"/>
                <a:ea typeface="Spline Sans" pitchFamily="34" charset="-122"/>
                <a:cs typeface="Spline Sans" pitchFamily="34" charset="-120"/>
              </a:rPr>
              <a:t>Modeling</a:t>
            </a:r>
            <a:endParaRPr lang="en-US" sz="1690" dirty="0"/>
          </a:p>
        </p:txBody>
      </p:sp>
      <p:sp>
        <p:nvSpPr>
          <p:cNvPr id="12" name="Text 6"/>
          <p:cNvSpPr/>
          <p:nvPr/>
        </p:nvSpPr>
        <p:spPr>
          <a:xfrm>
            <a:off x="6940629" y="5253514"/>
            <a:ext cx="3998357" cy="824032"/>
          </a:xfrm>
          <a:prstGeom prst="rect">
            <a:avLst/>
          </a:prstGeom>
          <a:noFill/>
          <a:ln/>
        </p:spPr>
        <p:txBody>
          <a:bodyPr wrap="square" rtlCol="0" anchor="t"/>
          <a:lstStyle/>
          <a:p>
            <a:pPr marL="0" indent="0" algn="l">
              <a:lnSpc>
                <a:spcPts val="2163"/>
              </a:lnSpc>
              <a:buNone/>
            </a:pPr>
            <a:r>
              <a:rPr lang="en-US" sz="1352" dirty="0">
                <a:solidFill>
                  <a:srgbClr val="E0E4E6"/>
                </a:solidFill>
                <a:latin typeface="Barlow" pitchFamily="34" charset="0"/>
                <a:ea typeface="Barlow" pitchFamily="34" charset="-122"/>
                <a:cs typeface="Barlow" pitchFamily="34" charset="-120"/>
              </a:rPr>
              <a:t>Teachers act as role models; their actions teach students about social dynamics and professional conduct.</a:t>
            </a:r>
            <a:endParaRPr lang="en-US" sz="1352" dirty="0"/>
          </a:p>
        </p:txBody>
      </p:sp>
      <p:pic>
        <p:nvPicPr>
          <p:cNvPr id="13" name="Image 4" descr="preencoded.png"/>
          <p:cNvPicPr>
            <a:picLocks noChangeAspect="1"/>
          </p:cNvPicPr>
          <p:nvPr/>
        </p:nvPicPr>
        <p:blipFill>
          <a:blip r:embed="rId7"/>
          <a:stretch>
            <a:fillRect/>
          </a:stretch>
        </p:blipFill>
        <p:spPr>
          <a:xfrm>
            <a:off x="5825014" y="6249114"/>
            <a:ext cx="858203" cy="1373148"/>
          </a:xfrm>
          <a:prstGeom prst="rect">
            <a:avLst/>
          </a:prstGeom>
        </p:spPr>
      </p:pic>
      <p:sp>
        <p:nvSpPr>
          <p:cNvPr id="14" name="Text 7"/>
          <p:cNvSpPr/>
          <p:nvPr/>
        </p:nvSpPr>
        <p:spPr>
          <a:xfrm>
            <a:off x="6940629" y="6420683"/>
            <a:ext cx="2145625" cy="268129"/>
          </a:xfrm>
          <a:prstGeom prst="rect">
            <a:avLst/>
          </a:prstGeom>
          <a:noFill/>
          <a:ln/>
        </p:spPr>
        <p:txBody>
          <a:bodyPr wrap="none" rtlCol="0" anchor="t"/>
          <a:lstStyle/>
          <a:p>
            <a:pPr marL="0" indent="0" algn="l">
              <a:lnSpc>
                <a:spcPts val="2112"/>
              </a:lnSpc>
              <a:buNone/>
            </a:pPr>
            <a:r>
              <a:rPr lang="en-US" sz="1690" b="1" dirty="0">
                <a:solidFill>
                  <a:srgbClr val="37A7E7"/>
                </a:solidFill>
                <a:latin typeface="Spline Sans" pitchFamily="34" charset="0"/>
                <a:ea typeface="Spline Sans" pitchFamily="34" charset="-122"/>
                <a:cs typeface="Spline Sans" pitchFamily="34" charset="-120"/>
              </a:rPr>
              <a:t>Encouragement</a:t>
            </a:r>
            <a:endParaRPr lang="en-US" sz="1690" dirty="0"/>
          </a:p>
        </p:txBody>
      </p:sp>
      <p:sp>
        <p:nvSpPr>
          <p:cNvPr id="15" name="Text 8"/>
          <p:cNvSpPr/>
          <p:nvPr/>
        </p:nvSpPr>
        <p:spPr>
          <a:xfrm>
            <a:off x="6940629" y="6791801"/>
            <a:ext cx="3998357" cy="549354"/>
          </a:xfrm>
          <a:prstGeom prst="rect">
            <a:avLst/>
          </a:prstGeom>
          <a:noFill/>
          <a:ln/>
        </p:spPr>
        <p:txBody>
          <a:bodyPr wrap="square" rtlCol="0" anchor="t"/>
          <a:lstStyle/>
          <a:p>
            <a:pPr marL="0" indent="0" algn="l">
              <a:lnSpc>
                <a:spcPts val="2163"/>
              </a:lnSpc>
              <a:buNone/>
            </a:pPr>
            <a:r>
              <a:rPr lang="en-US" sz="1352" dirty="0">
                <a:solidFill>
                  <a:srgbClr val="E0E4E6"/>
                </a:solidFill>
                <a:latin typeface="Barlow" pitchFamily="34" charset="0"/>
                <a:ea typeface="Barlow" pitchFamily="34" charset="-122"/>
                <a:cs typeface="Barlow" pitchFamily="34" charset="-120"/>
              </a:rPr>
              <a:t>Reinforcing good behavior and efforts can build student confidence and a positive classroom culture.</a:t>
            </a:r>
            <a:endParaRPr lang="en-US" sz="135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91057" y="900351"/>
            <a:ext cx="11048167" cy="6428899"/>
          </a:xfrm>
          <a:prstGeom prst="roundRect">
            <a:avLst>
              <a:gd name="adj" fmla="val 8295"/>
            </a:avLst>
          </a:prstGeom>
          <a:solidFill>
            <a:srgbClr val="0A081B">
              <a:alpha val="75000"/>
            </a:srgbClr>
          </a:solidFill>
          <a:ln w="53340">
            <a:solidFill>
              <a:srgbClr val="302E41"/>
            </a:solidFill>
            <a:prstDash val="solid"/>
          </a:ln>
        </p:spPr>
      </p:sp>
      <p:sp>
        <p:nvSpPr>
          <p:cNvPr id="4" name="Text 1"/>
          <p:cNvSpPr/>
          <p:nvPr/>
        </p:nvSpPr>
        <p:spPr>
          <a:xfrm>
            <a:off x="2624257" y="1511379"/>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Positive Behaviors of a Good Teacher</a:t>
            </a:r>
            <a:endParaRPr lang="en-US" sz="4374" dirty="0"/>
          </a:p>
        </p:txBody>
      </p:sp>
      <p:sp>
        <p:nvSpPr>
          <p:cNvPr id="5" name="Text 2"/>
          <p:cNvSpPr/>
          <p:nvPr/>
        </p:nvSpPr>
        <p:spPr>
          <a:xfrm>
            <a:off x="2624257" y="3344466"/>
            <a:ext cx="938164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 superb teacher consistently demonstrates behaviors that uplift and advance the learning process. They foster curiosity, provide constructive feedback, and adapt to the individual needs of their students, nurturing an environment where every student feels valued.</a:t>
            </a:r>
            <a:endParaRPr lang="en-US" sz="1750" dirty="0"/>
          </a:p>
        </p:txBody>
      </p:sp>
      <p:sp>
        <p:nvSpPr>
          <p:cNvPr id="6" name="Text 3"/>
          <p:cNvSpPr/>
          <p:nvPr/>
        </p:nvSpPr>
        <p:spPr>
          <a:xfrm>
            <a:off x="2624257" y="4882753"/>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Encouragement</a:t>
            </a:r>
            <a:endParaRPr lang="en-US" sz="2187" dirty="0"/>
          </a:p>
        </p:txBody>
      </p:sp>
      <p:sp>
        <p:nvSpPr>
          <p:cNvPr id="7" name="Text 4"/>
          <p:cNvSpPr/>
          <p:nvPr/>
        </p:nvSpPr>
        <p:spPr>
          <a:xfrm>
            <a:off x="2624257" y="5452110"/>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Offering praise and recognition for student efforts and achievements.</a:t>
            </a:r>
            <a:endParaRPr lang="en-US" sz="1750" dirty="0"/>
          </a:p>
        </p:txBody>
      </p:sp>
      <p:sp>
        <p:nvSpPr>
          <p:cNvPr id="8" name="Text 5"/>
          <p:cNvSpPr/>
          <p:nvPr/>
        </p:nvSpPr>
        <p:spPr>
          <a:xfrm>
            <a:off x="5939314" y="4882753"/>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Adaptability</a:t>
            </a:r>
            <a:endParaRPr lang="en-US" sz="2187" dirty="0"/>
          </a:p>
        </p:txBody>
      </p:sp>
      <p:sp>
        <p:nvSpPr>
          <p:cNvPr id="9" name="Text 6"/>
          <p:cNvSpPr/>
          <p:nvPr/>
        </p:nvSpPr>
        <p:spPr>
          <a:xfrm>
            <a:off x="5939314" y="5452110"/>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Modifying teaching methods to suit different learning styles and needs.</a:t>
            </a:r>
            <a:endParaRPr lang="en-US" sz="1750" dirty="0"/>
          </a:p>
        </p:txBody>
      </p:sp>
      <p:sp>
        <p:nvSpPr>
          <p:cNvPr id="10" name="Text 7"/>
          <p:cNvSpPr/>
          <p:nvPr/>
        </p:nvSpPr>
        <p:spPr>
          <a:xfrm>
            <a:off x="9254371" y="4882753"/>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Accessibility</a:t>
            </a:r>
            <a:endParaRPr lang="en-US" sz="2187" dirty="0"/>
          </a:p>
        </p:txBody>
      </p:sp>
      <p:sp>
        <p:nvSpPr>
          <p:cNvPr id="11" name="Text 8"/>
          <p:cNvSpPr/>
          <p:nvPr/>
        </p:nvSpPr>
        <p:spPr>
          <a:xfrm>
            <a:off x="9254371" y="5452110"/>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Being approachable and available to assist students outside of class time.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862977" y="243840"/>
            <a:ext cx="8904446" cy="7835979"/>
          </a:xfrm>
          <a:prstGeom prst="roundRect">
            <a:avLst>
              <a:gd name="adj" fmla="val 5485"/>
            </a:avLst>
          </a:prstGeom>
          <a:solidFill>
            <a:srgbClr val="0A081B">
              <a:alpha val="75000"/>
            </a:srgbClr>
          </a:solidFill>
          <a:ln w="38100">
            <a:solidFill>
              <a:srgbClr val="302E41"/>
            </a:solidFill>
            <a:prstDash val="solid"/>
          </a:ln>
        </p:spPr>
      </p:sp>
      <p:sp>
        <p:nvSpPr>
          <p:cNvPr id="4" name="Text 1"/>
          <p:cNvSpPr/>
          <p:nvPr/>
        </p:nvSpPr>
        <p:spPr>
          <a:xfrm>
            <a:off x="3534489" y="736283"/>
            <a:ext cx="7561302" cy="1119187"/>
          </a:xfrm>
          <a:prstGeom prst="rect">
            <a:avLst/>
          </a:prstGeom>
          <a:noFill/>
          <a:ln/>
        </p:spPr>
        <p:txBody>
          <a:bodyPr wrap="square" rtlCol="0" anchor="t"/>
          <a:lstStyle/>
          <a:p>
            <a:pPr marL="0" indent="0">
              <a:lnSpc>
                <a:spcPts val="4407"/>
              </a:lnSpc>
              <a:buNone/>
            </a:pPr>
            <a:r>
              <a:rPr lang="en-US" sz="3525" b="1" dirty="0">
                <a:solidFill>
                  <a:srgbClr val="F0FCFF"/>
                </a:solidFill>
                <a:latin typeface="Spline Sans" pitchFamily="34" charset="0"/>
                <a:ea typeface="Spline Sans" pitchFamily="34" charset="-122"/>
                <a:cs typeface="Spline Sans" pitchFamily="34" charset="-120"/>
              </a:rPr>
              <a:t>Negative Behaviors to Avoid as a Teacher</a:t>
            </a:r>
            <a:endParaRPr lang="en-US" sz="3525" dirty="0"/>
          </a:p>
        </p:txBody>
      </p:sp>
      <p:sp>
        <p:nvSpPr>
          <p:cNvPr id="5" name="Text 2"/>
          <p:cNvSpPr/>
          <p:nvPr/>
        </p:nvSpPr>
        <p:spPr>
          <a:xfrm>
            <a:off x="3534489" y="2213610"/>
            <a:ext cx="7561302" cy="859393"/>
          </a:xfrm>
          <a:prstGeom prst="rect">
            <a:avLst/>
          </a:prstGeom>
          <a:noFill/>
          <a:ln/>
        </p:spPr>
        <p:txBody>
          <a:bodyPr wrap="square" rtlCol="0" anchor="t"/>
          <a:lstStyle/>
          <a:p>
            <a:pPr marL="0" indent="0">
              <a:lnSpc>
                <a:spcPts val="2256"/>
              </a:lnSpc>
              <a:buNone/>
            </a:pPr>
            <a:r>
              <a:rPr lang="en-US" sz="1410" dirty="0">
                <a:solidFill>
                  <a:srgbClr val="E0E4E6"/>
                </a:solidFill>
                <a:latin typeface="Barlow" pitchFamily="34" charset="0"/>
                <a:ea typeface="Barlow" pitchFamily="34" charset="-122"/>
                <a:cs typeface="Barlow" pitchFamily="34" charset="-120"/>
              </a:rPr>
              <a:t>Awareness of negative behaviors is crucial for educators, as their actions can inadvertently undermine student confidence and enthusiasm for learning. Teachers must be vigilant to avoid biases, discourage negative criticism, and prevent any semblance of favoritism.</a:t>
            </a:r>
            <a:endParaRPr lang="en-US" sz="1410" dirty="0"/>
          </a:p>
        </p:txBody>
      </p:sp>
      <p:sp>
        <p:nvSpPr>
          <p:cNvPr id="6" name="Shape 3"/>
          <p:cNvSpPr/>
          <p:nvPr/>
        </p:nvSpPr>
        <p:spPr>
          <a:xfrm>
            <a:off x="3791902" y="3274457"/>
            <a:ext cx="22384" cy="4312920"/>
          </a:xfrm>
          <a:prstGeom prst="rect">
            <a:avLst/>
          </a:prstGeom>
          <a:solidFill>
            <a:srgbClr val="302E41"/>
          </a:solidFill>
          <a:ln/>
        </p:spPr>
      </p:sp>
      <p:sp>
        <p:nvSpPr>
          <p:cNvPr id="7" name="Shape 4"/>
          <p:cNvSpPr/>
          <p:nvPr/>
        </p:nvSpPr>
        <p:spPr>
          <a:xfrm>
            <a:off x="4004548" y="3604617"/>
            <a:ext cx="626745" cy="22384"/>
          </a:xfrm>
          <a:prstGeom prst="rect">
            <a:avLst/>
          </a:prstGeom>
          <a:solidFill>
            <a:srgbClr val="16FFBB"/>
          </a:solidFill>
          <a:ln/>
        </p:spPr>
      </p:sp>
      <p:sp>
        <p:nvSpPr>
          <p:cNvPr id="8" name="Shape 5"/>
          <p:cNvSpPr/>
          <p:nvPr/>
        </p:nvSpPr>
        <p:spPr>
          <a:xfrm>
            <a:off x="3601641" y="3414355"/>
            <a:ext cx="402908" cy="402908"/>
          </a:xfrm>
          <a:prstGeom prst="roundRect">
            <a:avLst>
              <a:gd name="adj" fmla="val 80007"/>
            </a:avLst>
          </a:prstGeom>
          <a:solidFill>
            <a:srgbClr val="0A081B"/>
          </a:solidFill>
          <a:ln w="15240">
            <a:solidFill>
              <a:srgbClr val="16FFBB"/>
            </a:solidFill>
            <a:prstDash val="solid"/>
          </a:ln>
        </p:spPr>
      </p:sp>
      <p:sp>
        <p:nvSpPr>
          <p:cNvPr id="9" name="Text 6"/>
          <p:cNvSpPr/>
          <p:nvPr/>
        </p:nvSpPr>
        <p:spPr>
          <a:xfrm>
            <a:off x="3744992" y="3447931"/>
            <a:ext cx="116205" cy="335756"/>
          </a:xfrm>
          <a:prstGeom prst="rect">
            <a:avLst/>
          </a:prstGeom>
          <a:noFill/>
          <a:ln/>
        </p:spPr>
        <p:txBody>
          <a:bodyPr wrap="none" rtlCol="0" anchor="t"/>
          <a:lstStyle/>
          <a:p>
            <a:pPr marL="0" indent="0" algn="ctr">
              <a:lnSpc>
                <a:spcPts val="2644"/>
              </a:lnSpc>
              <a:buNone/>
            </a:pPr>
            <a:r>
              <a:rPr lang="en-US" sz="2115" b="1" dirty="0">
                <a:solidFill>
                  <a:srgbClr val="16FFBB"/>
                </a:solidFill>
                <a:latin typeface="Spline Sans" pitchFamily="34" charset="0"/>
                <a:ea typeface="Spline Sans" pitchFamily="34" charset="-122"/>
                <a:cs typeface="Spline Sans" pitchFamily="34" charset="-120"/>
              </a:rPr>
              <a:t>1</a:t>
            </a:r>
            <a:endParaRPr lang="en-US" sz="2115" dirty="0"/>
          </a:p>
        </p:txBody>
      </p:sp>
      <p:sp>
        <p:nvSpPr>
          <p:cNvPr id="10" name="Text 7"/>
          <p:cNvSpPr/>
          <p:nvPr/>
        </p:nvSpPr>
        <p:spPr>
          <a:xfrm>
            <a:off x="4787979" y="3453527"/>
            <a:ext cx="2238494" cy="279797"/>
          </a:xfrm>
          <a:prstGeom prst="rect">
            <a:avLst/>
          </a:prstGeom>
          <a:noFill/>
          <a:ln/>
        </p:spPr>
        <p:txBody>
          <a:bodyPr wrap="none" rtlCol="0" anchor="t"/>
          <a:lstStyle/>
          <a:p>
            <a:pPr marL="0" indent="0" algn="l">
              <a:lnSpc>
                <a:spcPts val="2203"/>
              </a:lnSpc>
              <a:buNone/>
            </a:pPr>
            <a:r>
              <a:rPr lang="en-US" sz="1763" b="1" dirty="0">
                <a:solidFill>
                  <a:srgbClr val="16FFBB"/>
                </a:solidFill>
                <a:latin typeface="Spline Sans" pitchFamily="34" charset="0"/>
                <a:ea typeface="Spline Sans" pitchFamily="34" charset="-122"/>
                <a:cs typeface="Spline Sans" pitchFamily="34" charset="-120"/>
              </a:rPr>
              <a:t>Impatience</a:t>
            </a:r>
            <a:endParaRPr lang="en-US" sz="1763" dirty="0"/>
          </a:p>
        </p:txBody>
      </p:sp>
      <p:sp>
        <p:nvSpPr>
          <p:cNvPr id="11" name="Text 8"/>
          <p:cNvSpPr/>
          <p:nvPr/>
        </p:nvSpPr>
        <p:spPr>
          <a:xfrm>
            <a:off x="4787979" y="3840718"/>
            <a:ext cx="6307812" cy="572929"/>
          </a:xfrm>
          <a:prstGeom prst="rect">
            <a:avLst/>
          </a:prstGeom>
          <a:noFill/>
          <a:ln/>
        </p:spPr>
        <p:txBody>
          <a:bodyPr wrap="square" rtlCol="0" anchor="t"/>
          <a:lstStyle/>
          <a:p>
            <a:pPr marL="0" indent="0" algn="l">
              <a:lnSpc>
                <a:spcPts val="2256"/>
              </a:lnSpc>
              <a:buNone/>
            </a:pPr>
            <a:r>
              <a:rPr lang="en-US" sz="1410" dirty="0">
                <a:solidFill>
                  <a:srgbClr val="E0E4E6"/>
                </a:solidFill>
                <a:latin typeface="Barlow" pitchFamily="34" charset="0"/>
                <a:ea typeface="Barlow" pitchFamily="34" charset="-122"/>
                <a:cs typeface="Barlow" pitchFamily="34" charset="-120"/>
              </a:rPr>
              <a:t>Rushing through explanations or expressing frustration with student questions can create anxiety and hinder learning.</a:t>
            </a:r>
            <a:endParaRPr lang="en-US" sz="1410" dirty="0"/>
          </a:p>
        </p:txBody>
      </p:sp>
      <p:sp>
        <p:nvSpPr>
          <p:cNvPr id="12" name="Shape 9"/>
          <p:cNvSpPr/>
          <p:nvPr/>
        </p:nvSpPr>
        <p:spPr>
          <a:xfrm>
            <a:off x="4004548" y="5101947"/>
            <a:ext cx="626745" cy="22384"/>
          </a:xfrm>
          <a:prstGeom prst="rect">
            <a:avLst/>
          </a:prstGeom>
          <a:solidFill>
            <a:srgbClr val="29DDDA"/>
          </a:solidFill>
          <a:ln/>
        </p:spPr>
      </p:sp>
      <p:sp>
        <p:nvSpPr>
          <p:cNvPr id="13" name="Shape 10"/>
          <p:cNvSpPr/>
          <p:nvPr/>
        </p:nvSpPr>
        <p:spPr>
          <a:xfrm>
            <a:off x="3601641" y="4911685"/>
            <a:ext cx="402908" cy="402908"/>
          </a:xfrm>
          <a:prstGeom prst="roundRect">
            <a:avLst>
              <a:gd name="adj" fmla="val 80007"/>
            </a:avLst>
          </a:prstGeom>
          <a:solidFill>
            <a:srgbClr val="0A081B"/>
          </a:solidFill>
          <a:ln w="15240">
            <a:solidFill>
              <a:srgbClr val="29DDDA"/>
            </a:solidFill>
            <a:prstDash val="solid"/>
          </a:ln>
        </p:spPr>
      </p:sp>
      <p:sp>
        <p:nvSpPr>
          <p:cNvPr id="14" name="Text 11"/>
          <p:cNvSpPr/>
          <p:nvPr/>
        </p:nvSpPr>
        <p:spPr>
          <a:xfrm>
            <a:off x="3728323" y="4945261"/>
            <a:ext cx="149423" cy="335756"/>
          </a:xfrm>
          <a:prstGeom prst="rect">
            <a:avLst/>
          </a:prstGeom>
          <a:noFill/>
          <a:ln/>
        </p:spPr>
        <p:txBody>
          <a:bodyPr wrap="none" rtlCol="0" anchor="t"/>
          <a:lstStyle/>
          <a:p>
            <a:pPr marL="0" indent="0" algn="ctr">
              <a:lnSpc>
                <a:spcPts val="2644"/>
              </a:lnSpc>
              <a:buNone/>
            </a:pPr>
            <a:r>
              <a:rPr lang="en-US" sz="2115" b="1" dirty="0">
                <a:solidFill>
                  <a:srgbClr val="29DDDA"/>
                </a:solidFill>
                <a:latin typeface="Spline Sans" pitchFamily="34" charset="0"/>
                <a:ea typeface="Spline Sans" pitchFamily="34" charset="-122"/>
                <a:cs typeface="Spline Sans" pitchFamily="34" charset="-120"/>
              </a:rPr>
              <a:t>2</a:t>
            </a:r>
            <a:endParaRPr lang="en-US" sz="2115" dirty="0"/>
          </a:p>
        </p:txBody>
      </p:sp>
      <p:sp>
        <p:nvSpPr>
          <p:cNvPr id="15" name="Text 12"/>
          <p:cNvSpPr/>
          <p:nvPr/>
        </p:nvSpPr>
        <p:spPr>
          <a:xfrm>
            <a:off x="4787979" y="4950857"/>
            <a:ext cx="2238494" cy="279797"/>
          </a:xfrm>
          <a:prstGeom prst="rect">
            <a:avLst/>
          </a:prstGeom>
          <a:noFill/>
          <a:ln/>
        </p:spPr>
        <p:txBody>
          <a:bodyPr wrap="none" rtlCol="0" anchor="t"/>
          <a:lstStyle/>
          <a:p>
            <a:pPr marL="0" indent="0" algn="l">
              <a:lnSpc>
                <a:spcPts val="2203"/>
              </a:lnSpc>
              <a:buNone/>
            </a:pPr>
            <a:r>
              <a:rPr lang="en-US" sz="1763" b="1" dirty="0">
                <a:solidFill>
                  <a:srgbClr val="29DDDA"/>
                </a:solidFill>
                <a:latin typeface="Spline Sans" pitchFamily="34" charset="0"/>
                <a:ea typeface="Spline Sans" pitchFamily="34" charset="-122"/>
                <a:cs typeface="Spline Sans" pitchFamily="34" charset="-120"/>
              </a:rPr>
              <a:t>Indifference</a:t>
            </a:r>
            <a:endParaRPr lang="en-US" sz="1763" dirty="0"/>
          </a:p>
        </p:txBody>
      </p:sp>
      <p:sp>
        <p:nvSpPr>
          <p:cNvPr id="16" name="Text 13"/>
          <p:cNvSpPr/>
          <p:nvPr/>
        </p:nvSpPr>
        <p:spPr>
          <a:xfrm>
            <a:off x="4787979" y="5338048"/>
            <a:ext cx="6307812" cy="572929"/>
          </a:xfrm>
          <a:prstGeom prst="rect">
            <a:avLst/>
          </a:prstGeom>
          <a:noFill/>
          <a:ln/>
        </p:spPr>
        <p:txBody>
          <a:bodyPr wrap="square" rtlCol="0" anchor="t"/>
          <a:lstStyle/>
          <a:p>
            <a:pPr marL="0" indent="0" algn="l">
              <a:lnSpc>
                <a:spcPts val="2256"/>
              </a:lnSpc>
              <a:buNone/>
            </a:pPr>
            <a:r>
              <a:rPr lang="en-US" sz="1410" dirty="0">
                <a:solidFill>
                  <a:srgbClr val="E0E4E6"/>
                </a:solidFill>
                <a:latin typeface="Barlow" pitchFamily="34" charset="0"/>
                <a:ea typeface="Barlow" pitchFamily="34" charset="-122"/>
                <a:cs typeface="Barlow" pitchFamily="34" charset="-120"/>
              </a:rPr>
              <a:t>Failing to recognize or address student needs and concerns may lead to disengagement.</a:t>
            </a:r>
            <a:endParaRPr lang="en-US" sz="1410" dirty="0"/>
          </a:p>
        </p:txBody>
      </p:sp>
      <p:sp>
        <p:nvSpPr>
          <p:cNvPr id="17" name="Shape 14"/>
          <p:cNvSpPr/>
          <p:nvPr/>
        </p:nvSpPr>
        <p:spPr>
          <a:xfrm>
            <a:off x="4004548" y="6599277"/>
            <a:ext cx="626745" cy="22384"/>
          </a:xfrm>
          <a:prstGeom prst="rect">
            <a:avLst/>
          </a:prstGeom>
          <a:solidFill>
            <a:srgbClr val="37A7E7"/>
          </a:solidFill>
          <a:ln/>
        </p:spPr>
      </p:sp>
      <p:sp>
        <p:nvSpPr>
          <p:cNvPr id="18" name="Shape 15"/>
          <p:cNvSpPr/>
          <p:nvPr/>
        </p:nvSpPr>
        <p:spPr>
          <a:xfrm>
            <a:off x="3601641" y="6409015"/>
            <a:ext cx="402908" cy="402908"/>
          </a:xfrm>
          <a:prstGeom prst="roundRect">
            <a:avLst>
              <a:gd name="adj" fmla="val 80007"/>
            </a:avLst>
          </a:prstGeom>
          <a:solidFill>
            <a:srgbClr val="0A081B"/>
          </a:solidFill>
          <a:ln w="15240">
            <a:solidFill>
              <a:srgbClr val="37A7E7"/>
            </a:solidFill>
            <a:prstDash val="solid"/>
          </a:ln>
        </p:spPr>
      </p:sp>
      <p:sp>
        <p:nvSpPr>
          <p:cNvPr id="19" name="Text 16"/>
          <p:cNvSpPr/>
          <p:nvPr/>
        </p:nvSpPr>
        <p:spPr>
          <a:xfrm>
            <a:off x="3724394" y="6442591"/>
            <a:ext cx="157282" cy="335756"/>
          </a:xfrm>
          <a:prstGeom prst="rect">
            <a:avLst/>
          </a:prstGeom>
          <a:noFill/>
          <a:ln/>
        </p:spPr>
        <p:txBody>
          <a:bodyPr wrap="none" rtlCol="0" anchor="t"/>
          <a:lstStyle/>
          <a:p>
            <a:pPr marL="0" indent="0" algn="ctr">
              <a:lnSpc>
                <a:spcPts val="2644"/>
              </a:lnSpc>
              <a:buNone/>
            </a:pPr>
            <a:r>
              <a:rPr lang="en-US" sz="2115" b="1" dirty="0">
                <a:solidFill>
                  <a:srgbClr val="37A7E7"/>
                </a:solidFill>
                <a:latin typeface="Spline Sans" pitchFamily="34" charset="0"/>
                <a:ea typeface="Spline Sans" pitchFamily="34" charset="-122"/>
                <a:cs typeface="Spline Sans" pitchFamily="34" charset="-120"/>
              </a:rPr>
              <a:t>3</a:t>
            </a:r>
            <a:endParaRPr lang="en-US" sz="2115" dirty="0"/>
          </a:p>
        </p:txBody>
      </p:sp>
      <p:sp>
        <p:nvSpPr>
          <p:cNvPr id="20" name="Text 17"/>
          <p:cNvSpPr/>
          <p:nvPr/>
        </p:nvSpPr>
        <p:spPr>
          <a:xfrm>
            <a:off x="4787979" y="6448187"/>
            <a:ext cx="2238494" cy="279797"/>
          </a:xfrm>
          <a:prstGeom prst="rect">
            <a:avLst/>
          </a:prstGeom>
          <a:noFill/>
          <a:ln/>
        </p:spPr>
        <p:txBody>
          <a:bodyPr wrap="none" rtlCol="0" anchor="t"/>
          <a:lstStyle/>
          <a:p>
            <a:pPr marL="0" indent="0" algn="l">
              <a:lnSpc>
                <a:spcPts val="2203"/>
              </a:lnSpc>
              <a:buNone/>
            </a:pPr>
            <a:r>
              <a:rPr lang="en-US" sz="1763" b="1" dirty="0">
                <a:solidFill>
                  <a:srgbClr val="37A7E7"/>
                </a:solidFill>
                <a:latin typeface="Spline Sans" pitchFamily="34" charset="0"/>
                <a:ea typeface="Spline Sans" pitchFamily="34" charset="-122"/>
                <a:cs typeface="Spline Sans" pitchFamily="34" charset="-120"/>
              </a:rPr>
              <a:t>Intolerance</a:t>
            </a:r>
            <a:endParaRPr lang="en-US" sz="1763" dirty="0"/>
          </a:p>
        </p:txBody>
      </p:sp>
      <p:sp>
        <p:nvSpPr>
          <p:cNvPr id="21" name="Text 18"/>
          <p:cNvSpPr/>
          <p:nvPr/>
        </p:nvSpPr>
        <p:spPr>
          <a:xfrm>
            <a:off x="4787979" y="6835378"/>
            <a:ext cx="6307812" cy="572929"/>
          </a:xfrm>
          <a:prstGeom prst="rect">
            <a:avLst/>
          </a:prstGeom>
          <a:noFill/>
          <a:ln/>
        </p:spPr>
        <p:txBody>
          <a:bodyPr wrap="square" rtlCol="0" anchor="t"/>
          <a:lstStyle/>
          <a:p>
            <a:pPr marL="0" indent="0" algn="l">
              <a:lnSpc>
                <a:spcPts val="2256"/>
              </a:lnSpc>
              <a:buNone/>
            </a:pPr>
            <a:r>
              <a:rPr lang="en-US" sz="1410" dirty="0">
                <a:solidFill>
                  <a:srgbClr val="E0E4E6"/>
                </a:solidFill>
                <a:latin typeface="Barlow" pitchFamily="34" charset="0"/>
                <a:ea typeface="Barlow" pitchFamily="34" charset="-122"/>
                <a:cs typeface="Barlow" pitchFamily="34" charset="-120"/>
              </a:rPr>
              <a:t>Not respecting diverse perspectives and backgrounds can create a hostile environment.</a:t>
            </a:r>
            <a:endParaRPr lang="en-US" sz="14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91057" y="601623"/>
            <a:ext cx="11048167" cy="7026354"/>
          </a:xfrm>
          <a:prstGeom prst="roundRect">
            <a:avLst>
              <a:gd name="adj" fmla="val 7590"/>
            </a:avLst>
          </a:prstGeom>
          <a:solidFill>
            <a:srgbClr val="0A081B">
              <a:alpha val="75000"/>
            </a:srgbClr>
          </a:solidFill>
          <a:ln w="53340">
            <a:solidFill>
              <a:srgbClr val="302E41"/>
            </a:solidFill>
            <a:prstDash val="solid"/>
          </a:ln>
        </p:spPr>
      </p:sp>
      <p:sp>
        <p:nvSpPr>
          <p:cNvPr id="4" name="Text 1"/>
          <p:cNvSpPr/>
          <p:nvPr/>
        </p:nvSpPr>
        <p:spPr>
          <a:xfrm>
            <a:off x="2624257" y="1212652"/>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Impact of Teacher Behavior on Students</a:t>
            </a:r>
            <a:endParaRPr lang="en-US" sz="4374" dirty="0"/>
          </a:p>
        </p:txBody>
      </p:sp>
      <p:sp>
        <p:nvSpPr>
          <p:cNvPr id="5" name="Text 2"/>
          <p:cNvSpPr/>
          <p:nvPr/>
        </p:nvSpPr>
        <p:spPr>
          <a:xfrm>
            <a:off x="2624257" y="3045738"/>
            <a:ext cx="938164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The ripple effects of a teacher's behavior are felt throughout a student's educational journey. Positive reinforcement can elevate a student's trajectory, while negative interactions can leave lasting scars, affecting attitudes towards learning far into the future.</a:t>
            </a:r>
            <a:endParaRPr lang="en-US" sz="1750" dirty="0"/>
          </a:p>
        </p:txBody>
      </p:sp>
      <p:sp>
        <p:nvSpPr>
          <p:cNvPr id="6" name="Shape 3"/>
          <p:cNvSpPr/>
          <p:nvPr/>
        </p:nvSpPr>
        <p:spPr>
          <a:xfrm>
            <a:off x="2624257" y="4361855"/>
            <a:ext cx="9381649" cy="2655094"/>
          </a:xfrm>
          <a:prstGeom prst="roundRect">
            <a:avLst>
              <a:gd name="adj" fmla="val 15064"/>
            </a:avLst>
          </a:prstGeom>
          <a:solidFill>
            <a:srgbClr val="0A081B"/>
          </a:solidFill>
          <a:ln w="53340">
            <a:solidFill>
              <a:srgbClr val="302E41"/>
            </a:solidFill>
            <a:prstDash val="solid"/>
          </a:ln>
        </p:spPr>
      </p:sp>
      <p:sp>
        <p:nvSpPr>
          <p:cNvPr id="7" name="Text 4"/>
          <p:cNvSpPr/>
          <p:nvPr/>
        </p:nvSpPr>
        <p:spPr>
          <a:xfrm>
            <a:off x="2899767" y="4556046"/>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Positive Behaviors</a:t>
            </a:r>
            <a:endParaRPr lang="en-US" sz="1750" dirty="0"/>
          </a:p>
        </p:txBody>
      </p:sp>
      <p:sp>
        <p:nvSpPr>
          <p:cNvPr id="8" name="Text 5"/>
          <p:cNvSpPr/>
          <p:nvPr/>
        </p:nvSpPr>
        <p:spPr>
          <a:xfrm>
            <a:off x="7541062" y="4556046"/>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Negative Behaviors</a:t>
            </a:r>
            <a:endParaRPr lang="en-US" sz="1750" dirty="0"/>
          </a:p>
        </p:txBody>
      </p:sp>
      <p:sp>
        <p:nvSpPr>
          <p:cNvPr id="9" name="Text 6"/>
          <p:cNvSpPr/>
          <p:nvPr/>
        </p:nvSpPr>
        <p:spPr>
          <a:xfrm>
            <a:off x="2899767" y="5193149"/>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Inspires confidence and resilience</a:t>
            </a:r>
            <a:endParaRPr lang="en-US" sz="1750" dirty="0"/>
          </a:p>
        </p:txBody>
      </p:sp>
      <p:sp>
        <p:nvSpPr>
          <p:cNvPr id="10" name="Text 7"/>
          <p:cNvSpPr/>
          <p:nvPr/>
        </p:nvSpPr>
        <p:spPr>
          <a:xfrm>
            <a:off x="7541062" y="5193149"/>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May cause self-doubt and anxiety</a:t>
            </a:r>
            <a:endParaRPr lang="en-US" sz="1750" dirty="0"/>
          </a:p>
        </p:txBody>
      </p:sp>
      <p:sp>
        <p:nvSpPr>
          <p:cNvPr id="11" name="Text 8"/>
          <p:cNvSpPr/>
          <p:nvPr/>
        </p:nvSpPr>
        <p:spPr>
          <a:xfrm>
            <a:off x="2899767" y="5830253"/>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Encourages collaboration and respect</a:t>
            </a:r>
            <a:endParaRPr lang="en-US" sz="1750" dirty="0"/>
          </a:p>
        </p:txBody>
      </p:sp>
      <p:sp>
        <p:nvSpPr>
          <p:cNvPr id="12" name="Text 9"/>
          <p:cNvSpPr/>
          <p:nvPr/>
        </p:nvSpPr>
        <p:spPr>
          <a:xfrm>
            <a:off x="7541062" y="5830253"/>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Can result in isolation and conflict</a:t>
            </a:r>
            <a:endParaRPr lang="en-US" sz="1750" dirty="0"/>
          </a:p>
        </p:txBody>
      </p:sp>
      <p:sp>
        <p:nvSpPr>
          <p:cNvPr id="13" name="Text 10"/>
          <p:cNvSpPr/>
          <p:nvPr/>
        </p:nvSpPr>
        <p:spPr>
          <a:xfrm>
            <a:off x="2899767" y="6467356"/>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Boosts motivation and ambition</a:t>
            </a:r>
            <a:endParaRPr lang="en-US" sz="1750" dirty="0"/>
          </a:p>
        </p:txBody>
      </p:sp>
      <p:sp>
        <p:nvSpPr>
          <p:cNvPr id="14" name="Text 11"/>
          <p:cNvSpPr/>
          <p:nvPr/>
        </p:nvSpPr>
        <p:spPr>
          <a:xfrm>
            <a:off x="7541062" y="6467356"/>
            <a:ext cx="4189333"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Contributes to apathy and disengagement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760940" y="243840"/>
            <a:ext cx="9108400" cy="7830622"/>
          </a:xfrm>
          <a:prstGeom prst="roundRect">
            <a:avLst>
              <a:gd name="adj" fmla="val 5614"/>
            </a:avLst>
          </a:prstGeom>
          <a:solidFill>
            <a:srgbClr val="0A081B">
              <a:alpha val="75000"/>
            </a:srgbClr>
          </a:solidFill>
          <a:ln w="45720">
            <a:solidFill>
              <a:srgbClr val="302E41"/>
            </a:solidFill>
            <a:prstDash val="solid"/>
          </a:ln>
        </p:spPr>
      </p:sp>
      <p:pic>
        <p:nvPicPr>
          <p:cNvPr id="4" name="Image 1" descr="preencoded.png"/>
          <p:cNvPicPr>
            <a:picLocks noChangeAspect="1"/>
          </p:cNvPicPr>
          <p:nvPr/>
        </p:nvPicPr>
        <p:blipFill>
          <a:blip r:embed="rId4"/>
          <a:stretch>
            <a:fillRect/>
          </a:stretch>
        </p:blipFill>
        <p:spPr>
          <a:xfrm>
            <a:off x="2760940" y="243840"/>
            <a:ext cx="2277070" cy="7830622"/>
          </a:xfrm>
          <a:prstGeom prst="rect">
            <a:avLst/>
          </a:prstGeom>
        </p:spPr>
      </p:pic>
      <p:sp>
        <p:nvSpPr>
          <p:cNvPr id="5" name="Text 1"/>
          <p:cNvSpPr/>
          <p:nvPr/>
        </p:nvSpPr>
        <p:spPr>
          <a:xfrm>
            <a:off x="5724882" y="747593"/>
            <a:ext cx="5457468" cy="1144667"/>
          </a:xfrm>
          <a:prstGeom prst="rect">
            <a:avLst/>
          </a:prstGeom>
          <a:noFill/>
          <a:ln/>
        </p:spPr>
        <p:txBody>
          <a:bodyPr wrap="square" rtlCol="0" anchor="t"/>
          <a:lstStyle/>
          <a:p>
            <a:pPr marL="0" indent="0">
              <a:lnSpc>
                <a:spcPts val="4508"/>
              </a:lnSpc>
              <a:buNone/>
            </a:pPr>
            <a:r>
              <a:rPr lang="en-US" sz="3606" b="1" dirty="0">
                <a:solidFill>
                  <a:srgbClr val="F0FCFF"/>
                </a:solidFill>
                <a:latin typeface="Spline Sans" pitchFamily="34" charset="0"/>
                <a:ea typeface="Spline Sans" pitchFamily="34" charset="-122"/>
                <a:cs typeface="Spline Sans" pitchFamily="34" charset="-120"/>
              </a:rPr>
              <a:t>Conclusion and Key Takeaways</a:t>
            </a:r>
            <a:endParaRPr lang="en-US" sz="3606" dirty="0"/>
          </a:p>
        </p:txBody>
      </p:sp>
      <p:sp>
        <p:nvSpPr>
          <p:cNvPr id="6" name="Text 2"/>
          <p:cNvSpPr/>
          <p:nvPr/>
        </p:nvSpPr>
        <p:spPr>
          <a:xfrm>
            <a:off x="5724882" y="2166938"/>
            <a:ext cx="5457468" cy="1465659"/>
          </a:xfrm>
          <a:prstGeom prst="rect">
            <a:avLst/>
          </a:prstGeom>
          <a:noFill/>
          <a:ln/>
        </p:spPr>
        <p:txBody>
          <a:bodyPr wrap="square" rtlCol="0" anchor="t"/>
          <a:lstStyle/>
          <a:p>
            <a:pPr marL="0" indent="0">
              <a:lnSpc>
                <a:spcPts val="2308"/>
              </a:lnSpc>
              <a:buNone/>
            </a:pPr>
            <a:r>
              <a:rPr lang="en-US" sz="1442" dirty="0">
                <a:solidFill>
                  <a:srgbClr val="E0E4E6"/>
                </a:solidFill>
                <a:latin typeface="Barlow" pitchFamily="34" charset="0"/>
                <a:ea typeface="Barlow" pitchFamily="34" charset="-122"/>
                <a:cs typeface="Barlow" pitchFamily="34" charset="-120"/>
              </a:rPr>
              <a:t>In summary, a teacher's influence extends far beyond the classroom walls. The essence of good teaching encompasses a blend of knowledge, compassion, and integrity. Through their dedication, teachers ignite curiosity, foster talent, and pave pathways to success for their students.</a:t>
            </a:r>
            <a:endParaRPr lang="en-US" sz="1442" dirty="0"/>
          </a:p>
        </p:txBody>
      </p:sp>
      <p:sp>
        <p:nvSpPr>
          <p:cNvPr id="7" name="Shape 3"/>
          <p:cNvSpPr/>
          <p:nvPr/>
        </p:nvSpPr>
        <p:spPr>
          <a:xfrm>
            <a:off x="5724882" y="3981688"/>
            <a:ext cx="412075" cy="412075"/>
          </a:xfrm>
          <a:prstGeom prst="roundRect">
            <a:avLst>
              <a:gd name="adj" fmla="val 80019"/>
            </a:avLst>
          </a:prstGeom>
          <a:solidFill>
            <a:srgbClr val="0A081B"/>
          </a:solidFill>
          <a:ln w="22860">
            <a:solidFill>
              <a:srgbClr val="16FFBB"/>
            </a:solidFill>
            <a:prstDash val="solid"/>
          </a:ln>
        </p:spPr>
      </p:sp>
      <p:sp>
        <p:nvSpPr>
          <p:cNvPr id="8" name="Text 4"/>
          <p:cNvSpPr/>
          <p:nvPr/>
        </p:nvSpPr>
        <p:spPr>
          <a:xfrm>
            <a:off x="5871448" y="4015978"/>
            <a:ext cx="118824" cy="343495"/>
          </a:xfrm>
          <a:prstGeom prst="rect">
            <a:avLst/>
          </a:prstGeom>
          <a:noFill/>
          <a:ln/>
        </p:spPr>
        <p:txBody>
          <a:bodyPr wrap="none" rtlCol="0" anchor="t"/>
          <a:lstStyle/>
          <a:p>
            <a:pPr marL="0" indent="0" algn="ctr">
              <a:lnSpc>
                <a:spcPts val="2705"/>
              </a:lnSpc>
              <a:buNone/>
            </a:pPr>
            <a:r>
              <a:rPr lang="en-US" sz="2164" b="1" dirty="0">
                <a:solidFill>
                  <a:srgbClr val="16FFBB"/>
                </a:solidFill>
                <a:latin typeface="Spline Sans" pitchFamily="34" charset="0"/>
                <a:ea typeface="Spline Sans" pitchFamily="34" charset="-122"/>
                <a:cs typeface="Spline Sans" pitchFamily="34" charset="-120"/>
              </a:rPr>
              <a:t>1</a:t>
            </a:r>
            <a:endParaRPr lang="en-US" sz="2164" dirty="0"/>
          </a:p>
        </p:txBody>
      </p:sp>
      <p:sp>
        <p:nvSpPr>
          <p:cNvPr id="9" name="Text 5"/>
          <p:cNvSpPr/>
          <p:nvPr/>
        </p:nvSpPr>
        <p:spPr>
          <a:xfrm>
            <a:off x="6320076" y="4044553"/>
            <a:ext cx="2042041" cy="286107"/>
          </a:xfrm>
          <a:prstGeom prst="rect">
            <a:avLst/>
          </a:prstGeom>
          <a:noFill/>
          <a:ln/>
        </p:spPr>
        <p:txBody>
          <a:bodyPr wrap="none" rtlCol="0" anchor="t"/>
          <a:lstStyle/>
          <a:p>
            <a:pPr marL="0" indent="0">
              <a:lnSpc>
                <a:spcPts val="2254"/>
              </a:lnSpc>
              <a:buNone/>
            </a:pPr>
            <a:r>
              <a:rPr lang="en-US" sz="1803" b="1" dirty="0">
                <a:solidFill>
                  <a:srgbClr val="16FFBB"/>
                </a:solidFill>
                <a:latin typeface="Spline Sans" pitchFamily="34" charset="0"/>
                <a:ea typeface="Spline Sans" pitchFamily="34" charset="-122"/>
                <a:cs typeface="Spline Sans" pitchFamily="34" charset="-120"/>
              </a:rPr>
              <a:t>Inspirational Role</a:t>
            </a:r>
            <a:endParaRPr lang="en-US" sz="1803" dirty="0"/>
          </a:p>
        </p:txBody>
      </p:sp>
      <p:sp>
        <p:nvSpPr>
          <p:cNvPr id="10" name="Text 6"/>
          <p:cNvSpPr/>
          <p:nvPr/>
        </p:nvSpPr>
        <p:spPr>
          <a:xfrm>
            <a:off x="6320076" y="4440555"/>
            <a:ext cx="2042041" cy="1465659"/>
          </a:xfrm>
          <a:prstGeom prst="rect">
            <a:avLst/>
          </a:prstGeom>
          <a:noFill/>
          <a:ln/>
        </p:spPr>
        <p:txBody>
          <a:bodyPr wrap="square" rtlCol="0" anchor="t"/>
          <a:lstStyle/>
          <a:p>
            <a:pPr marL="0" indent="0">
              <a:lnSpc>
                <a:spcPts val="2308"/>
              </a:lnSpc>
              <a:buNone/>
            </a:pPr>
            <a:r>
              <a:rPr lang="en-US" sz="1442" dirty="0">
                <a:solidFill>
                  <a:srgbClr val="E0E4E6"/>
                </a:solidFill>
                <a:latin typeface="Barlow" pitchFamily="34" charset="0"/>
                <a:ea typeface="Barlow" pitchFamily="34" charset="-122"/>
                <a:cs typeface="Barlow" pitchFamily="34" charset="-120"/>
              </a:rPr>
              <a:t>Teachers can inspire a lifelong love of learning and personal growth through their dedication and passion.</a:t>
            </a:r>
            <a:endParaRPr lang="en-US" sz="1442" dirty="0"/>
          </a:p>
        </p:txBody>
      </p:sp>
      <p:sp>
        <p:nvSpPr>
          <p:cNvPr id="11" name="Shape 7"/>
          <p:cNvSpPr/>
          <p:nvPr/>
        </p:nvSpPr>
        <p:spPr>
          <a:xfrm>
            <a:off x="8545235" y="3981688"/>
            <a:ext cx="412075" cy="412075"/>
          </a:xfrm>
          <a:prstGeom prst="roundRect">
            <a:avLst>
              <a:gd name="adj" fmla="val 80019"/>
            </a:avLst>
          </a:prstGeom>
          <a:solidFill>
            <a:srgbClr val="0A081B"/>
          </a:solidFill>
          <a:ln w="22860">
            <a:solidFill>
              <a:srgbClr val="29DDDA"/>
            </a:solidFill>
            <a:prstDash val="solid"/>
          </a:ln>
        </p:spPr>
      </p:sp>
      <p:sp>
        <p:nvSpPr>
          <p:cNvPr id="12" name="Text 8"/>
          <p:cNvSpPr/>
          <p:nvPr/>
        </p:nvSpPr>
        <p:spPr>
          <a:xfrm>
            <a:off x="8674894" y="4015978"/>
            <a:ext cx="152757" cy="343495"/>
          </a:xfrm>
          <a:prstGeom prst="rect">
            <a:avLst/>
          </a:prstGeom>
          <a:noFill/>
          <a:ln/>
        </p:spPr>
        <p:txBody>
          <a:bodyPr wrap="none" rtlCol="0" anchor="t"/>
          <a:lstStyle/>
          <a:p>
            <a:pPr marL="0" indent="0" algn="ctr">
              <a:lnSpc>
                <a:spcPts val="2705"/>
              </a:lnSpc>
              <a:buNone/>
            </a:pPr>
            <a:r>
              <a:rPr lang="en-US" sz="2164" b="1" dirty="0">
                <a:solidFill>
                  <a:srgbClr val="29DDDA"/>
                </a:solidFill>
                <a:latin typeface="Spline Sans" pitchFamily="34" charset="0"/>
                <a:ea typeface="Spline Sans" pitchFamily="34" charset="-122"/>
                <a:cs typeface="Spline Sans" pitchFamily="34" charset="-120"/>
              </a:rPr>
              <a:t>2</a:t>
            </a:r>
            <a:endParaRPr lang="en-US" sz="2164" dirty="0"/>
          </a:p>
        </p:txBody>
      </p:sp>
      <p:sp>
        <p:nvSpPr>
          <p:cNvPr id="13" name="Text 9"/>
          <p:cNvSpPr/>
          <p:nvPr/>
        </p:nvSpPr>
        <p:spPr>
          <a:xfrm>
            <a:off x="9140428" y="4044553"/>
            <a:ext cx="2042041" cy="286107"/>
          </a:xfrm>
          <a:prstGeom prst="rect">
            <a:avLst/>
          </a:prstGeom>
          <a:noFill/>
          <a:ln/>
        </p:spPr>
        <p:txBody>
          <a:bodyPr wrap="none" rtlCol="0" anchor="t"/>
          <a:lstStyle/>
          <a:p>
            <a:pPr marL="0" indent="0">
              <a:lnSpc>
                <a:spcPts val="2254"/>
              </a:lnSpc>
              <a:buNone/>
            </a:pPr>
            <a:r>
              <a:rPr lang="en-US" sz="1803" b="1" dirty="0">
                <a:solidFill>
                  <a:srgbClr val="29DDDA"/>
                </a:solidFill>
                <a:latin typeface="Spline Sans" pitchFamily="34" charset="0"/>
                <a:ea typeface="Spline Sans" pitchFamily="34" charset="-122"/>
                <a:cs typeface="Spline Sans" pitchFamily="34" charset="-120"/>
              </a:rPr>
              <a:t>Behavioral Impact</a:t>
            </a:r>
            <a:endParaRPr lang="en-US" sz="1803" dirty="0"/>
          </a:p>
        </p:txBody>
      </p:sp>
      <p:sp>
        <p:nvSpPr>
          <p:cNvPr id="14" name="Text 10"/>
          <p:cNvSpPr/>
          <p:nvPr/>
        </p:nvSpPr>
        <p:spPr>
          <a:xfrm>
            <a:off x="9140428" y="4440555"/>
            <a:ext cx="2042041" cy="1758791"/>
          </a:xfrm>
          <a:prstGeom prst="rect">
            <a:avLst/>
          </a:prstGeom>
          <a:noFill/>
          <a:ln/>
        </p:spPr>
        <p:txBody>
          <a:bodyPr wrap="square" rtlCol="0" anchor="t"/>
          <a:lstStyle/>
          <a:p>
            <a:pPr marL="0" indent="0">
              <a:lnSpc>
                <a:spcPts val="2308"/>
              </a:lnSpc>
              <a:buNone/>
            </a:pPr>
            <a:r>
              <a:rPr lang="en-US" sz="1442" dirty="0">
                <a:solidFill>
                  <a:srgbClr val="E0E4E6"/>
                </a:solidFill>
                <a:latin typeface="Barlow" pitchFamily="34" charset="0"/>
                <a:ea typeface="Barlow" pitchFamily="34" charset="-122"/>
                <a:cs typeface="Barlow" pitchFamily="34" charset="-120"/>
              </a:rPr>
              <a:t>The behavior of educators is pivotal in shaping student experiences and perspectives on education.</a:t>
            </a:r>
            <a:endParaRPr lang="en-US" sz="1442" dirty="0"/>
          </a:p>
        </p:txBody>
      </p:sp>
      <p:sp>
        <p:nvSpPr>
          <p:cNvPr id="15" name="Shape 11"/>
          <p:cNvSpPr/>
          <p:nvPr/>
        </p:nvSpPr>
        <p:spPr>
          <a:xfrm>
            <a:off x="5724882" y="6525578"/>
            <a:ext cx="412075" cy="412075"/>
          </a:xfrm>
          <a:prstGeom prst="roundRect">
            <a:avLst>
              <a:gd name="adj" fmla="val 80019"/>
            </a:avLst>
          </a:prstGeom>
          <a:solidFill>
            <a:srgbClr val="0A081B"/>
          </a:solidFill>
          <a:ln w="22860">
            <a:solidFill>
              <a:srgbClr val="37A7E7"/>
            </a:solidFill>
            <a:prstDash val="solid"/>
          </a:ln>
        </p:spPr>
      </p:sp>
      <p:sp>
        <p:nvSpPr>
          <p:cNvPr id="16" name="Text 12"/>
          <p:cNvSpPr/>
          <p:nvPr/>
        </p:nvSpPr>
        <p:spPr>
          <a:xfrm>
            <a:off x="5850493" y="6559868"/>
            <a:ext cx="160853" cy="343495"/>
          </a:xfrm>
          <a:prstGeom prst="rect">
            <a:avLst/>
          </a:prstGeom>
          <a:noFill/>
          <a:ln/>
        </p:spPr>
        <p:txBody>
          <a:bodyPr wrap="none" rtlCol="0" anchor="t"/>
          <a:lstStyle/>
          <a:p>
            <a:pPr marL="0" indent="0" algn="ctr">
              <a:lnSpc>
                <a:spcPts val="2705"/>
              </a:lnSpc>
              <a:buNone/>
            </a:pPr>
            <a:r>
              <a:rPr lang="en-US" sz="2164" b="1" dirty="0">
                <a:solidFill>
                  <a:srgbClr val="37A7E7"/>
                </a:solidFill>
                <a:latin typeface="Spline Sans" pitchFamily="34" charset="0"/>
                <a:ea typeface="Spline Sans" pitchFamily="34" charset="-122"/>
                <a:cs typeface="Spline Sans" pitchFamily="34" charset="-120"/>
              </a:rPr>
              <a:t>3</a:t>
            </a:r>
            <a:endParaRPr lang="en-US" sz="2164" dirty="0"/>
          </a:p>
        </p:txBody>
      </p:sp>
      <p:sp>
        <p:nvSpPr>
          <p:cNvPr id="17" name="Text 13"/>
          <p:cNvSpPr/>
          <p:nvPr/>
        </p:nvSpPr>
        <p:spPr>
          <a:xfrm>
            <a:off x="6320076" y="6588443"/>
            <a:ext cx="2313980" cy="286107"/>
          </a:xfrm>
          <a:prstGeom prst="rect">
            <a:avLst/>
          </a:prstGeom>
          <a:noFill/>
          <a:ln/>
        </p:spPr>
        <p:txBody>
          <a:bodyPr wrap="none" rtlCol="0" anchor="t"/>
          <a:lstStyle/>
          <a:p>
            <a:pPr marL="0" indent="0">
              <a:lnSpc>
                <a:spcPts val="2254"/>
              </a:lnSpc>
              <a:buNone/>
            </a:pPr>
            <a:r>
              <a:rPr lang="en-US" sz="1803" b="1" dirty="0">
                <a:solidFill>
                  <a:srgbClr val="37A7E7"/>
                </a:solidFill>
                <a:latin typeface="Spline Sans" pitchFamily="34" charset="0"/>
                <a:ea typeface="Spline Sans" pitchFamily="34" charset="-122"/>
                <a:cs typeface="Spline Sans" pitchFamily="34" charset="-120"/>
              </a:rPr>
              <a:t>Empathy and Support</a:t>
            </a:r>
            <a:endParaRPr lang="en-US" sz="1803" dirty="0"/>
          </a:p>
        </p:txBody>
      </p:sp>
      <p:sp>
        <p:nvSpPr>
          <p:cNvPr id="18" name="Text 14"/>
          <p:cNvSpPr/>
          <p:nvPr/>
        </p:nvSpPr>
        <p:spPr>
          <a:xfrm>
            <a:off x="6320076" y="6984444"/>
            <a:ext cx="4862274" cy="586264"/>
          </a:xfrm>
          <a:prstGeom prst="rect">
            <a:avLst/>
          </a:prstGeom>
          <a:noFill/>
          <a:ln/>
        </p:spPr>
        <p:txBody>
          <a:bodyPr wrap="square" rtlCol="0" anchor="t"/>
          <a:lstStyle/>
          <a:p>
            <a:pPr marL="0" indent="0">
              <a:lnSpc>
                <a:spcPts val="2308"/>
              </a:lnSpc>
              <a:buNone/>
            </a:pPr>
            <a:r>
              <a:rPr lang="en-US" sz="1442" dirty="0">
                <a:solidFill>
                  <a:srgbClr val="E0E4E6"/>
                </a:solidFill>
                <a:latin typeface="Barlow" pitchFamily="34" charset="0"/>
                <a:ea typeface="Barlow" pitchFamily="34" charset="-122"/>
                <a:cs typeface="Barlow" pitchFamily="34" charset="-120"/>
              </a:rPr>
              <a:t>Understanding and supporting the emotional needs of students is just as important as academic guidance.</a:t>
            </a:r>
            <a:endParaRPr lang="en-US" sz="144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91057" y="644843"/>
            <a:ext cx="11048167" cy="6939796"/>
          </a:xfrm>
          <a:prstGeom prst="roundRect">
            <a:avLst>
              <a:gd name="adj" fmla="val 7684"/>
            </a:avLst>
          </a:prstGeom>
          <a:solidFill>
            <a:srgbClr val="0A081B">
              <a:alpha val="75000"/>
            </a:srgbClr>
          </a:solidFill>
          <a:ln w="53340">
            <a:solidFill>
              <a:srgbClr val="302E41"/>
            </a:solidFill>
            <a:prstDash val="solid"/>
          </a:ln>
        </p:spPr>
      </p:sp>
      <p:sp>
        <p:nvSpPr>
          <p:cNvPr id="4" name="Text 1"/>
          <p:cNvSpPr/>
          <p:nvPr/>
        </p:nvSpPr>
        <p:spPr>
          <a:xfrm>
            <a:off x="2624257" y="1255871"/>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Enhancing Learning through Examples</a:t>
            </a:r>
            <a:endParaRPr lang="en-US" sz="4374" dirty="0"/>
          </a:p>
        </p:txBody>
      </p:sp>
      <p:sp>
        <p:nvSpPr>
          <p:cNvPr id="5" name="Text 2"/>
          <p:cNvSpPr/>
          <p:nvPr/>
        </p:nvSpPr>
        <p:spPr>
          <a:xfrm>
            <a:off x="2624257" y="3088958"/>
            <a:ext cx="938164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Interactive learning and real-world examples make education come alive. By integrating hands-on activities and relatable scenarios, teachers can create an immersive learning experience that resonates with students and deepens their understanding.</a:t>
            </a:r>
            <a:endParaRPr lang="en-US" sz="1750" dirty="0"/>
          </a:p>
        </p:txBody>
      </p:sp>
      <p:pic>
        <p:nvPicPr>
          <p:cNvPr id="6" name="Image 1" descr="preencoded.png"/>
          <p:cNvPicPr>
            <a:picLocks noChangeAspect="1"/>
          </p:cNvPicPr>
          <p:nvPr/>
        </p:nvPicPr>
        <p:blipFill>
          <a:blip r:embed="rId4"/>
          <a:stretch>
            <a:fillRect/>
          </a:stretch>
        </p:blipFill>
        <p:spPr>
          <a:xfrm>
            <a:off x="2624257" y="4405074"/>
            <a:ext cx="444341" cy="444341"/>
          </a:xfrm>
          <a:prstGeom prst="rect">
            <a:avLst/>
          </a:prstGeom>
        </p:spPr>
      </p:pic>
      <p:sp>
        <p:nvSpPr>
          <p:cNvPr id="7" name="Text 3"/>
          <p:cNvSpPr/>
          <p:nvPr/>
        </p:nvSpPr>
        <p:spPr>
          <a:xfrm>
            <a:off x="2624257" y="5071586"/>
            <a:ext cx="2777490" cy="347186"/>
          </a:xfrm>
          <a:prstGeom prst="rect">
            <a:avLst/>
          </a:prstGeom>
          <a:noFill/>
          <a:ln/>
        </p:spPr>
        <p:txBody>
          <a:bodyPr wrap="none" rtlCol="0" anchor="t"/>
          <a:lstStyle/>
          <a:p>
            <a:pPr marL="0" indent="0" algn="l">
              <a:lnSpc>
                <a:spcPts val="2734"/>
              </a:lnSpc>
              <a:buNone/>
            </a:pPr>
            <a:r>
              <a:rPr lang="en-US" sz="2187" b="1" dirty="0">
                <a:solidFill>
                  <a:srgbClr val="F0FCFF"/>
                </a:solidFill>
                <a:latin typeface="Spline Sans" pitchFamily="34" charset="0"/>
                <a:ea typeface="Spline Sans" pitchFamily="34" charset="-122"/>
                <a:cs typeface="Spline Sans" pitchFamily="34" charset="-120"/>
              </a:rPr>
              <a:t>Critical Thinking</a:t>
            </a:r>
            <a:endParaRPr lang="en-US" sz="2187" dirty="0"/>
          </a:p>
        </p:txBody>
      </p:sp>
      <p:sp>
        <p:nvSpPr>
          <p:cNvPr id="8" name="Text 4"/>
          <p:cNvSpPr/>
          <p:nvPr/>
        </p:nvSpPr>
        <p:spPr>
          <a:xfrm>
            <a:off x="2624257" y="5552003"/>
            <a:ext cx="2905006"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Using puzzles and problem-solving exercises to enhance logic and reasoning skills.</a:t>
            </a:r>
            <a:endParaRPr lang="en-US" sz="1750" dirty="0"/>
          </a:p>
        </p:txBody>
      </p:sp>
      <p:pic>
        <p:nvPicPr>
          <p:cNvPr id="9" name="Image 2" descr="preencoded.png"/>
          <p:cNvPicPr>
            <a:picLocks noChangeAspect="1"/>
          </p:cNvPicPr>
          <p:nvPr/>
        </p:nvPicPr>
        <p:blipFill>
          <a:blip r:embed="rId5"/>
          <a:stretch>
            <a:fillRect/>
          </a:stretch>
        </p:blipFill>
        <p:spPr>
          <a:xfrm>
            <a:off x="5862518" y="4405074"/>
            <a:ext cx="444341" cy="444341"/>
          </a:xfrm>
          <a:prstGeom prst="rect">
            <a:avLst/>
          </a:prstGeom>
        </p:spPr>
      </p:pic>
      <p:sp>
        <p:nvSpPr>
          <p:cNvPr id="10" name="Text 5"/>
          <p:cNvSpPr/>
          <p:nvPr/>
        </p:nvSpPr>
        <p:spPr>
          <a:xfrm>
            <a:off x="5862518" y="5071586"/>
            <a:ext cx="2777490" cy="347186"/>
          </a:xfrm>
          <a:prstGeom prst="rect">
            <a:avLst/>
          </a:prstGeom>
          <a:noFill/>
          <a:ln/>
        </p:spPr>
        <p:txBody>
          <a:bodyPr wrap="none" rtlCol="0" anchor="t"/>
          <a:lstStyle/>
          <a:p>
            <a:pPr marL="0" indent="0" algn="l">
              <a:lnSpc>
                <a:spcPts val="2734"/>
              </a:lnSpc>
              <a:buNone/>
            </a:pPr>
            <a:r>
              <a:rPr lang="en-US" sz="2187" b="1" dirty="0">
                <a:solidFill>
                  <a:srgbClr val="F0FCFF"/>
                </a:solidFill>
                <a:latin typeface="Spline Sans" pitchFamily="34" charset="0"/>
                <a:ea typeface="Spline Sans" pitchFamily="34" charset="-122"/>
                <a:cs typeface="Spline Sans" pitchFamily="34" charset="-120"/>
              </a:rPr>
              <a:t>Experimentation</a:t>
            </a:r>
            <a:endParaRPr lang="en-US" sz="2187" dirty="0"/>
          </a:p>
        </p:txBody>
      </p:sp>
      <p:sp>
        <p:nvSpPr>
          <p:cNvPr id="11" name="Text 6"/>
          <p:cNvSpPr/>
          <p:nvPr/>
        </p:nvSpPr>
        <p:spPr>
          <a:xfrm>
            <a:off x="5862518" y="5552003"/>
            <a:ext cx="2905006"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Conducting hands-on experiments to explore scientific principles and encourage inquiry.</a:t>
            </a:r>
            <a:endParaRPr lang="en-US" sz="1750" dirty="0"/>
          </a:p>
        </p:txBody>
      </p:sp>
      <p:pic>
        <p:nvPicPr>
          <p:cNvPr id="12" name="Image 3" descr="preencoded.png"/>
          <p:cNvPicPr>
            <a:picLocks noChangeAspect="1"/>
          </p:cNvPicPr>
          <p:nvPr/>
        </p:nvPicPr>
        <p:blipFill>
          <a:blip r:embed="rId6"/>
          <a:stretch>
            <a:fillRect/>
          </a:stretch>
        </p:blipFill>
        <p:spPr>
          <a:xfrm>
            <a:off x="9100780" y="4405074"/>
            <a:ext cx="444341" cy="444341"/>
          </a:xfrm>
          <a:prstGeom prst="rect">
            <a:avLst/>
          </a:prstGeom>
        </p:spPr>
      </p:pic>
      <p:sp>
        <p:nvSpPr>
          <p:cNvPr id="13" name="Text 7"/>
          <p:cNvSpPr/>
          <p:nvPr/>
        </p:nvSpPr>
        <p:spPr>
          <a:xfrm>
            <a:off x="9100780" y="5071586"/>
            <a:ext cx="2777490" cy="347186"/>
          </a:xfrm>
          <a:prstGeom prst="rect">
            <a:avLst/>
          </a:prstGeom>
          <a:noFill/>
          <a:ln/>
        </p:spPr>
        <p:txBody>
          <a:bodyPr wrap="none" rtlCol="0" anchor="t"/>
          <a:lstStyle/>
          <a:p>
            <a:pPr marL="0" indent="0" algn="l">
              <a:lnSpc>
                <a:spcPts val="2734"/>
              </a:lnSpc>
              <a:buNone/>
            </a:pPr>
            <a:r>
              <a:rPr lang="en-US" sz="2187" b="1" dirty="0">
                <a:solidFill>
                  <a:srgbClr val="F0FCFF"/>
                </a:solidFill>
                <a:latin typeface="Spline Sans" pitchFamily="34" charset="0"/>
                <a:ea typeface="Spline Sans" pitchFamily="34" charset="-122"/>
                <a:cs typeface="Spline Sans" pitchFamily="34" charset="-120"/>
              </a:rPr>
              <a:t>Global Context</a:t>
            </a:r>
            <a:endParaRPr lang="en-US" sz="2187" dirty="0"/>
          </a:p>
        </p:txBody>
      </p:sp>
      <p:sp>
        <p:nvSpPr>
          <p:cNvPr id="14" name="Text 8"/>
          <p:cNvSpPr/>
          <p:nvPr/>
        </p:nvSpPr>
        <p:spPr>
          <a:xfrm>
            <a:off x="9100780" y="5552003"/>
            <a:ext cx="2905125"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Incorporating global issues and perspectives to promote cultural awareness and empathy.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TotalTime>
  <Words>919</Words>
  <Application>Microsoft Office PowerPoint</Application>
  <PresentationFormat>Custom</PresentationFormat>
  <Paragraphs>94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Barlow</vt:lpstr>
      <vt:lpstr>Calibri</vt:lpstr>
      <vt:lpstr>Calibri Light</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DKPC2022</cp:lastModifiedBy>
  <cp:revision>2</cp:revision>
  <dcterms:created xsi:type="dcterms:W3CDTF">2024-02-24T22:45:09Z</dcterms:created>
  <dcterms:modified xsi:type="dcterms:W3CDTF">2024-02-24T22:51:23Z</dcterms:modified>
</cp:coreProperties>
</file>