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75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23258"/>
            <a:ext cx="7477601" cy="258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circle algorithm in computer graphics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834559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Circle drawing is a fundamental problem in computer graphics. Let's explore one of the most efficient methods, Bresenham's algorithm.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8" y="5810768"/>
            <a:ext cx="625975" cy="1270516"/>
          </a:xfrm>
          <a:prstGeom prst="roundRect">
            <a:avLst>
              <a:gd name="adj" fmla="val 50000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04" y="6327710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602079" y="6200979"/>
            <a:ext cx="4463161" cy="452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Presenter By :Dhiraj Kumar Shah 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9B5471A-6E40-A56E-1287-4E56FCCD9D27}"/>
              </a:ext>
            </a:extLst>
          </p:cNvPr>
          <p:cNvSpPr txBox="1">
            <a:spLocks/>
          </p:cNvSpPr>
          <p:nvPr/>
        </p:nvSpPr>
        <p:spPr>
          <a:xfrm>
            <a:off x="144696" y="1046398"/>
            <a:ext cx="7338695" cy="2308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14900" b="1" spc="815" dirty="0">
                <a:solidFill>
                  <a:srgbClr val="FFFFFF"/>
                </a:solidFill>
                <a:latin typeface="Bebas Neue" panose="020B0606020202050201" pitchFamily="34" charset="0"/>
              </a:rPr>
              <a:t>T</a:t>
            </a:r>
            <a:r>
              <a:rPr lang="en-US" sz="14900" b="1" spc="390" dirty="0">
                <a:solidFill>
                  <a:srgbClr val="FFFFFF"/>
                </a:solidFill>
                <a:latin typeface="Bebas Neue" panose="020B0606020202050201" pitchFamily="34" charset="0"/>
              </a:rPr>
              <a:t>h</a:t>
            </a:r>
            <a:r>
              <a:rPr lang="en-US" sz="14900" b="1" spc="-50" dirty="0">
                <a:solidFill>
                  <a:srgbClr val="FFFFFF"/>
                </a:solidFill>
                <a:latin typeface="Bebas Neue" panose="020B0606020202050201" pitchFamily="34" charset="0"/>
              </a:rPr>
              <a:t>a</a:t>
            </a:r>
            <a:r>
              <a:rPr lang="en-US" sz="14900" b="1" spc="335" dirty="0">
                <a:solidFill>
                  <a:srgbClr val="FFFFFF"/>
                </a:solidFill>
                <a:latin typeface="Bebas Neue" panose="020B0606020202050201" pitchFamily="34" charset="0"/>
              </a:rPr>
              <a:t>n</a:t>
            </a:r>
            <a:r>
              <a:rPr lang="en-US" sz="14900" b="1" spc="270" dirty="0">
                <a:solidFill>
                  <a:srgbClr val="FFFFFF"/>
                </a:solidFill>
                <a:latin typeface="Bebas Neue" panose="020B0606020202050201" pitchFamily="34" charset="0"/>
              </a:rPr>
              <a:t>k</a:t>
            </a:r>
            <a:r>
              <a:rPr lang="en-US" sz="14900" b="1" spc="204" dirty="0">
                <a:solidFill>
                  <a:srgbClr val="FFFFFF"/>
                </a:solidFill>
                <a:latin typeface="Bebas Neue" panose="020B0606020202050201" pitchFamily="34" charset="0"/>
              </a:rPr>
              <a:t>s</a:t>
            </a:r>
            <a:r>
              <a:rPr lang="en-US" sz="14900" spc="-425" dirty="0">
                <a:solidFill>
                  <a:srgbClr val="FFFFFF"/>
                </a:solidFill>
                <a:latin typeface="Bebas Neue" panose="020B0606020202050201" pitchFamily="34" charset="0"/>
              </a:rPr>
              <a:t>!</a:t>
            </a:r>
            <a:endParaRPr lang="en-US" sz="14900" dirty="0">
              <a:latin typeface="Bebas Neue" panose="020B0606020202050201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5DA9184-5A78-52C5-FCB9-4DD708CE2978}"/>
              </a:ext>
            </a:extLst>
          </p:cNvPr>
          <p:cNvSpPr txBox="1"/>
          <p:nvPr/>
        </p:nvSpPr>
        <p:spPr>
          <a:xfrm>
            <a:off x="1176034" y="3171815"/>
            <a:ext cx="4826635" cy="81804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sz="2700" spc="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7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7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?  </a:t>
            </a:r>
            <a:r>
              <a:rPr lang="en-US" sz="2700" spc="40" dirty="0">
                <a:solidFill>
                  <a:srgbClr val="FFFFFF"/>
                </a:solidFill>
                <a:latin typeface="Verdana"/>
                <a:cs typeface="Verdana"/>
              </a:rPr>
              <a:t>dtisp2020@gmail.com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2BA99F-BF84-6163-597E-9B5B217E8A96}"/>
              </a:ext>
            </a:extLst>
          </p:cNvPr>
          <p:cNvSpPr/>
          <p:nvPr/>
        </p:nvSpPr>
        <p:spPr>
          <a:xfrm>
            <a:off x="2633430" y="455948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471192" y="685799"/>
                </a:lnTo>
                <a:lnTo>
                  <a:pt x="471192" y="417304"/>
                </a:lnTo>
                <a:lnTo>
                  <a:pt x="560375" y="417304"/>
                </a:lnTo>
                <a:lnTo>
                  <a:pt x="572294" y="309991"/>
                </a:lnTo>
                <a:lnTo>
                  <a:pt x="471192" y="309991"/>
                </a:lnTo>
                <a:lnTo>
                  <a:pt x="471192" y="238455"/>
                </a:lnTo>
                <a:lnTo>
                  <a:pt x="474231" y="221912"/>
                </a:lnTo>
                <a:lnTo>
                  <a:pt x="482277" y="208769"/>
                </a:lnTo>
                <a:lnTo>
                  <a:pt x="493723" y="200098"/>
                </a:lnTo>
                <a:lnTo>
                  <a:pt x="506960" y="196970"/>
                </a:lnTo>
                <a:lnTo>
                  <a:pt x="578496" y="196970"/>
                </a:lnTo>
                <a:lnTo>
                  <a:pt x="578496" y="101585"/>
                </a:lnTo>
                <a:lnTo>
                  <a:pt x="483112" y="101585"/>
                </a:lnTo>
                <a:lnTo>
                  <a:pt x="436715" y="110960"/>
                </a:lnTo>
                <a:lnTo>
                  <a:pt x="398814" y="136519"/>
                </a:lnTo>
                <a:lnTo>
                  <a:pt x="373254" y="174417"/>
                </a:lnTo>
                <a:lnTo>
                  <a:pt x="363879" y="220808"/>
                </a:lnTo>
                <a:lnTo>
                  <a:pt x="363879" y="309991"/>
                </a:lnTo>
                <a:lnTo>
                  <a:pt x="274223" y="309991"/>
                </a:lnTo>
                <a:lnTo>
                  <a:pt x="274223" y="417304"/>
                </a:lnTo>
                <a:lnTo>
                  <a:pt x="363879" y="417304"/>
                </a:lnTo>
                <a:lnTo>
                  <a:pt x="363879" y="685799"/>
                </a:ln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ACE7C8C-5FAA-2BCA-962E-1092569DEBD1}"/>
              </a:ext>
            </a:extLst>
          </p:cNvPr>
          <p:cNvSpPr/>
          <p:nvPr/>
        </p:nvSpPr>
        <p:spPr>
          <a:xfrm>
            <a:off x="3814044" y="4559480"/>
            <a:ext cx="676275" cy="685800"/>
          </a:xfrm>
          <a:custGeom>
            <a:avLst/>
            <a:gdLst/>
            <a:ahLst/>
            <a:cxnLst/>
            <a:rect l="l" t="t" r="r" b="b"/>
            <a:pathLst>
              <a:path w="676275" h="685800">
                <a:moveTo>
                  <a:pt x="676275" y="685799"/>
                </a:moveTo>
                <a:lnTo>
                  <a:pt x="0" y="685799"/>
                </a:lnTo>
                <a:lnTo>
                  <a:pt x="0" y="0"/>
                </a:lnTo>
                <a:lnTo>
                  <a:pt x="676275" y="0"/>
                </a:lnTo>
                <a:lnTo>
                  <a:pt x="676275" y="143080"/>
                </a:lnTo>
                <a:lnTo>
                  <a:pt x="433286" y="143080"/>
                </a:lnTo>
                <a:lnTo>
                  <a:pt x="394869" y="151463"/>
                </a:lnTo>
                <a:lnTo>
                  <a:pt x="373126" y="166919"/>
                </a:lnTo>
                <a:lnTo>
                  <a:pt x="124811" y="166919"/>
                </a:lnTo>
                <a:lnTo>
                  <a:pt x="118597" y="178228"/>
                </a:lnTo>
                <a:lnTo>
                  <a:pt x="110693" y="207999"/>
                </a:lnTo>
                <a:lnTo>
                  <a:pt x="117203" y="250017"/>
                </a:lnTo>
                <a:lnTo>
                  <a:pt x="145047" y="286152"/>
                </a:lnTo>
                <a:lnTo>
                  <a:pt x="106778" y="286152"/>
                </a:lnTo>
                <a:lnTo>
                  <a:pt x="107276" y="299475"/>
                </a:lnTo>
                <a:lnTo>
                  <a:pt x="115025" y="330144"/>
                </a:lnTo>
                <a:lnTo>
                  <a:pt x="139413" y="364212"/>
                </a:lnTo>
                <a:lnTo>
                  <a:pt x="189825" y="387728"/>
                </a:lnTo>
                <a:lnTo>
                  <a:pt x="186614" y="388623"/>
                </a:lnTo>
                <a:lnTo>
                  <a:pt x="177308" y="390592"/>
                </a:lnTo>
                <a:lnTo>
                  <a:pt x="162397" y="392560"/>
                </a:lnTo>
                <a:lnTo>
                  <a:pt x="142371" y="393455"/>
                </a:lnTo>
                <a:lnTo>
                  <a:pt x="146390" y="403829"/>
                </a:lnTo>
                <a:lnTo>
                  <a:pt x="160998" y="427079"/>
                </a:lnTo>
                <a:lnTo>
                  <a:pt x="190022" y="451402"/>
                </a:lnTo>
                <a:lnTo>
                  <a:pt x="237289" y="464991"/>
                </a:lnTo>
                <a:lnTo>
                  <a:pt x="228611" y="471818"/>
                </a:lnTo>
                <a:lnTo>
                  <a:pt x="203944" y="486837"/>
                </a:lnTo>
                <a:lnTo>
                  <a:pt x="165333" y="501856"/>
                </a:lnTo>
                <a:lnTo>
                  <a:pt x="127566" y="506961"/>
                </a:lnTo>
                <a:lnTo>
                  <a:pt x="89218" y="506961"/>
                </a:lnTo>
                <a:lnTo>
                  <a:pt x="125795" y="526885"/>
                </a:lnTo>
                <a:lnTo>
                  <a:pt x="164021" y="541891"/>
                </a:lnTo>
                <a:lnTo>
                  <a:pt x="203406" y="551354"/>
                </a:lnTo>
                <a:lnTo>
                  <a:pt x="243460" y="554648"/>
                </a:lnTo>
                <a:lnTo>
                  <a:pt x="676275" y="554648"/>
                </a:lnTo>
                <a:lnTo>
                  <a:pt x="676275" y="685799"/>
                </a:lnTo>
                <a:close/>
              </a:path>
              <a:path w="676275" h="685800">
                <a:moveTo>
                  <a:pt x="510171" y="178848"/>
                </a:moveTo>
                <a:lnTo>
                  <a:pt x="494887" y="163199"/>
                </a:lnTo>
                <a:lnTo>
                  <a:pt x="476176" y="152021"/>
                </a:lnTo>
                <a:lnTo>
                  <a:pt x="455242" y="145315"/>
                </a:lnTo>
                <a:lnTo>
                  <a:pt x="433286" y="143080"/>
                </a:lnTo>
                <a:lnTo>
                  <a:pt x="676275" y="143080"/>
                </a:lnTo>
                <a:lnTo>
                  <a:pt x="676275" y="149272"/>
                </a:lnTo>
                <a:lnTo>
                  <a:pt x="575658" y="149272"/>
                </a:lnTo>
                <a:lnTo>
                  <a:pt x="571484" y="151322"/>
                </a:lnTo>
                <a:lnTo>
                  <a:pt x="560058" y="156727"/>
                </a:lnTo>
                <a:lnTo>
                  <a:pt x="543026" y="164366"/>
                </a:lnTo>
                <a:lnTo>
                  <a:pt x="522032" y="173121"/>
                </a:lnTo>
                <a:lnTo>
                  <a:pt x="516342" y="173121"/>
                </a:lnTo>
                <a:lnTo>
                  <a:pt x="510171" y="178848"/>
                </a:lnTo>
                <a:close/>
              </a:path>
              <a:path w="676275" h="685800">
                <a:moveTo>
                  <a:pt x="528203" y="208889"/>
                </a:moveTo>
                <a:lnTo>
                  <a:pt x="537156" y="204604"/>
                </a:lnTo>
                <a:lnTo>
                  <a:pt x="551757" y="192494"/>
                </a:lnTo>
                <a:lnTo>
                  <a:pt x="566445" y="173677"/>
                </a:lnTo>
                <a:lnTo>
                  <a:pt x="575658" y="149272"/>
                </a:lnTo>
                <a:lnTo>
                  <a:pt x="676275" y="149272"/>
                </a:lnTo>
                <a:lnTo>
                  <a:pt x="676275" y="196970"/>
                </a:lnTo>
                <a:lnTo>
                  <a:pt x="587528" y="196970"/>
                </a:lnTo>
                <a:lnTo>
                  <a:pt x="582392" y="198832"/>
                </a:lnTo>
                <a:lnTo>
                  <a:pt x="568895" y="202929"/>
                </a:lnTo>
                <a:lnTo>
                  <a:pt x="549884" y="207026"/>
                </a:lnTo>
                <a:lnTo>
                  <a:pt x="528203" y="208889"/>
                </a:lnTo>
                <a:close/>
              </a:path>
              <a:path w="676275" h="685800">
                <a:moveTo>
                  <a:pt x="332207" y="268505"/>
                </a:moveTo>
                <a:lnTo>
                  <a:pt x="280661" y="260217"/>
                </a:lnTo>
                <a:lnTo>
                  <a:pt x="232053" y="243883"/>
                </a:lnTo>
                <a:lnTo>
                  <a:pt x="177726" y="214112"/>
                </a:lnTo>
                <a:lnTo>
                  <a:pt x="124811" y="166919"/>
                </a:lnTo>
                <a:lnTo>
                  <a:pt x="373126" y="166919"/>
                </a:lnTo>
                <a:lnTo>
                  <a:pt x="362637" y="174376"/>
                </a:lnTo>
                <a:lnTo>
                  <a:pt x="340459" y="208467"/>
                </a:lnTo>
                <a:lnTo>
                  <a:pt x="332279" y="250017"/>
                </a:lnTo>
                <a:lnTo>
                  <a:pt x="332207" y="268505"/>
                </a:lnTo>
                <a:close/>
              </a:path>
              <a:path w="676275" h="685800">
                <a:moveTo>
                  <a:pt x="676275" y="554648"/>
                </a:moveTo>
                <a:lnTo>
                  <a:pt x="243460" y="554648"/>
                </a:lnTo>
                <a:lnTo>
                  <a:pt x="290628" y="550809"/>
                </a:lnTo>
                <a:lnTo>
                  <a:pt x="335721" y="539674"/>
                </a:lnTo>
                <a:lnTo>
                  <a:pt x="378057" y="521814"/>
                </a:lnTo>
                <a:lnTo>
                  <a:pt x="416955" y="497803"/>
                </a:lnTo>
                <a:lnTo>
                  <a:pt x="451737" y="468212"/>
                </a:lnTo>
                <a:lnTo>
                  <a:pt x="481720" y="433613"/>
                </a:lnTo>
                <a:lnTo>
                  <a:pt x="506225" y="394579"/>
                </a:lnTo>
                <a:lnTo>
                  <a:pt x="524571" y="351681"/>
                </a:lnTo>
                <a:lnTo>
                  <a:pt x="536078" y="305493"/>
                </a:lnTo>
                <a:lnTo>
                  <a:pt x="540065" y="256586"/>
                </a:lnTo>
                <a:lnTo>
                  <a:pt x="540065" y="244657"/>
                </a:lnTo>
                <a:lnTo>
                  <a:pt x="546613" y="239687"/>
                </a:lnTo>
                <a:lnTo>
                  <a:pt x="561482" y="227431"/>
                </a:lnTo>
                <a:lnTo>
                  <a:pt x="577508" y="211865"/>
                </a:lnTo>
                <a:lnTo>
                  <a:pt x="587528" y="196970"/>
                </a:lnTo>
                <a:lnTo>
                  <a:pt x="676275" y="196970"/>
                </a:lnTo>
                <a:lnTo>
                  <a:pt x="676275" y="554648"/>
                </a:lnTo>
                <a:close/>
              </a:path>
              <a:path w="676275" h="685800">
                <a:moveTo>
                  <a:pt x="154232" y="298071"/>
                </a:moveTo>
                <a:lnTo>
                  <a:pt x="150155" y="297885"/>
                </a:lnTo>
                <a:lnTo>
                  <a:pt x="139405" y="296582"/>
                </a:lnTo>
                <a:lnTo>
                  <a:pt x="124205" y="293043"/>
                </a:lnTo>
                <a:lnTo>
                  <a:pt x="106778" y="286152"/>
                </a:lnTo>
                <a:lnTo>
                  <a:pt x="145047" y="286152"/>
                </a:lnTo>
                <a:lnTo>
                  <a:pt x="154232" y="298071"/>
                </a:lnTo>
                <a:close/>
              </a:path>
              <a:path w="676275" h="685800">
                <a:moveTo>
                  <a:pt x="114827" y="508683"/>
                </a:moveTo>
                <a:lnTo>
                  <a:pt x="108599" y="508581"/>
                </a:lnTo>
                <a:lnTo>
                  <a:pt x="102253" y="508268"/>
                </a:lnTo>
                <a:lnTo>
                  <a:pt x="95791" y="507732"/>
                </a:lnTo>
                <a:lnTo>
                  <a:pt x="89218" y="506961"/>
                </a:lnTo>
                <a:lnTo>
                  <a:pt x="127566" y="506961"/>
                </a:lnTo>
                <a:lnTo>
                  <a:pt x="114827" y="508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63D5CDE-3593-8D16-2865-545CD112CA23}"/>
              </a:ext>
            </a:extLst>
          </p:cNvPr>
          <p:cNvSpPr/>
          <p:nvPr/>
        </p:nvSpPr>
        <p:spPr>
          <a:xfrm>
            <a:off x="1452851" y="455949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800" y="0"/>
                </a:lnTo>
                <a:lnTo>
                  <a:pt x="685800" y="113504"/>
                </a:lnTo>
                <a:lnTo>
                  <a:pt x="226536" y="113504"/>
                </a:lnTo>
                <a:lnTo>
                  <a:pt x="183724" y="122782"/>
                </a:lnTo>
                <a:lnTo>
                  <a:pt x="147664" y="147662"/>
                </a:lnTo>
                <a:lnTo>
                  <a:pt x="122782" y="183719"/>
                </a:lnTo>
                <a:lnTo>
                  <a:pt x="113505" y="226525"/>
                </a:lnTo>
                <a:lnTo>
                  <a:pt x="113505" y="453061"/>
                </a:lnTo>
                <a:lnTo>
                  <a:pt x="122782" y="499459"/>
                </a:lnTo>
                <a:lnTo>
                  <a:pt x="147664" y="537360"/>
                </a:lnTo>
                <a:lnTo>
                  <a:pt x="183724" y="562920"/>
                </a:lnTo>
                <a:lnTo>
                  <a:pt x="226536" y="572294"/>
                </a:lnTo>
                <a:lnTo>
                  <a:pt x="685800" y="572294"/>
                </a:lnTo>
                <a:lnTo>
                  <a:pt x="685800" y="685799"/>
                </a:lnTo>
                <a:close/>
              </a:path>
              <a:path w="685800" h="685800">
                <a:moveTo>
                  <a:pt x="685800" y="572294"/>
                </a:moveTo>
                <a:lnTo>
                  <a:pt x="453072" y="572294"/>
                </a:lnTo>
                <a:lnTo>
                  <a:pt x="499463" y="562920"/>
                </a:lnTo>
                <a:lnTo>
                  <a:pt x="537361" y="537360"/>
                </a:lnTo>
                <a:lnTo>
                  <a:pt x="562920" y="499459"/>
                </a:lnTo>
                <a:lnTo>
                  <a:pt x="572294" y="453061"/>
                </a:lnTo>
                <a:lnTo>
                  <a:pt x="572294" y="226525"/>
                </a:lnTo>
                <a:lnTo>
                  <a:pt x="562920" y="183719"/>
                </a:lnTo>
                <a:lnTo>
                  <a:pt x="537361" y="147662"/>
                </a:lnTo>
                <a:lnTo>
                  <a:pt x="499463" y="122782"/>
                </a:lnTo>
                <a:lnTo>
                  <a:pt x="453072" y="113504"/>
                </a:lnTo>
                <a:lnTo>
                  <a:pt x="685800" y="113504"/>
                </a:lnTo>
                <a:lnTo>
                  <a:pt x="685800" y="572294"/>
                </a:lnTo>
                <a:close/>
              </a:path>
              <a:path w="685800" h="685800">
                <a:moveTo>
                  <a:pt x="453072" y="518880"/>
                </a:moveTo>
                <a:lnTo>
                  <a:pt x="226536" y="518880"/>
                </a:lnTo>
                <a:lnTo>
                  <a:pt x="201238" y="513625"/>
                </a:lnTo>
                <a:lnTo>
                  <a:pt x="180456" y="499383"/>
                </a:lnTo>
                <a:lnTo>
                  <a:pt x="166380" y="478435"/>
                </a:lnTo>
                <a:lnTo>
                  <a:pt x="161201" y="453061"/>
                </a:lnTo>
                <a:lnTo>
                  <a:pt x="161201" y="226525"/>
                </a:lnTo>
                <a:lnTo>
                  <a:pt x="166380" y="201227"/>
                </a:lnTo>
                <a:lnTo>
                  <a:pt x="180456" y="180445"/>
                </a:lnTo>
                <a:lnTo>
                  <a:pt x="201238" y="166370"/>
                </a:lnTo>
                <a:lnTo>
                  <a:pt x="226536" y="161191"/>
                </a:lnTo>
                <a:lnTo>
                  <a:pt x="453072" y="161191"/>
                </a:lnTo>
                <a:lnTo>
                  <a:pt x="478444" y="166370"/>
                </a:lnTo>
                <a:lnTo>
                  <a:pt x="499389" y="180445"/>
                </a:lnTo>
                <a:lnTo>
                  <a:pt x="506454" y="190757"/>
                </a:lnTo>
                <a:lnTo>
                  <a:pt x="464991" y="190757"/>
                </a:lnTo>
                <a:lnTo>
                  <a:pt x="452926" y="193777"/>
                </a:lnTo>
                <a:lnTo>
                  <a:pt x="443590" y="201313"/>
                </a:lnTo>
                <a:lnTo>
                  <a:pt x="437563" y="211084"/>
                </a:lnTo>
                <a:lnTo>
                  <a:pt x="435425" y="220808"/>
                </a:lnTo>
                <a:lnTo>
                  <a:pt x="436438" y="226525"/>
                </a:lnTo>
                <a:lnTo>
                  <a:pt x="340041" y="226525"/>
                </a:lnTo>
                <a:lnTo>
                  <a:pt x="297155" y="235878"/>
                </a:lnTo>
                <a:lnTo>
                  <a:pt x="260932" y="260925"/>
                </a:lnTo>
                <a:lnTo>
                  <a:pt x="235887" y="297149"/>
                </a:lnTo>
                <a:lnTo>
                  <a:pt x="226536" y="340031"/>
                </a:lnTo>
                <a:lnTo>
                  <a:pt x="235887" y="386228"/>
                </a:lnTo>
                <a:lnTo>
                  <a:pt x="260932" y="424151"/>
                </a:lnTo>
                <a:lnTo>
                  <a:pt x="297155" y="449822"/>
                </a:lnTo>
                <a:lnTo>
                  <a:pt x="340041" y="459264"/>
                </a:lnTo>
                <a:lnTo>
                  <a:pt x="517596" y="459264"/>
                </a:lnTo>
                <a:lnTo>
                  <a:pt x="513627" y="478435"/>
                </a:lnTo>
                <a:lnTo>
                  <a:pt x="499389" y="499383"/>
                </a:lnTo>
                <a:lnTo>
                  <a:pt x="478444" y="513625"/>
                </a:lnTo>
                <a:lnTo>
                  <a:pt x="453072" y="518880"/>
                </a:lnTo>
                <a:close/>
              </a:path>
              <a:path w="685800" h="685800">
                <a:moveTo>
                  <a:pt x="518880" y="250374"/>
                </a:moveTo>
                <a:lnTo>
                  <a:pt x="464991" y="250374"/>
                </a:lnTo>
                <a:lnTo>
                  <a:pt x="473746" y="248236"/>
                </a:lnTo>
                <a:lnTo>
                  <a:pt x="481385" y="242209"/>
                </a:lnTo>
                <a:lnTo>
                  <a:pt x="486789" y="232872"/>
                </a:lnTo>
                <a:lnTo>
                  <a:pt x="488839" y="220808"/>
                </a:lnTo>
                <a:lnTo>
                  <a:pt x="486789" y="211084"/>
                </a:lnTo>
                <a:lnTo>
                  <a:pt x="481385" y="201313"/>
                </a:lnTo>
                <a:lnTo>
                  <a:pt x="473746" y="193777"/>
                </a:lnTo>
                <a:lnTo>
                  <a:pt x="464991" y="190757"/>
                </a:lnTo>
                <a:lnTo>
                  <a:pt x="506454" y="190757"/>
                </a:lnTo>
                <a:lnTo>
                  <a:pt x="513627" y="201227"/>
                </a:lnTo>
                <a:lnTo>
                  <a:pt x="518880" y="226525"/>
                </a:lnTo>
                <a:lnTo>
                  <a:pt x="518880" y="250374"/>
                </a:lnTo>
                <a:close/>
              </a:path>
              <a:path w="685800" h="685800">
                <a:moveTo>
                  <a:pt x="517596" y="459264"/>
                </a:moveTo>
                <a:lnTo>
                  <a:pt x="340041" y="459264"/>
                </a:lnTo>
                <a:lnTo>
                  <a:pt x="386234" y="449822"/>
                </a:lnTo>
                <a:lnTo>
                  <a:pt x="424157" y="424151"/>
                </a:lnTo>
                <a:lnTo>
                  <a:pt x="449831" y="386228"/>
                </a:lnTo>
                <a:lnTo>
                  <a:pt x="459273" y="340031"/>
                </a:lnTo>
                <a:lnTo>
                  <a:pt x="449831" y="297149"/>
                </a:lnTo>
                <a:lnTo>
                  <a:pt x="424157" y="260925"/>
                </a:lnTo>
                <a:lnTo>
                  <a:pt x="386234" y="235878"/>
                </a:lnTo>
                <a:lnTo>
                  <a:pt x="340041" y="226525"/>
                </a:lnTo>
                <a:lnTo>
                  <a:pt x="436438" y="226525"/>
                </a:lnTo>
                <a:lnTo>
                  <a:pt x="437563" y="232872"/>
                </a:lnTo>
                <a:lnTo>
                  <a:pt x="443590" y="242209"/>
                </a:lnTo>
                <a:lnTo>
                  <a:pt x="452926" y="248236"/>
                </a:lnTo>
                <a:lnTo>
                  <a:pt x="464991" y="250374"/>
                </a:lnTo>
                <a:lnTo>
                  <a:pt x="518880" y="250374"/>
                </a:lnTo>
                <a:lnTo>
                  <a:pt x="518880" y="453061"/>
                </a:lnTo>
                <a:lnTo>
                  <a:pt x="517596" y="459264"/>
                </a:lnTo>
                <a:close/>
              </a:path>
              <a:path w="685800" h="685800">
                <a:moveTo>
                  <a:pt x="340041" y="411576"/>
                </a:moveTo>
                <a:lnTo>
                  <a:pt x="314667" y="406232"/>
                </a:lnTo>
                <a:lnTo>
                  <a:pt x="293719" y="391364"/>
                </a:lnTo>
                <a:lnTo>
                  <a:pt x="279477" y="368716"/>
                </a:lnTo>
                <a:lnTo>
                  <a:pt x="274223" y="340031"/>
                </a:lnTo>
                <a:lnTo>
                  <a:pt x="279477" y="314659"/>
                </a:lnTo>
                <a:lnTo>
                  <a:pt x="293719" y="293714"/>
                </a:lnTo>
                <a:lnTo>
                  <a:pt x="314667" y="279475"/>
                </a:lnTo>
                <a:lnTo>
                  <a:pt x="340041" y="274223"/>
                </a:lnTo>
                <a:lnTo>
                  <a:pt x="368724" y="279475"/>
                </a:lnTo>
                <a:lnTo>
                  <a:pt x="391369" y="293714"/>
                </a:lnTo>
                <a:lnTo>
                  <a:pt x="406234" y="314659"/>
                </a:lnTo>
                <a:lnTo>
                  <a:pt x="411576" y="340031"/>
                </a:lnTo>
                <a:lnTo>
                  <a:pt x="406234" y="368716"/>
                </a:lnTo>
                <a:lnTo>
                  <a:pt x="391369" y="391364"/>
                </a:lnTo>
                <a:lnTo>
                  <a:pt x="368724" y="406232"/>
                </a:lnTo>
                <a:lnTo>
                  <a:pt x="340041" y="411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7E1B3D-CC7D-4F7C-47A3-A7249BEC0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06" y="1374037"/>
            <a:ext cx="3082816" cy="4004578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046654E1-C2D5-38D3-A75B-E35A375E7F63}"/>
              </a:ext>
            </a:extLst>
          </p:cNvPr>
          <p:cNvSpPr txBox="1">
            <a:spLocks/>
          </p:cNvSpPr>
          <p:nvPr/>
        </p:nvSpPr>
        <p:spPr>
          <a:xfrm>
            <a:off x="6262998" y="5476690"/>
            <a:ext cx="5144699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4000" dirty="0">
                <a:solidFill>
                  <a:schemeClr val="bg1"/>
                </a:solidFill>
                <a:latin typeface="Bebas Neue" panose="020B0606020202050201" pitchFamily="34" charset="0"/>
              </a:rPr>
              <a:t>Personal details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7D6B4D2-53BE-A61C-8033-4C984D2C0368}"/>
              </a:ext>
            </a:extLst>
          </p:cNvPr>
          <p:cNvSpPr txBox="1">
            <a:spLocks/>
          </p:cNvSpPr>
          <p:nvPr/>
        </p:nvSpPr>
        <p:spPr>
          <a:xfrm>
            <a:off x="9733090" y="4884916"/>
            <a:ext cx="5144699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4000" dirty="0">
                <a:solidFill>
                  <a:schemeClr val="bg1"/>
                </a:solidFill>
                <a:latin typeface="Bebas Neue" panose="020B0606020202050201" pitchFamily="34" charset="0"/>
                <a:cs typeface="Arial" panose="020B0604020202020204" pitchFamily="34" charset="0"/>
              </a:rPr>
              <a:t>Project link on git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Zany Face Emoji">
                <a:extLst>
                  <a:ext uri="{FF2B5EF4-FFF2-40B4-BE49-F238E27FC236}">
                    <a16:creationId xmlns:a16="http://schemas.microsoft.com/office/drawing/2014/main" id="{BC0BBD08-3F07-F698-3570-30C7177FCA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5054066"/>
                  </p:ext>
                </p:extLst>
              </p:nvPr>
            </p:nvGraphicFramePr>
            <p:xfrm>
              <a:off x="4553020" y="5152521"/>
              <a:ext cx="2296683" cy="2308965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96683" cy="2308965"/>
                    </a:xfrm>
                    <a:prstGeom prst="rect">
                      <a:avLst/>
                    </a:prstGeom>
                  </am3d:spPr>
                  <am3d:camera>
                    <am3d:pos x="0" y="0" z="814559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240" d="1000000"/>
                    <am3d:preTrans dx="29" dy="-18000000" dz="-19805"/>
                    <am3d:scale>
                      <am3d:sx n="1000000" d="1000000"/>
                      <am3d:sy n="1000000" d="1000000"/>
                      <am3d:sz n="1000000" d="1000000"/>
                    </am3d:scale>
                    <am3d:rot ax="-30432" ay="407972" az="-36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1143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Zany Face Emoji">
                <a:extLst>
                  <a:ext uri="{FF2B5EF4-FFF2-40B4-BE49-F238E27FC236}">
                    <a16:creationId xmlns:a16="http://schemas.microsoft.com/office/drawing/2014/main" id="{BC0BBD08-3F07-F698-3570-30C7177FCA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3020" y="5152521"/>
                <a:ext cx="2296683" cy="2308965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332DB77-72BB-5636-C888-AA0453E7C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6142" y="1910394"/>
            <a:ext cx="2678635" cy="26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4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60014"/>
            <a:ext cx="9899094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Bresenham's Algorithm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007624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an incremental method of drawing circles.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62990" y="3853134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Digital Differential Analyzer (DDA)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062990" y="4790357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Another popular circle algorithm that scans for pixel coordinates along the circle.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28630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58420" y="3853134"/>
            <a:ext cx="32588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Midpoint Circle Algorithm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5458420" y="4432014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similar algorithm that uses integer operations.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24060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853851" y="3853134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Bresenham's Algorithm?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853851" y="4790357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has a simpler logic and computational speed advantages over other methods.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46901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Concept and working of Bresenham's circle drawing algorithm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811315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draws a circle one pixel at a time by choosing the best pixel option for each step. It takes into account the symmetry of the circle.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4156402"/>
            <a:ext cx="267997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Variable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833199" y="4917172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decision variable tracks the error in the estimation of the circle's radius at each step.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42334" y="4156402"/>
            <a:ext cx="3308152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Picking the Next Pixel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342334" y="4917172"/>
            <a:ext cx="3959543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algorithm computes the coordinates of all possible pixels and chooses the one that best approximates the circle at the current step.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51469" y="4156402"/>
            <a:ext cx="2873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Coloring the Pixels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9851469" y="4917172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pixels are colored in the process of choosing the best-fit pixel.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83748"/>
            <a:ext cx="955000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Deriving the algorithm with examples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331358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Let's explore the algorithm with an example of drawing a circle from (0, 0) with a radius of 5.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4917054"/>
            <a:ext cx="12964001" cy="44084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3996392" y="491705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8" name="Shape 6"/>
          <p:cNvSpPr/>
          <p:nvPr/>
        </p:nvSpPr>
        <p:spPr>
          <a:xfrm>
            <a:off x="3768685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939778" y="4702071"/>
            <a:ext cx="15775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2907625" y="59095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1055370" y="6488469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x=0, y=5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292876" y="414517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169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7212" y="4702071"/>
            <a:ext cx="19585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6204109" y="294876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4351853" y="3527647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x=1, y=5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10589478" y="491705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8" name="Shape 16"/>
          <p:cNvSpPr/>
          <p:nvPr/>
        </p:nvSpPr>
        <p:spPr>
          <a:xfrm>
            <a:off x="10361771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0510004" y="4702071"/>
            <a:ext cx="20347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9500711" y="59095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7648456" y="6488469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x=2, y=4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221016" y="866784"/>
            <a:ext cx="7674769" cy="18954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3"/>
              </a:lnSpc>
              <a:buNone/>
            </a:pPr>
            <a:r>
              <a:rPr lang="en-US" sz="3856" b="1" kern="0" spc="-11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using Bresenham's algorithm over other methods</a:t>
            </a:r>
            <a:endParaRPr lang="en-US" sz="3856" dirty="0"/>
          </a:p>
        </p:txBody>
      </p:sp>
      <p:sp>
        <p:nvSpPr>
          <p:cNvPr id="5" name="Text 3"/>
          <p:cNvSpPr/>
          <p:nvPr/>
        </p:nvSpPr>
        <p:spPr>
          <a:xfrm>
            <a:off x="6221016" y="3053953"/>
            <a:ext cx="7674769" cy="349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1543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the fastest method for drawing circles.</a:t>
            </a:r>
            <a:endParaRPr lang="en-US" sz="1543" dirty="0"/>
          </a:p>
        </p:txBody>
      </p:sp>
      <p:sp>
        <p:nvSpPr>
          <p:cNvPr id="6" name="Shape 4"/>
          <p:cNvSpPr/>
          <p:nvPr/>
        </p:nvSpPr>
        <p:spPr>
          <a:xfrm>
            <a:off x="6210479" y="376118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377226" y="3761184"/>
            <a:ext cx="12834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31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14" dirty="0"/>
          </a:p>
        </p:txBody>
      </p:sp>
      <p:sp>
        <p:nvSpPr>
          <p:cNvPr id="8" name="Text 6"/>
          <p:cNvSpPr/>
          <p:nvPr/>
        </p:nvSpPr>
        <p:spPr>
          <a:xfrm>
            <a:off x="6857643" y="3792740"/>
            <a:ext cx="2474714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928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Computation</a:t>
            </a:r>
            <a:endParaRPr lang="en-US" sz="1928" dirty="0"/>
          </a:p>
        </p:txBody>
      </p:sp>
      <p:sp>
        <p:nvSpPr>
          <p:cNvPr id="9" name="Text 7"/>
          <p:cNvSpPr/>
          <p:nvPr/>
        </p:nvSpPr>
        <p:spPr>
          <a:xfrm>
            <a:off x="6857643" y="4303190"/>
            <a:ext cx="3102888" cy="1399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1543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incremental calculations and integer-only operations, Bresenham's algorithm is incredibly fast.</a:t>
            </a:r>
            <a:endParaRPr lang="en-US" sz="1543" dirty="0"/>
          </a:p>
        </p:txBody>
      </p:sp>
      <p:sp>
        <p:nvSpPr>
          <p:cNvPr id="10" name="Shape 8"/>
          <p:cNvSpPr/>
          <p:nvPr/>
        </p:nvSpPr>
        <p:spPr>
          <a:xfrm>
            <a:off x="10126742" y="376865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89738" y="3761184"/>
            <a:ext cx="17406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31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14" dirty="0"/>
          </a:p>
        </p:txBody>
      </p:sp>
      <p:sp>
        <p:nvSpPr>
          <p:cNvPr id="12" name="Text 10"/>
          <p:cNvSpPr/>
          <p:nvPr/>
        </p:nvSpPr>
        <p:spPr>
          <a:xfrm>
            <a:off x="10793016" y="3792740"/>
            <a:ext cx="2910364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928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Floating-Point Division</a:t>
            </a:r>
            <a:endParaRPr lang="en-US" sz="1928" dirty="0"/>
          </a:p>
        </p:txBody>
      </p:sp>
      <p:sp>
        <p:nvSpPr>
          <p:cNvPr id="13" name="Text 11"/>
          <p:cNvSpPr/>
          <p:nvPr/>
        </p:nvSpPr>
        <p:spPr>
          <a:xfrm>
            <a:off x="10793016" y="4303190"/>
            <a:ext cx="3102888" cy="1399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1543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Without division operations, which are typically slow on most processors, Bresenham's algorithm is even more efficient.</a:t>
            </a:r>
            <a:endParaRPr lang="en-US" sz="1543" dirty="0"/>
          </a:p>
        </p:txBody>
      </p:sp>
      <p:sp>
        <p:nvSpPr>
          <p:cNvPr id="14" name="Shape 12"/>
          <p:cNvSpPr/>
          <p:nvPr/>
        </p:nvSpPr>
        <p:spPr>
          <a:xfrm>
            <a:off x="6191428" y="606027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50556" y="6060277"/>
            <a:ext cx="18168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8"/>
              </a:lnSpc>
              <a:buNone/>
            </a:pPr>
            <a:r>
              <a:rPr lang="en-US" sz="231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14" dirty="0"/>
          </a:p>
        </p:txBody>
      </p:sp>
      <p:sp>
        <p:nvSpPr>
          <p:cNvPr id="16" name="Text 14"/>
          <p:cNvSpPr/>
          <p:nvPr/>
        </p:nvSpPr>
        <p:spPr>
          <a:xfrm>
            <a:off x="6857643" y="6091833"/>
            <a:ext cx="2817852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928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Minimal Memory Storage</a:t>
            </a:r>
            <a:endParaRPr lang="en-US" sz="1928" dirty="0"/>
          </a:p>
        </p:txBody>
      </p:sp>
      <p:sp>
        <p:nvSpPr>
          <p:cNvPr id="17" name="Text 15"/>
          <p:cNvSpPr/>
          <p:nvPr/>
        </p:nvSpPr>
        <p:spPr>
          <a:xfrm>
            <a:off x="6857643" y="6602283"/>
            <a:ext cx="7038142" cy="699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7"/>
              </a:lnSpc>
              <a:buNone/>
            </a:pPr>
            <a:r>
              <a:rPr lang="en-US" sz="1543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only needs to store a few variables, making it memory-efficient.</a:t>
            </a:r>
            <a:endParaRPr lang="en-US" sz="1543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65498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6402" y="710304"/>
            <a:ext cx="13157597" cy="1266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25"/>
              </a:lnSpc>
              <a:buNone/>
            </a:pPr>
            <a:r>
              <a:rPr lang="en-US" sz="3866" b="1" kern="0" spc="-11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Real-world applications of Bresenham's algorithm in computer graphics</a:t>
            </a:r>
            <a:endParaRPr lang="en-US" sz="3866" dirty="0"/>
          </a:p>
        </p:txBody>
      </p:sp>
      <p:sp>
        <p:nvSpPr>
          <p:cNvPr id="5" name="Text 3"/>
          <p:cNvSpPr/>
          <p:nvPr/>
        </p:nvSpPr>
        <p:spPr>
          <a:xfrm>
            <a:off x="736402" y="2269428"/>
            <a:ext cx="13157597" cy="350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3"/>
              </a:lnSpc>
              <a:buNone/>
            </a:pPr>
            <a:r>
              <a:rPr lang="en-US" sz="154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in many applications that need fast and efficient circle drawing.</a:t>
            </a:r>
            <a:endParaRPr lang="en-US" sz="1546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988359"/>
            <a:ext cx="2888575" cy="286733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827029" y="6033565"/>
            <a:ext cx="1963698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3"/>
              </a:lnSpc>
              <a:buNone/>
            </a:pPr>
            <a:r>
              <a:rPr lang="en-US" sz="1933" b="1" kern="0" spc="-5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Games</a:t>
            </a:r>
            <a:endParaRPr lang="en-US" sz="1933" dirty="0"/>
          </a:p>
        </p:txBody>
      </p:sp>
      <p:sp>
        <p:nvSpPr>
          <p:cNvPr id="8" name="Text 5"/>
          <p:cNvSpPr/>
          <p:nvPr/>
        </p:nvSpPr>
        <p:spPr>
          <a:xfrm>
            <a:off x="792360" y="6406447"/>
            <a:ext cx="4254937" cy="14031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154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extensively in game development, particularly for rendering visual elements like circular bullet trajectories and circular particles.</a:t>
            </a:r>
            <a:endParaRPr lang="en-US" sz="1546" dirty="0"/>
          </a:p>
        </p:txBody>
      </p:sp>
      <p:sp>
        <p:nvSpPr>
          <p:cNvPr id="10" name="Text 6"/>
          <p:cNvSpPr/>
          <p:nvPr/>
        </p:nvSpPr>
        <p:spPr>
          <a:xfrm>
            <a:off x="6249947" y="6223847"/>
            <a:ext cx="2130385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3"/>
              </a:lnSpc>
              <a:buNone/>
            </a:pPr>
            <a:r>
              <a:rPr lang="en-US" sz="1933" b="1" kern="0" spc="-5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Charts and Graphs</a:t>
            </a:r>
            <a:endParaRPr lang="en-US" sz="1933" dirty="0"/>
          </a:p>
        </p:txBody>
      </p:sp>
      <p:sp>
        <p:nvSpPr>
          <p:cNvPr id="11" name="Text 7"/>
          <p:cNvSpPr/>
          <p:nvPr/>
        </p:nvSpPr>
        <p:spPr>
          <a:xfrm>
            <a:off x="5187672" y="6659071"/>
            <a:ext cx="4254937" cy="701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154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can create fan-shaped wedges used in pie charts and graphs.</a:t>
            </a:r>
            <a:endParaRPr lang="en-US" sz="1546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988359"/>
            <a:ext cx="2888575" cy="286733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758487" y="6191935"/>
            <a:ext cx="2015847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3"/>
              </a:lnSpc>
              <a:buNone/>
            </a:pPr>
            <a:r>
              <a:rPr lang="en-US" sz="1933" b="1" kern="0" spc="-5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</a:t>
            </a:r>
            <a:endParaRPr lang="en-US" sz="1933" dirty="0"/>
          </a:p>
        </p:txBody>
      </p:sp>
      <p:sp>
        <p:nvSpPr>
          <p:cNvPr id="14" name="Text 9"/>
          <p:cNvSpPr/>
          <p:nvPr/>
        </p:nvSpPr>
        <p:spPr>
          <a:xfrm>
            <a:off x="9638943" y="6581836"/>
            <a:ext cx="4254937" cy="1052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83"/>
              </a:lnSpc>
              <a:buNone/>
            </a:pPr>
            <a:r>
              <a:rPr lang="en-US" sz="154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in image recognition and processing, and 3D graphics modeling.</a:t>
            </a:r>
            <a:endParaRPr lang="en-US" sz="1546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6B40F-4FEB-5123-0615-0FFC24204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57" y="3036484"/>
            <a:ext cx="3643389" cy="26459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r>
              <a:rPr lang="en-US" dirty="0"/>
              <a:t>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C5BAD-2B53-0AA0-D81F-DD734E1AC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8" t="36539" r="23718" b="23504"/>
          <a:stretch/>
        </p:blipFill>
        <p:spPr bwMode="auto">
          <a:xfrm>
            <a:off x="10402738" y="810621"/>
            <a:ext cx="3122500" cy="27938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48227BF-6671-BA98-B791-8231F819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B6F4702-0EE7-9388-62AD-B9FF3A05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805" y="1484253"/>
            <a:ext cx="805592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Bresenham's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 Circle algorithm: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A circle is a symmetrical figure </a:t>
            </a:r>
            <a:r>
              <a:rPr lang="en-US" altLang="en-US" sz="2400" b="1" dirty="0">
                <a:solidFill>
                  <a:schemeClr val="bg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hich follows 8-way symmetry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True circle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AFE0B79-9EDF-A537-99F0-576693AC9B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930837"/>
                  </p:ext>
                </p:extLst>
              </p:nvPr>
            </p:nvGraphicFramePr>
            <p:xfrm>
              <a:off x="1307805" y="4494714"/>
              <a:ext cx="4759718" cy="17086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10529">
                      <a:extLst>
                        <a:ext uri="{9D8B030D-6E8A-4147-A177-3AD203B41FA5}">
                          <a16:colId xmlns:a16="http://schemas.microsoft.com/office/drawing/2014/main" val="123668961"/>
                        </a:ext>
                      </a:extLst>
                    </a:gridCol>
                    <a:gridCol w="2549189">
                      <a:extLst>
                        <a:ext uri="{9D8B030D-6E8A-4147-A177-3AD203B41FA5}">
                          <a16:colId xmlns:a16="http://schemas.microsoft.com/office/drawing/2014/main" val="1925033483"/>
                        </a:ext>
                      </a:extLst>
                    </a:gridCol>
                  </a:tblGrid>
                  <a:tr h="68040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sz="2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a:t> </a:t>
                          </a:r>
                        </a:p>
                      </a:txBody>
                      <a:tcPr marL="133002" marR="13300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 </a:t>
                          </a:r>
                          <a:endParaRPr lang="en-US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133002" marR="133002" marT="0" marB="0"/>
                    </a:tc>
                    <a:extLst>
                      <a:ext uri="{0D108BD9-81ED-4DB2-BD59-A6C34878D82A}">
                        <a16:rowId xmlns:a16="http://schemas.microsoft.com/office/drawing/2014/main" val="42659518"/>
                      </a:ext>
                    </a:extLst>
                  </a:tr>
                  <a:tr h="102829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 </a:t>
                          </a:r>
                          <a:endParaRPr lang="en-US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133002" marR="133002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 </a:t>
                          </a:r>
                          <a:endParaRPr lang="en-US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133002" marR="133002" marT="0" marB="0"/>
                    </a:tc>
                    <a:extLst>
                      <a:ext uri="{0D108BD9-81ED-4DB2-BD59-A6C34878D82A}">
                        <a16:rowId xmlns:a16="http://schemas.microsoft.com/office/drawing/2014/main" val="757052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AFE0B79-9EDF-A537-99F0-576693AC9B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930837"/>
                  </p:ext>
                </p:extLst>
              </p:nvPr>
            </p:nvGraphicFramePr>
            <p:xfrm>
              <a:off x="1307805" y="4494714"/>
              <a:ext cx="4759718" cy="17086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10529">
                      <a:extLst>
                        <a:ext uri="{9D8B030D-6E8A-4147-A177-3AD203B41FA5}">
                          <a16:colId xmlns:a16="http://schemas.microsoft.com/office/drawing/2014/main" val="123668961"/>
                        </a:ext>
                      </a:extLst>
                    </a:gridCol>
                    <a:gridCol w="2549189">
                      <a:extLst>
                        <a:ext uri="{9D8B030D-6E8A-4147-A177-3AD203B41FA5}">
                          <a16:colId xmlns:a16="http://schemas.microsoft.com/office/drawing/2014/main" val="1925033483"/>
                        </a:ext>
                      </a:extLst>
                    </a:gridCol>
                  </a:tblGrid>
                  <a:tr h="6804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002" marR="133002" marT="0" marB="0">
                        <a:blipFill>
                          <a:blip r:embed="rId4"/>
                          <a:stretch>
                            <a:fillRect l="-275" t="-893" r="-116529" b="-15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002" marR="133002" marT="0" marB="0">
                        <a:blipFill>
                          <a:blip r:embed="rId4"/>
                          <a:stretch>
                            <a:fillRect l="-86874" t="-893" r="-955" b="-15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9518"/>
                      </a:ext>
                    </a:extLst>
                  </a:tr>
                  <a:tr h="1028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002" marR="133002" marT="0" marB="0">
                        <a:blipFill>
                          <a:blip r:embed="rId4"/>
                          <a:stretch>
                            <a:fillRect l="-275" t="-66864" r="-116529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3002" marR="133002" marT="0" marB="0">
                        <a:blipFill>
                          <a:blip r:embed="rId4"/>
                          <a:stretch>
                            <a:fillRect l="-86874" t="-66864" r="-955" b="-11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052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629E726B-A0F2-026B-3DB2-6408A2A4AD37}"/>
                  </a:ext>
                </a:extLst>
              </p:cNvPr>
              <p:cNvSpPr txBox="1"/>
              <p:nvPr/>
            </p:nvSpPr>
            <p:spPr>
              <a:xfrm>
                <a:off x="6607629" y="5784293"/>
                <a:ext cx="3934506" cy="46700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𝒌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+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+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𝟒</m:t>
                    </m:r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(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+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𝟏𝟎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𝒘𝒉𝒆𝒏</m:t>
                    </m:r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𝒌</m:t>
                        </m:r>
                      </m:sub>
                    </m:sSub>
                    <m:r>
                      <a:rPr lang="en-US" sz="1600" b="1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≥</m:t>
                    </m:r>
                    <m:r>
                      <a:rPr lang="en-US" sz="1600" b="1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𝟎</m:t>
                    </m:r>
                  </m:oMath>
                </a14:m>
                <a:r>
                  <a:rPr lang="en-US" sz="1600" b="1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US" sz="1600" b="1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b="1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629E726B-A0F2-026B-3DB2-6408A2A4A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629" y="5784293"/>
                <a:ext cx="3934506" cy="467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F11EC838-839D-F7D0-BA39-BC20B812DC85}"/>
                  </a:ext>
                </a:extLst>
              </p:cNvPr>
              <p:cNvSpPr txBox="1"/>
              <p:nvPr/>
            </p:nvSpPr>
            <p:spPr>
              <a:xfrm>
                <a:off x="6648931" y="5120464"/>
                <a:ext cx="3851902" cy="4571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𝒌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𝟔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𝒘𝒉𝒆𝒏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F11EC838-839D-F7D0-BA39-BC20B812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31" y="5120464"/>
                <a:ext cx="3851902" cy="457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646A2B71-CE4F-5EA2-D612-A0966472A6D3}"/>
                  </a:ext>
                </a:extLst>
              </p:cNvPr>
              <p:cNvSpPr txBox="1"/>
              <p:nvPr/>
            </p:nvSpPr>
            <p:spPr>
              <a:xfrm>
                <a:off x="6627699" y="4447109"/>
                <a:ext cx="1947183" cy="46672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=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𝟑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𝟐</m:t>
                      </m:r>
                      <m:r>
                        <a:rPr lang="en-US" sz="2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𝒓</m:t>
                      </m:r>
                    </m:oMath>
                  </m:oMathPara>
                </a14:m>
                <a:endParaRPr lang="en-US" sz="2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646A2B71-CE4F-5EA2-D612-A0966472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699" y="4447109"/>
                <a:ext cx="1947183" cy="466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E1E240-2F59-E496-7D85-5CAF134F1FA0}"/>
                  </a:ext>
                </a:extLst>
              </p:cNvPr>
              <p:cNvSpPr txBox="1"/>
              <p:nvPr/>
            </p:nvSpPr>
            <p:spPr>
              <a:xfrm>
                <a:off x="6354536" y="3855000"/>
                <a:ext cx="4759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𝒊𝒏𝒊𝒕𝒊𝒂𝒍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𝒅𝒆𝒄𝒊𝒔𝒊𝒐𝒏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𝒑𝒂𝒓𝒂𝒎𝒆𝒕𝒐𝒓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𝒂𝒕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E1E240-2F59-E496-7D85-5CAF134F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536" y="3855000"/>
                <a:ext cx="4759718" cy="369332"/>
              </a:xfrm>
              <a:prstGeom prst="rect">
                <a:avLst/>
              </a:prstGeom>
              <a:blipFill>
                <a:blip r:embed="rId8"/>
                <a:stretch>
                  <a:fillRect l="-12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0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4C2ED-D1CF-C870-01EB-CECE6F433823}"/>
              </a:ext>
            </a:extLst>
          </p:cNvPr>
          <p:cNvSpPr txBox="1"/>
          <p:nvPr/>
        </p:nvSpPr>
        <p:spPr>
          <a:xfrm>
            <a:off x="1010093" y="765544"/>
            <a:ext cx="12269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Q.N : 1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 circle Co-ordinates using </a:t>
            </a:r>
            <a:r>
              <a:rPr lang="en-US" sz="2800" dirty="0" err="1">
                <a:solidFill>
                  <a:schemeClr val="bg1"/>
                </a:solidFill>
              </a:rPr>
              <a:t>Bresemhan’s</a:t>
            </a:r>
            <a:r>
              <a:rPr lang="en-US" sz="2800" dirty="0">
                <a:solidFill>
                  <a:schemeClr val="bg1"/>
                </a:solidFill>
              </a:rPr>
              <a:t> Circle Algorithm Where r = 5 and Plot into Graph.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7F4E6-17B3-481D-AB5A-D3E531A4B40B}"/>
              </a:ext>
            </a:extLst>
          </p:cNvPr>
          <p:cNvSpPr txBox="1"/>
          <p:nvPr/>
        </p:nvSpPr>
        <p:spPr>
          <a:xfrm>
            <a:off x="995918" y="2284454"/>
            <a:ext cx="5819552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Given radius of Circle is r=5,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Let us Suppose Circle from origin (0,0) and y-axis(0, r)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Now,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calculate Next Point decision Parameter P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</a:p>
          <a:p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K  </a:t>
            </a:r>
            <a:r>
              <a:rPr lang="en-US" sz="2000" dirty="0">
                <a:solidFill>
                  <a:schemeClr val="bg1"/>
                </a:solidFill>
              </a:rPr>
              <a:t>= 3-2r = 3-2*5= -7</a:t>
            </a:r>
          </a:p>
          <a:p>
            <a:r>
              <a:rPr lang="en-US" sz="2000" dirty="0">
                <a:solidFill>
                  <a:schemeClr val="bg1"/>
                </a:solidFill>
              </a:rPr>
              <a:t>P1=P</a:t>
            </a:r>
            <a:r>
              <a:rPr lang="en-US" sz="2000" baseline="-25000" dirty="0">
                <a:solidFill>
                  <a:schemeClr val="bg1"/>
                </a:solidFill>
              </a:rPr>
              <a:t>K+1  </a:t>
            </a:r>
            <a:r>
              <a:rPr lang="en-US" sz="2000" dirty="0">
                <a:solidFill>
                  <a:schemeClr val="bg1"/>
                </a:solidFill>
              </a:rPr>
              <a:t>= P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+4*x+6= -7+4*1+6= 3</a:t>
            </a:r>
          </a:p>
          <a:p>
            <a:r>
              <a:rPr lang="en-US" sz="2000" dirty="0">
                <a:solidFill>
                  <a:schemeClr val="bg1"/>
                </a:solidFill>
              </a:rPr>
              <a:t>P3=P</a:t>
            </a:r>
            <a:r>
              <a:rPr lang="en-US" sz="2000" baseline="-25000" dirty="0">
                <a:solidFill>
                  <a:schemeClr val="bg1"/>
                </a:solidFill>
              </a:rPr>
              <a:t>K+1  </a:t>
            </a:r>
            <a:r>
              <a:rPr lang="en-US" sz="2000" dirty="0">
                <a:solidFill>
                  <a:schemeClr val="bg1"/>
                </a:solidFill>
              </a:rPr>
              <a:t>= P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+4*( 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)+10= 3+4*(2-4)+10= 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Now, We Compute decision Table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X  	Y 	P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</a:p>
          <a:p>
            <a:r>
              <a:rPr lang="en-US" sz="2000" dirty="0">
                <a:solidFill>
                  <a:schemeClr val="bg1"/>
                </a:solidFill>
              </a:rPr>
              <a:t>0	5	-7&lt;0</a:t>
            </a:r>
          </a:p>
          <a:p>
            <a:r>
              <a:rPr lang="en-US" sz="2000" dirty="0">
                <a:solidFill>
                  <a:schemeClr val="bg1"/>
                </a:solidFill>
              </a:rPr>
              <a:t>1	5	3&gt;0</a:t>
            </a:r>
          </a:p>
          <a:p>
            <a:r>
              <a:rPr lang="en-US" sz="2000" dirty="0">
                <a:solidFill>
                  <a:schemeClr val="bg1"/>
                </a:solidFill>
              </a:rPr>
              <a:t>2	4	5&gt;0</a:t>
            </a:r>
          </a:p>
          <a:p>
            <a:r>
              <a:rPr lang="en-US" sz="2000" dirty="0">
                <a:solidFill>
                  <a:schemeClr val="bg1"/>
                </a:solidFill>
              </a:rPr>
              <a:t>3	3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baseline="-25000" dirty="0">
              <a:solidFill>
                <a:schemeClr val="bg1"/>
              </a:solidFill>
            </a:endParaRPr>
          </a:p>
          <a:p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E7F62-6CAC-4ED7-7336-A90FCADA9024}"/>
              </a:ext>
            </a:extLst>
          </p:cNvPr>
          <p:cNvSpPr txBox="1"/>
          <p:nvPr/>
        </p:nvSpPr>
        <p:spPr>
          <a:xfrm>
            <a:off x="7145079" y="2117877"/>
            <a:ext cx="581955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Finally &lt;Co-ordinates of Circle 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(0, 5) (1, 5) (2, 4) (3, 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(0, -5) (1, -5) (2, -4) (3, -3)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(-0, -5) (-1, -5) (-2, -4) (-3, -3)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(-0, 5) (-1, 5) (-2, 4) (-3, 3)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baseline="-25000" dirty="0">
              <a:solidFill>
                <a:schemeClr val="bg1"/>
              </a:solidFill>
            </a:endParaRPr>
          </a:p>
          <a:p>
            <a:endParaRPr lang="en-US" sz="20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6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766995"/>
            <a:ext cx="738342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scope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814605"/>
            <a:ext cx="7477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helps us draw circles efficiently and has many applications in the field of computer graphics. This algorithm's future scope opens up possibilities for more efficient circle-drawing methods and faster computing.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792</Words>
  <Application>Microsoft Office PowerPoint</Application>
  <PresentationFormat>Custom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Bebas Neue</vt:lpstr>
      <vt:lpstr>Calibri</vt:lpstr>
      <vt:lpstr>Cambria Math</vt:lpstr>
      <vt:lpstr>Helvetica</vt:lpstr>
      <vt:lpstr>Inter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DKPC2022</cp:lastModifiedBy>
  <cp:revision>6</cp:revision>
  <dcterms:created xsi:type="dcterms:W3CDTF">2023-07-01T06:27:49Z</dcterms:created>
  <dcterms:modified xsi:type="dcterms:W3CDTF">2023-07-04T00:00:57Z</dcterms:modified>
</cp:coreProperties>
</file>