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0175" y="5029200"/>
            <a:ext cx="6400800" cy="1752600"/>
          </a:xfrm>
        </p:spPr>
        <p:txBody>
          <a:bodyPr/>
          <a:lstStyle/>
          <a:p>
            <a:r>
              <a:rPr lang="en-US" dirty="0" smtClean="0">
                <a:solidFill>
                  <a:schemeClr val="accent4">
                    <a:lumMod val="50000"/>
                  </a:schemeClr>
                </a:solidFill>
              </a:rPr>
              <a:t>By: John McCormack, Brian Padilla, and Dharmin Shah</a:t>
            </a:r>
            <a:endParaRPr lang="en-US" dirty="0">
              <a:solidFill>
                <a:schemeClr val="accent4">
                  <a:lumMod val="50000"/>
                </a:schemeClr>
              </a:solidFill>
            </a:endParaRPr>
          </a:p>
        </p:txBody>
      </p:sp>
      <p:pic>
        <p:nvPicPr>
          <p:cNvPr id="1026" name="Picture 2" descr="http://images.forbes.com/media/2010/06/24/0624_artificial-intelligence_390x2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380998"/>
            <a:ext cx="4457700" cy="2514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75387" y="3352800"/>
            <a:ext cx="639322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Artificial Intelligence</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931488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Metrics Suggested</a:t>
            </a:r>
            <a:endParaRPr lang="en-US" dirty="0">
              <a:solidFill>
                <a:schemeClr val="accent2">
                  <a:lumMod val="75000"/>
                </a:schemeClr>
              </a:solidFill>
            </a:endParaRPr>
          </a:p>
        </p:txBody>
      </p:sp>
      <p:sp>
        <p:nvSpPr>
          <p:cNvPr id="3" name="Content Placeholder 2"/>
          <p:cNvSpPr>
            <a:spLocks noGrp="1"/>
          </p:cNvSpPr>
          <p:nvPr>
            <p:ph sz="half" idx="1"/>
          </p:nvPr>
        </p:nvSpPr>
        <p:spPr>
          <a:xfrm>
            <a:off x="228600" y="1981200"/>
            <a:ext cx="4038600" cy="4525963"/>
          </a:xfrm>
        </p:spPr>
        <p:txBody>
          <a:bodyPr>
            <a:normAutofit/>
          </a:bodyPr>
          <a:lstStyle/>
          <a:p>
            <a:r>
              <a:rPr lang="en-US" sz="2000" u="sng" dirty="0">
                <a:solidFill>
                  <a:srgbClr val="002060"/>
                </a:solidFill>
              </a:rPr>
              <a:t>Cohesion Metric</a:t>
            </a:r>
            <a:r>
              <a:rPr lang="en-US" sz="2000" dirty="0">
                <a:solidFill>
                  <a:srgbClr val="002060"/>
                </a:solidFill>
              </a:rPr>
              <a:t>: For a cohesion metric, construct a flow graph for the module. Each vertex in the graph is an executable statement, and for each node in the graph record the variables referenced in statement. </a:t>
            </a:r>
          </a:p>
          <a:p>
            <a:endParaRPr lang="en-US" sz="2000" dirty="0">
              <a:solidFill>
                <a:srgbClr val="00206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600200"/>
            <a:ext cx="4665388"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585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Quality and Important factors in AI</a:t>
            </a:r>
            <a:endParaRPr lang="en-US" dirty="0">
              <a:solidFill>
                <a:schemeClr val="accent2">
                  <a:lumMod val="75000"/>
                </a:schemeClr>
              </a:solidFill>
            </a:endParaRPr>
          </a:p>
        </p:txBody>
      </p:sp>
      <p:sp>
        <p:nvSpPr>
          <p:cNvPr id="4" name="Content Placeholder 3"/>
          <p:cNvSpPr>
            <a:spLocks noGrp="1"/>
          </p:cNvSpPr>
          <p:nvPr>
            <p:ph sz="half" idx="1"/>
          </p:nvPr>
        </p:nvSpPr>
        <p:spPr>
          <a:xfrm>
            <a:off x="228600" y="1600199"/>
            <a:ext cx="4876800" cy="5029200"/>
          </a:xfrm>
        </p:spPr>
        <p:txBody>
          <a:bodyPr>
            <a:normAutofit/>
          </a:bodyPr>
          <a:lstStyle/>
          <a:p>
            <a:r>
              <a:rPr lang="en-US" sz="2400" dirty="0" smtClean="0">
                <a:solidFill>
                  <a:srgbClr val="002060"/>
                </a:solidFill>
              </a:rPr>
              <a:t>A </a:t>
            </a:r>
            <a:r>
              <a:rPr lang="en-US" sz="2400" dirty="0">
                <a:solidFill>
                  <a:srgbClr val="002060"/>
                </a:solidFill>
              </a:rPr>
              <a:t>quality artificial intelligence program should </a:t>
            </a:r>
            <a:r>
              <a:rPr lang="en-US" sz="2400" dirty="0" smtClean="0">
                <a:solidFill>
                  <a:srgbClr val="002060"/>
                </a:solidFill>
              </a:rPr>
              <a:t>complete its </a:t>
            </a:r>
            <a:r>
              <a:rPr lang="en-US" sz="2400" dirty="0">
                <a:solidFill>
                  <a:srgbClr val="002060"/>
                </a:solidFill>
              </a:rPr>
              <a:t>tasks in a timely </a:t>
            </a:r>
            <a:r>
              <a:rPr lang="en-US" sz="2400" dirty="0" smtClean="0">
                <a:solidFill>
                  <a:srgbClr val="002060"/>
                </a:solidFill>
              </a:rPr>
              <a:t>manner</a:t>
            </a:r>
          </a:p>
          <a:p>
            <a:pPr marL="0" indent="0">
              <a:buNone/>
            </a:pPr>
            <a:endParaRPr lang="en-US" sz="2400" dirty="0" smtClean="0">
              <a:solidFill>
                <a:srgbClr val="002060"/>
              </a:solidFill>
            </a:endParaRPr>
          </a:p>
          <a:p>
            <a:r>
              <a:rPr lang="en-US" sz="2400" dirty="0" smtClean="0">
                <a:solidFill>
                  <a:srgbClr val="002060"/>
                </a:solidFill>
              </a:rPr>
              <a:t>Reliability </a:t>
            </a:r>
            <a:r>
              <a:rPr lang="en-US" sz="2400" dirty="0">
                <a:solidFill>
                  <a:srgbClr val="002060"/>
                </a:solidFill>
              </a:rPr>
              <a:t>means that the software should rarely produce the wrong answer. </a:t>
            </a:r>
            <a:endParaRPr lang="en-US" sz="2400" dirty="0" smtClean="0">
              <a:solidFill>
                <a:srgbClr val="002060"/>
              </a:solidFill>
            </a:endParaRPr>
          </a:p>
          <a:p>
            <a:pPr marL="0" indent="0">
              <a:buNone/>
            </a:pPr>
            <a:endParaRPr lang="en-US" sz="2400" dirty="0" smtClean="0">
              <a:solidFill>
                <a:srgbClr val="002060"/>
              </a:solidFill>
            </a:endParaRPr>
          </a:p>
          <a:p>
            <a:r>
              <a:rPr lang="en-US" sz="2400" dirty="0" smtClean="0">
                <a:solidFill>
                  <a:srgbClr val="002060"/>
                </a:solidFill>
              </a:rPr>
              <a:t>Next </a:t>
            </a:r>
            <a:r>
              <a:rPr lang="en-US" sz="2400" dirty="0">
                <a:solidFill>
                  <a:srgbClr val="002060"/>
                </a:solidFill>
              </a:rPr>
              <a:t>is the durability of the program, which entails minimizing the chance of the program crashing.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333" y="1600199"/>
            <a:ext cx="4114800" cy="4588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884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9144000" cy="838200"/>
          </a:xfrm>
        </p:spPr>
        <p:txBody>
          <a:bodyPr>
            <a:normAutofit fontScale="90000"/>
          </a:bodyPr>
          <a:lstStyle/>
          <a:p>
            <a:r>
              <a:rPr lang="en-US" dirty="0" smtClean="0">
                <a:solidFill>
                  <a:schemeClr val="accent2">
                    <a:lumMod val="75000"/>
                  </a:schemeClr>
                </a:solidFill>
              </a:rPr>
              <a:t>Quality Assurance Processes currently used</a:t>
            </a:r>
            <a:endParaRPr lang="en-US" dirty="0">
              <a:solidFill>
                <a:schemeClr val="accent2">
                  <a:lumMod val="75000"/>
                </a:schemeClr>
              </a:solidFill>
            </a:endParaRPr>
          </a:p>
        </p:txBody>
      </p:sp>
      <p:sp>
        <p:nvSpPr>
          <p:cNvPr id="3" name="Content Placeholder 2"/>
          <p:cNvSpPr>
            <a:spLocks noGrp="1"/>
          </p:cNvSpPr>
          <p:nvPr>
            <p:ph sz="half" idx="1"/>
          </p:nvPr>
        </p:nvSpPr>
        <p:spPr>
          <a:xfrm>
            <a:off x="76200" y="1676400"/>
            <a:ext cx="5791200" cy="5943600"/>
          </a:xfrm>
        </p:spPr>
        <p:txBody>
          <a:bodyPr>
            <a:noAutofit/>
          </a:bodyPr>
          <a:lstStyle/>
          <a:p>
            <a:pPr lvl="0"/>
            <a:r>
              <a:rPr lang="en-US" sz="2400" dirty="0">
                <a:solidFill>
                  <a:srgbClr val="002060"/>
                </a:solidFill>
              </a:rPr>
              <a:t> </a:t>
            </a:r>
            <a:r>
              <a:rPr lang="en-US" dirty="0">
                <a:solidFill>
                  <a:srgbClr val="002060"/>
                </a:solidFill>
              </a:rPr>
              <a:t>Dynamic testing:</a:t>
            </a:r>
          </a:p>
          <a:p>
            <a:pPr lvl="0">
              <a:buAutoNum type="arabicPeriod"/>
            </a:pPr>
            <a:r>
              <a:rPr lang="en-US" sz="2400" dirty="0" smtClean="0">
                <a:solidFill>
                  <a:srgbClr val="002060"/>
                </a:solidFill>
              </a:rPr>
              <a:t>Sensitivity analysis</a:t>
            </a:r>
          </a:p>
          <a:p>
            <a:pPr lvl="0">
              <a:buAutoNum type="arabicPeriod"/>
            </a:pPr>
            <a:r>
              <a:rPr lang="en-US" sz="2400" dirty="0" smtClean="0">
                <a:solidFill>
                  <a:srgbClr val="002060"/>
                </a:solidFill>
              </a:rPr>
              <a:t>Statistical </a:t>
            </a:r>
            <a:r>
              <a:rPr lang="en-US" sz="2400" dirty="0">
                <a:solidFill>
                  <a:srgbClr val="002060"/>
                </a:solidFill>
              </a:rPr>
              <a:t>analysis &amp; </a:t>
            </a:r>
            <a:r>
              <a:rPr lang="en-US" sz="2400" dirty="0" smtClean="0">
                <a:solidFill>
                  <a:srgbClr val="002060"/>
                </a:solidFill>
              </a:rPr>
              <a:t>measures</a:t>
            </a:r>
          </a:p>
          <a:p>
            <a:pPr lvl="0">
              <a:buAutoNum type="arabicPeriod"/>
            </a:pPr>
            <a:r>
              <a:rPr lang="en-US" sz="2400" dirty="0" smtClean="0">
                <a:solidFill>
                  <a:srgbClr val="002060"/>
                </a:solidFill>
              </a:rPr>
              <a:t>Regression </a:t>
            </a:r>
            <a:r>
              <a:rPr lang="en-US" sz="2400" dirty="0">
                <a:solidFill>
                  <a:srgbClr val="002060"/>
                </a:solidFill>
              </a:rPr>
              <a:t>and automated </a:t>
            </a:r>
            <a:r>
              <a:rPr lang="en-US" sz="2400" dirty="0" smtClean="0">
                <a:solidFill>
                  <a:srgbClr val="002060"/>
                </a:solidFill>
              </a:rPr>
              <a:t>testing</a:t>
            </a:r>
            <a:endParaRPr lang="en-US" sz="2400" dirty="0">
              <a:solidFill>
                <a:srgbClr val="002060"/>
              </a:solidFill>
            </a:endParaRPr>
          </a:p>
          <a:p>
            <a:pPr lvl="0"/>
            <a:r>
              <a:rPr lang="en-US" dirty="0">
                <a:solidFill>
                  <a:srgbClr val="002060"/>
                </a:solidFill>
              </a:rPr>
              <a:t>Static testing:</a:t>
            </a:r>
          </a:p>
          <a:p>
            <a:pPr lvl="0">
              <a:buAutoNum type="arabicPeriod"/>
            </a:pPr>
            <a:r>
              <a:rPr lang="en-US" sz="2400" dirty="0" smtClean="0">
                <a:solidFill>
                  <a:srgbClr val="002060"/>
                </a:solidFill>
              </a:rPr>
              <a:t>Anomaly detection</a:t>
            </a:r>
          </a:p>
          <a:p>
            <a:pPr lvl="0">
              <a:buAutoNum type="arabicPeriod"/>
            </a:pPr>
            <a:r>
              <a:rPr lang="en-US" sz="2400" dirty="0" smtClean="0">
                <a:solidFill>
                  <a:srgbClr val="002060"/>
                </a:solidFill>
              </a:rPr>
              <a:t>Structured walk-throughs</a:t>
            </a:r>
            <a:endParaRPr lang="en-US" sz="2400" dirty="0">
              <a:solidFill>
                <a:srgbClr val="00206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3251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23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fontScale="90000"/>
          </a:bodyPr>
          <a:lstStyle/>
          <a:p>
            <a:r>
              <a:rPr lang="en-US" dirty="0" smtClean="0">
                <a:solidFill>
                  <a:schemeClr val="accent2">
                    <a:lumMod val="75000"/>
                  </a:schemeClr>
                </a:solidFill>
              </a:rPr>
              <a:t>Suggested Quality Assurance processes</a:t>
            </a:r>
            <a:endParaRPr lang="en-US" dirty="0">
              <a:solidFill>
                <a:schemeClr val="accent2">
                  <a:lumMod val="75000"/>
                </a:schemeClr>
              </a:solidFill>
            </a:endParaRPr>
          </a:p>
        </p:txBody>
      </p:sp>
      <p:sp>
        <p:nvSpPr>
          <p:cNvPr id="3" name="Content Placeholder 2"/>
          <p:cNvSpPr>
            <a:spLocks noGrp="1"/>
          </p:cNvSpPr>
          <p:nvPr>
            <p:ph sz="half" idx="1"/>
          </p:nvPr>
        </p:nvSpPr>
        <p:spPr>
          <a:xfrm>
            <a:off x="152400" y="2209800"/>
            <a:ext cx="5105400" cy="4525963"/>
          </a:xfrm>
        </p:spPr>
        <p:txBody>
          <a:bodyPr>
            <a:noAutofit/>
          </a:bodyPr>
          <a:lstStyle/>
          <a:p>
            <a:pPr lvl="0"/>
            <a:r>
              <a:rPr lang="en-US" sz="2000" u="sng" dirty="0">
                <a:solidFill>
                  <a:srgbClr val="002060"/>
                </a:solidFill>
              </a:rPr>
              <a:t>Symbolic </a:t>
            </a:r>
            <a:r>
              <a:rPr lang="en-US" sz="2000" u="sng" dirty="0" smtClean="0">
                <a:solidFill>
                  <a:srgbClr val="002060"/>
                </a:solidFill>
              </a:rPr>
              <a:t>Testing</a:t>
            </a:r>
            <a:r>
              <a:rPr lang="en-US" sz="2000" dirty="0" smtClean="0">
                <a:solidFill>
                  <a:srgbClr val="002060"/>
                </a:solidFill>
              </a:rPr>
              <a:t>: The idea is to allow program variables to take symbolic values and to evaluate the functions computed by program statements symbolically also.</a:t>
            </a:r>
          </a:p>
          <a:p>
            <a:pPr marL="0" lvl="0" indent="0">
              <a:buNone/>
            </a:pPr>
            <a:endParaRPr lang="en-US" sz="2000" dirty="0" smtClean="0">
              <a:solidFill>
                <a:srgbClr val="002060"/>
              </a:solidFill>
            </a:endParaRPr>
          </a:p>
          <a:p>
            <a:pPr lvl="0"/>
            <a:r>
              <a:rPr lang="en-US" sz="2000" u="sng" dirty="0" smtClean="0">
                <a:solidFill>
                  <a:srgbClr val="002060"/>
                </a:solidFill>
              </a:rPr>
              <a:t>Fault-Tree </a:t>
            </a:r>
            <a:r>
              <a:rPr lang="en-US" sz="2000" u="sng" dirty="0">
                <a:solidFill>
                  <a:srgbClr val="002060"/>
                </a:solidFill>
              </a:rPr>
              <a:t>Analysis</a:t>
            </a:r>
            <a:r>
              <a:rPr lang="en-US" sz="2000" dirty="0">
                <a:solidFill>
                  <a:srgbClr val="002060"/>
                </a:solidFill>
              </a:rPr>
              <a:t>: </a:t>
            </a:r>
            <a:r>
              <a:rPr lang="en-US" sz="2000" dirty="0" smtClean="0">
                <a:solidFill>
                  <a:srgbClr val="002060"/>
                </a:solidFill>
              </a:rPr>
              <a:t>The </a:t>
            </a:r>
            <a:r>
              <a:rPr lang="en-US" sz="2000" dirty="0">
                <a:solidFill>
                  <a:srgbClr val="002060"/>
                </a:solidFill>
              </a:rPr>
              <a:t>goal of fault-tree analysis is to show that the logic contained in the software design will not produce system safety failures, and to determine environmental conditions which could lead to the software causing a safety failure. </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752600"/>
            <a:ext cx="3657600" cy="3191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79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solidFill>
                  <a:schemeClr val="accent2">
                    <a:lumMod val="75000"/>
                  </a:schemeClr>
                </a:solidFill>
              </a:rPr>
              <a:t>Regulation/Standards in AI</a:t>
            </a:r>
            <a:endParaRPr lang="en-US" dirty="0">
              <a:solidFill>
                <a:schemeClr val="accent2">
                  <a:lumMod val="75000"/>
                </a:schemeClr>
              </a:solidFill>
            </a:endParaRPr>
          </a:p>
        </p:txBody>
      </p:sp>
      <p:sp>
        <p:nvSpPr>
          <p:cNvPr id="3" name="Content Placeholder 2"/>
          <p:cNvSpPr>
            <a:spLocks noGrp="1"/>
          </p:cNvSpPr>
          <p:nvPr>
            <p:ph sz="half" idx="1"/>
          </p:nvPr>
        </p:nvSpPr>
        <p:spPr>
          <a:xfrm>
            <a:off x="152400" y="1769616"/>
            <a:ext cx="4419600" cy="5105400"/>
          </a:xfrm>
        </p:spPr>
        <p:txBody>
          <a:bodyPr>
            <a:noAutofit/>
          </a:bodyPr>
          <a:lstStyle/>
          <a:p>
            <a:r>
              <a:rPr lang="en-US" sz="1800" u="sng" dirty="0">
                <a:solidFill>
                  <a:srgbClr val="002060"/>
                </a:solidFill>
              </a:rPr>
              <a:t>Bayesian Regulation/Networks</a:t>
            </a:r>
            <a:r>
              <a:rPr lang="en-US" sz="1800" dirty="0">
                <a:solidFill>
                  <a:srgbClr val="002060"/>
                </a:solidFill>
              </a:rPr>
              <a:t>: Bayesian networks (BNs), also known as </a:t>
            </a:r>
            <a:r>
              <a:rPr lang="en-US" sz="1800" i="1" dirty="0">
                <a:solidFill>
                  <a:srgbClr val="002060"/>
                </a:solidFill>
              </a:rPr>
              <a:t>belief networks </a:t>
            </a:r>
            <a:r>
              <a:rPr lang="en-US" sz="1800" dirty="0">
                <a:solidFill>
                  <a:srgbClr val="002060"/>
                </a:solidFill>
              </a:rPr>
              <a:t>(or Bayes nets for short), belong to the family of probabilistic </a:t>
            </a:r>
            <a:r>
              <a:rPr lang="en-US" sz="1800" i="1" dirty="0">
                <a:solidFill>
                  <a:srgbClr val="002060"/>
                </a:solidFill>
              </a:rPr>
              <a:t>graphical models </a:t>
            </a:r>
            <a:r>
              <a:rPr lang="en-US" sz="1800" dirty="0">
                <a:solidFill>
                  <a:srgbClr val="002060"/>
                </a:solidFill>
              </a:rPr>
              <a:t>(GMs). </a:t>
            </a:r>
            <a:endParaRPr lang="en-US" sz="1800" dirty="0" smtClean="0">
              <a:solidFill>
                <a:srgbClr val="002060"/>
              </a:solidFill>
            </a:endParaRPr>
          </a:p>
          <a:p>
            <a:pPr marL="0" indent="0">
              <a:buNone/>
            </a:pPr>
            <a:endParaRPr lang="en-US" sz="1800" dirty="0" smtClean="0">
              <a:solidFill>
                <a:srgbClr val="002060"/>
              </a:solidFill>
            </a:endParaRPr>
          </a:p>
          <a:p>
            <a:r>
              <a:rPr lang="en-US" sz="1800" dirty="0" smtClean="0">
                <a:solidFill>
                  <a:srgbClr val="002060"/>
                </a:solidFill>
              </a:rPr>
              <a:t>BN’s </a:t>
            </a:r>
            <a:r>
              <a:rPr lang="en-US" sz="1800" dirty="0">
                <a:solidFill>
                  <a:srgbClr val="002060"/>
                </a:solidFill>
              </a:rPr>
              <a:t>are primarily used for building Artificial Neural Networks (ANN). ANNs are used in the financial sector to predict the performance of stock market, and they are also used in medical field to perform diagnosis and analysis on reports.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4495799"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7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accent2">
                    <a:lumMod val="75000"/>
                  </a:schemeClr>
                </a:solidFill>
              </a:rPr>
              <a:t>Successes in AI</a:t>
            </a:r>
            <a:endParaRPr lang="en-US" dirty="0">
              <a:solidFill>
                <a:schemeClr val="accent2">
                  <a:lumMod val="75000"/>
                </a:schemeClr>
              </a:solidFill>
            </a:endParaRPr>
          </a:p>
        </p:txBody>
      </p:sp>
      <p:sp>
        <p:nvSpPr>
          <p:cNvPr id="3" name="Content Placeholder 2"/>
          <p:cNvSpPr>
            <a:spLocks noGrp="1"/>
          </p:cNvSpPr>
          <p:nvPr>
            <p:ph sz="half" idx="1"/>
          </p:nvPr>
        </p:nvSpPr>
        <p:spPr>
          <a:xfrm>
            <a:off x="152400" y="1828800"/>
            <a:ext cx="5105400" cy="5410200"/>
          </a:xfrm>
        </p:spPr>
        <p:txBody>
          <a:bodyPr>
            <a:noAutofit/>
          </a:bodyPr>
          <a:lstStyle/>
          <a:p>
            <a:pPr lvl="0"/>
            <a:r>
              <a:rPr lang="en-US" sz="2000" dirty="0" err="1" smtClean="0">
                <a:solidFill>
                  <a:srgbClr val="002060"/>
                </a:solidFill>
              </a:rPr>
              <a:t>DXplain</a:t>
            </a:r>
            <a:r>
              <a:rPr lang="en-US" sz="2000" dirty="0">
                <a:solidFill>
                  <a:srgbClr val="002060"/>
                </a:solidFill>
              </a:rPr>
              <a:t> is an example of one of these clinical decision support systems, developed at the Massachusetts General </a:t>
            </a:r>
            <a:r>
              <a:rPr lang="en-US" sz="2000" dirty="0" smtClean="0">
                <a:solidFill>
                  <a:srgbClr val="002060"/>
                </a:solidFill>
              </a:rPr>
              <a:t>Hospital. </a:t>
            </a:r>
            <a:endParaRPr lang="en-US" sz="2000" dirty="0" smtClean="0">
              <a:solidFill>
                <a:srgbClr val="002060"/>
              </a:solidFill>
            </a:endParaRPr>
          </a:p>
          <a:p>
            <a:pPr marL="0" lvl="0" indent="0">
              <a:buNone/>
            </a:pPr>
            <a:endParaRPr lang="en-US" sz="2000" dirty="0" smtClean="0">
              <a:solidFill>
                <a:srgbClr val="002060"/>
              </a:solidFill>
            </a:endParaRPr>
          </a:p>
          <a:p>
            <a:pPr lvl="0"/>
            <a:r>
              <a:rPr lang="en-US" sz="2000" dirty="0" smtClean="0">
                <a:solidFill>
                  <a:srgbClr val="002060"/>
                </a:solidFill>
              </a:rPr>
              <a:t>The</a:t>
            </a:r>
            <a:r>
              <a:rPr lang="en-US" sz="2000" dirty="0">
                <a:solidFill>
                  <a:srgbClr val="002060"/>
                </a:solidFill>
              </a:rPr>
              <a:t> PUFF system for automatic interpretation of pulmonary function tests has been sold in its commercial form to hundreds of sites </a:t>
            </a:r>
            <a:r>
              <a:rPr lang="en-US" sz="2000" dirty="0" smtClean="0">
                <a:solidFill>
                  <a:srgbClr val="002060"/>
                </a:solidFill>
              </a:rPr>
              <a:t>world-wide. </a:t>
            </a:r>
            <a:endParaRPr lang="en-US" sz="2000" dirty="0" smtClean="0">
              <a:solidFill>
                <a:srgbClr val="002060"/>
              </a:solidFill>
            </a:endParaRPr>
          </a:p>
          <a:p>
            <a:pPr marL="0" lvl="0" indent="0">
              <a:buNone/>
            </a:pPr>
            <a:endParaRPr lang="en-US" sz="2000" dirty="0" smtClean="0">
              <a:solidFill>
                <a:srgbClr val="002060"/>
              </a:solidFill>
            </a:endParaRPr>
          </a:p>
          <a:p>
            <a:pPr lvl="0"/>
            <a:r>
              <a:rPr lang="en-US" sz="2000" dirty="0" smtClean="0">
                <a:solidFill>
                  <a:srgbClr val="002060"/>
                </a:solidFill>
              </a:rPr>
              <a:t>Watson</a:t>
            </a:r>
            <a:r>
              <a:rPr lang="en-US" sz="2000" dirty="0">
                <a:solidFill>
                  <a:srgbClr val="002060"/>
                </a:solidFill>
              </a:rPr>
              <a:t> is an artificial intelligence computer system capable of answering questions posed in natural language, developed in IBM's </a:t>
            </a:r>
            <a:r>
              <a:rPr lang="en-US" sz="2000" dirty="0" err="1" smtClean="0">
                <a:solidFill>
                  <a:srgbClr val="002060"/>
                </a:solidFill>
              </a:rPr>
              <a:t>DeepQA</a:t>
            </a:r>
            <a:r>
              <a:rPr lang="en-US" sz="2000" dirty="0" smtClean="0">
                <a:solidFill>
                  <a:srgbClr val="002060"/>
                </a:solidFill>
              </a:rPr>
              <a:t>.</a:t>
            </a:r>
            <a:endParaRPr lang="en-US" sz="2000" dirty="0">
              <a:solidFill>
                <a:srgbClr val="002060"/>
              </a:solidFill>
            </a:endParaRPr>
          </a:p>
        </p:txBody>
      </p:sp>
      <p:pic>
        <p:nvPicPr>
          <p:cNvPr id="6146" name="Picture 2" descr="http://medcitynews.com/wp-content/uploads/IBM-Watson-Jeopardy-500x2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905000"/>
            <a:ext cx="3675648"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83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Failures in AI</a:t>
            </a:r>
            <a:endParaRPr lang="en-US" dirty="0">
              <a:solidFill>
                <a:schemeClr val="accent2">
                  <a:lumMod val="75000"/>
                </a:schemeClr>
              </a:solidFill>
            </a:endParaRPr>
          </a:p>
        </p:txBody>
      </p:sp>
      <p:sp>
        <p:nvSpPr>
          <p:cNvPr id="3" name="Content Placeholder 2"/>
          <p:cNvSpPr>
            <a:spLocks noGrp="1"/>
          </p:cNvSpPr>
          <p:nvPr>
            <p:ph sz="half" idx="1"/>
          </p:nvPr>
        </p:nvSpPr>
        <p:spPr>
          <a:xfrm>
            <a:off x="228600" y="1600200"/>
            <a:ext cx="5181600" cy="4876800"/>
          </a:xfrm>
        </p:spPr>
        <p:txBody>
          <a:bodyPr>
            <a:noAutofit/>
          </a:bodyPr>
          <a:lstStyle/>
          <a:p>
            <a:pPr lvl="0"/>
            <a:r>
              <a:rPr lang="en-US" sz="2000" dirty="0">
                <a:solidFill>
                  <a:srgbClr val="002060"/>
                </a:solidFill>
              </a:rPr>
              <a:t>The United States government's Strategic Computing </a:t>
            </a:r>
            <a:r>
              <a:rPr lang="en-US" sz="2000" dirty="0" smtClean="0">
                <a:solidFill>
                  <a:srgbClr val="002060"/>
                </a:solidFill>
              </a:rPr>
              <a:t>Initiative. </a:t>
            </a:r>
          </a:p>
          <a:p>
            <a:pPr marL="0" lvl="0" indent="0">
              <a:buNone/>
            </a:pPr>
            <a:endParaRPr lang="en-US" sz="2000" dirty="0">
              <a:solidFill>
                <a:srgbClr val="002060"/>
              </a:solidFill>
            </a:endParaRPr>
          </a:p>
          <a:p>
            <a:pPr lvl="0"/>
            <a:r>
              <a:rPr lang="en-US" sz="2000" dirty="0">
                <a:solidFill>
                  <a:srgbClr val="002060"/>
                </a:solidFill>
              </a:rPr>
              <a:t>The fall of expert systems: By the early 90s, the earliest successful expert systems, such as XCON, proved too expensive to </a:t>
            </a:r>
            <a:r>
              <a:rPr lang="en-US" sz="2000" dirty="0" smtClean="0">
                <a:solidFill>
                  <a:srgbClr val="002060"/>
                </a:solidFill>
              </a:rPr>
              <a:t>maintain</a:t>
            </a:r>
            <a:r>
              <a:rPr lang="en-US" sz="2000" dirty="0" smtClean="0">
                <a:solidFill>
                  <a:srgbClr val="002060"/>
                </a:solidFill>
              </a:rPr>
              <a:t>.</a:t>
            </a:r>
          </a:p>
          <a:p>
            <a:pPr marL="0" lvl="0" indent="0">
              <a:buNone/>
            </a:pPr>
            <a:r>
              <a:rPr lang="en-US" sz="2000" dirty="0" smtClean="0">
                <a:solidFill>
                  <a:srgbClr val="002060"/>
                </a:solidFill>
              </a:rPr>
              <a:t> </a:t>
            </a:r>
            <a:r>
              <a:rPr lang="en-US" sz="2000" dirty="0">
                <a:solidFill>
                  <a:srgbClr val="002060"/>
                </a:solidFill>
              </a:rPr>
              <a:t> </a:t>
            </a:r>
          </a:p>
          <a:p>
            <a:pPr lvl="0"/>
            <a:r>
              <a:rPr lang="en-US" sz="2000" dirty="0">
                <a:solidFill>
                  <a:srgbClr val="002060"/>
                </a:solidFill>
              </a:rPr>
              <a:t>The fizzle of the fifth generation: In 1981, the Japanese Ministry of </a:t>
            </a:r>
            <a:r>
              <a:rPr lang="en-US" sz="2000" dirty="0" smtClean="0">
                <a:solidFill>
                  <a:srgbClr val="002060"/>
                </a:solidFill>
              </a:rPr>
              <a:t>International Trade </a:t>
            </a:r>
            <a:r>
              <a:rPr lang="en-US" sz="2000" dirty="0">
                <a:solidFill>
                  <a:srgbClr val="002060"/>
                </a:solidFill>
              </a:rPr>
              <a:t>and Industry set aside $850 million for the Fifth generation </a:t>
            </a:r>
            <a:r>
              <a:rPr lang="en-US" sz="2000" dirty="0" smtClean="0">
                <a:solidFill>
                  <a:srgbClr val="002060"/>
                </a:solidFill>
              </a:rPr>
              <a:t>computer</a:t>
            </a:r>
            <a:r>
              <a:rPr lang="en-US" sz="2000" dirty="0">
                <a:solidFill>
                  <a:srgbClr val="002060"/>
                </a:solidFill>
              </a:rPr>
              <a:t> </a:t>
            </a:r>
            <a:r>
              <a:rPr lang="en-US" sz="2000" dirty="0" smtClean="0">
                <a:solidFill>
                  <a:srgbClr val="002060"/>
                </a:solidFill>
              </a:rPr>
              <a:t>project</a:t>
            </a:r>
            <a:r>
              <a:rPr lang="en-US" sz="2000" dirty="0">
                <a:solidFill>
                  <a:srgbClr val="002060"/>
                </a:solidFill>
              </a:rPr>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86000"/>
            <a:ext cx="3326780" cy="290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359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solidFill>
                  <a:schemeClr val="accent2">
                    <a:lumMod val="75000"/>
                  </a:schemeClr>
                </a:solidFill>
              </a:rPr>
              <a:t>Problems with Quality Assurance in AI</a:t>
            </a:r>
            <a:endParaRPr lang="en-US" dirty="0">
              <a:solidFill>
                <a:schemeClr val="accent2">
                  <a:lumMod val="75000"/>
                </a:schemeClr>
              </a:solidFill>
            </a:endParaRPr>
          </a:p>
        </p:txBody>
      </p:sp>
      <p:sp>
        <p:nvSpPr>
          <p:cNvPr id="3" name="Content Placeholder 2"/>
          <p:cNvSpPr>
            <a:spLocks noGrp="1"/>
          </p:cNvSpPr>
          <p:nvPr>
            <p:ph sz="half" idx="1"/>
          </p:nvPr>
        </p:nvSpPr>
        <p:spPr>
          <a:xfrm>
            <a:off x="152400" y="1981200"/>
            <a:ext cx="4572000" cy="4525963"/>
          </a:xfrm>
        </p:spPr>
        <p:txBody>
          <a:bodyPr>
            <a:noAutofit/>
          </a:bodyPr>
          <a:lstStyle/>
          <a:p>
            <a:r>
              <a:rPr lang="en-US" sz="1800" dirty="0" smtClean="0">
                <a:solidFill>
                  <a:srgbClr val="002060"/>
                </a:solidFill>
              </a:rPr>
              <a:t>The </a:t>
            </a:r>
            <a:r>
              <a:rPr lang="en-US" sz="1800" dirty="0">
                <a:solidFill>
                  <a:srgbClr val="002060"/>
                </a:solidFill>
              </a:rPr>
              <a:t>problem with requirements and specifications for AI software is that generally there aren't any—so failures in fielded AI systems may go unnoticed because those using them have no idea what the “correct" behavior should be. </a:t>
            </a:r>
            <a:endParaRPr lang="en-US" sz="1800" dirty="0" smtClean="0">
              <a:solidFill>
                <a:srgbClr val="002060"/>
              </a:solidFill>
            </a:endParaRPr>
          </a:p>
          <a:p>
            <a:pPr marL="0" indent="0">
              <a:buNone/>
            </a:pPr>
            <a:endParaRPr lang="en-US" sz="1800" dirty="0" smtClean="0">
              <a:solidFill>
                <a:srgbClr val="002060"/>
              </a:solidFill>
            </a:endParaRPr>
          </a:p>
          <a:p>
            <a:r>
              <a:rPr lang="en-US" sz="1800" dirty="0" smtClean="0">
                <a:solidFill>
                  <a:srgbClr val="002060"/>
                </a:solidFill>
              </a:rPr>
              <a:t>The </a:t>
            </a:r>
            <a:r>
              <a:rPr lang="en-US" sz="1800" dirty="0">
                <a:solidFill>
                  <a:srgbClr val="002060"/>
                </a:solidFill>
              </a:rPr>
              <a:t>problems of dynamic testing for AI software are similar: it may not be clear whether or not the outcome of a particular test is satisfactory.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08667"/>
            <a:ext cx="4038600" cy="4097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931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accent2">
                    <a:lumMod val="75000"/>
                  </a:schemeClr>
                </a:solidFill>
              </a:rPr>
              <a:t>Metrics Used in AI</a:t>
            </a:r>
            <a:endParaRPr lang="en-US" dirty="0">
              <a:solidFill>
                <a:schemeClr val="accent2">
                  <a:lumMod val="75000"/>
                </a:schemeClr>
              </a:solidFill>
            </a:endParaRPr>
          </a:p>
        </p:txBody>
      </p:sp>
      <p:sp>
        <p:nvSpPr>
          <p:cNvPr id="3" name="Content Placeholder 2"/>
          <p:cNvSpPr>
            <a:spLocks noGrp="1"/>
          </p:cNvSpPr>
          <p:nvPr>
            <p:ph sz="half" idx="1"/>
          </p:nvPr>
        </p:nvSpPr>
        <p:spPr>
          <a:xfrm>
            <a:off x="0" y="1569128"/>
            <a:ext cx="5257800" cy="5181600"/>
          </a:xfrm>
        </p:spPr>
        <p:txBody>
          <a:bodyPr>
            <a:noAutofit/>
          </a:bodyPr>
          <a:lstStyle/>
          <a:p>
            <a:pPr lvl="0"/>
            <a:r>
              <a:rPr lang="en-US" sz="1800" u="sng" dirty="0">
                <a:solidFill>
                  <a:srgbClr val="002060"/>
                </a:solidFill>
              </a:rPr>
              <a:t>Size Metrics</a:t>
            </a:r>
            <a:r>
              <a:rPr lang="en-US" sz="1800" dirty="0">
                <a:solidFill>
                  <a:srgbClr val="002060"/>
                </a:solidFill>
              </a:rPr>
              <a:t>: </a:t>
            </a:r>
            <a:r>
              <a:rPr lang="en-US" sz="1800" dirty="0" smtClean="0">
                <a:solidFill>
                  <a:srgbClr val="002060"/>
                </a:solidFill>
              </a:rPr>
              <a:t>It </a:t>
            </a:r>
            <a:r>
              <a:rPr lang="en-US" sz="1800" dirty="0">
                <a:solidFill>
                  <a:srgbClr val="002060"/>
                </a:solidFill>
              </a:rPr>
              <a:t>seems eminently plausible that the effort required to construct a piece of software is strongly influenced, if not fully determined, by its final size, and that its reliability will be similarly influenced. </a:t>
            </a:r>
            <a:endParaRPr lang="en-US" sz="1800" dirty="0" smtClean="0">
              <a:solidFill>
                <a:srgbClr val="002060"/>
              </a:solidFill>
            </a:endParaRPr>
          </a:p>
          <a:p>
            <a:pPr lvl="0"/>
            <a:endParaRPr lang="en-US" sz="1800" dirty="0" smtClean="0">
              <a:solidFill>
                <a:srgbClr val="002060"/>
              </a:solidFill>
            </a:endParaRPr>
          </a:p>
          <a:p>
            <a:pPr lvl="0"/>
            <a:r>
              <a:rPr lang="en-US" sz="1800" u="sng" dirty="0" smtClean="0">
                <a:solidFill>
                  <a:srgbClr val="002060"/>
                </a:solidFill>
              </a:rPr>
              <a:t>Cost </a:t>
            </a:r>
            <a:r>
              <a:rPr lang="en-US" sz="1800" u="sng" dirty="0">
                <a:solidFill>
                  <a:srgbClr val="002060"/>
                </a:solidFill>
              </a:rPr>
              <a:t>and Effort Metrics</a:t>
            </a:r>
            <a:r>
              <a:rPr lang="en-US" sz="1800" dirty="0">
                <a:solidFill>
                  <a:srgbClr val="002060"/>
                </a:solidFill>
              </a:rPr>
              <a:t>: Cost and effort metrics attempt to measure, or predict, the eventual size of a program, the cost required to construct it, the “effort" needed to understand </a:t>
            </a:r>
            <a:r>
              <a:rPr lang="en-US" sz="1800" dirty="0" smtClean="0">
                <a:solidFill>
                  <a:srgbClr val="002060"/>
                </a:solidFill>
              </a:rPr>
              <a:t>it.</a:t>
            </a:r>
          </a:p>
          <a:p>
            <a:pPr lvl="0"/>
            <a:endParaRPr lang="en-US" sz="1800" dirty="0">
              <a:solidFill>
                <a:srgbClr val="002060"/>
              </a:solidFill>
            </a:endParaRPr>
          </a:p>
          <a:p>
            <a:pPr lvl="0"/>
            <a:r>
              <a:rPr lang="en-US" sz="1800" u="sng" dirty="0">
                <a:solidFill>
                  <a:srgbClr val="002060"/>
                </a:solidFill>
              </a:rPr>
              <a:t>Complexity Metrics</a:t>
            </a:r>
            <a:r>
              <a:rPr lang="en-US" sz="1800" dirty="0">
                <a:solidFill>
                  <a:srgbClr val="002060"/>
                </a:solidFill>
              </a:rPr>
              <a:t>: Complexity metrics attempt to quantify the “difficulty” of a program. The simplest complexity metric is the decision count, denoted DC which can be defined as the number of “diamonds" in a program's flow </a:t>
            </a:r>
            <a:r>
              <a:rPr lang="en-US" sz="1800" dirty="0" smtClean="0">
                <a:solidFill>
                  <a:srgbClr val="002060"/>
                </a:solidFill>
              </a:rPr>
              <a:t>chart.</a:t>
            </a:r>
            <a:endParaRPr lang="en-US" sz="1400" dirty="0">
              <a:solidFill>
                <a:schemeClr val="bg2">
                  <a:lumMod val="75000"/>
                </a:schemeClr>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935"/>
          <a:stretch/>
        </p:blipFill>
        <p:spPr bwMode="auto">
          <a:xfrm>
            <a:off x="5181600" y="1600200"/>
            <a:ext cx="3896352"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244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487</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Quality and Important factors in AI</vt:lpstr>
      <vt:lpstr>Quality Assurance Processes currently used</vt:lpstr>
      <vt:lpstr>Suggested Quality Assurance processes</vt:lpstr>
      <vt:lpstr>Regulation/Standards in AI</vt:lpstr>
      <vt:lpstr>Successes in AI</vt:lpstr>
      <vt:lpstr>Failures in AI</vt:lpstr>
      <vt:lpstr>Problems with Quality Assurance in AI</vt:lpstr>
      <vt:lpstr>Metrics Used in AI</vt:lpstr>
      <vt:lpstr>Metrics Suggested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
  <cp:lastModifiedBy>shahdk</cp:lastModifiedBy>
  <cp:revision>84</cp:revision>
  <dcterms:created xsi:type="dcterms:W3CDTF">2006-08-16T00:00:00Z</dcterms:created>
  <dcterms:modified xsi:type="dcterms:W3CDTF">2013-05-09T16:47:26Z</dcterms:modified>
</cp:coreProperties>
</file>