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150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0175" y="5029200"/>
            <a:ext cx="6400800" cy="1752600"/>
          </a:xfrm>
        </p:spPr>
        <p:txBody>
          <a:bodyPr/>
          <a:lstStyle/>
          <a:p>
            <a:r>
              <a:rPr lang="en-US" dirty="0" smtClean="0">
                <a:solidFill>
                  <a:schemeClr val="accent4">
                    <a:lumMod val="50000"/>
                  </a:schemeClr>
                </a:solidFill>
              </a:rPr>
              <a:t>By: John McCormack, Brian Padilla, and Dharmin Shah</a:t>
            </a:r>
            <a:endParaRPr lang="en-US" dirty="0">
              <a:solidFill>
                <a:schemeClr val="accent4">
                  <a:lumMod val="50000"/>
                </a:schemeClr>
              </a:solidFill>
            </a:endParaRPr>
          </a:p>
        </p:txBody>
      </p:sp>
      <p:pic>
        <p:nvPicPr>
          <p:cNvPr id="1026" name="Picture 2" descr="http://images.forbes.com/media/2010/06/24/0624_artificial-intelligence_390x2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380998"/>
            <a:ext cx="4457700" cy="2514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75387" y="3352800"/>
            <a:ext cx="639322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Artificial Intelligence</a:t>
            </a:r>
            <a:endPar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93148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Metrics Suggested</a:t>
            </a:r>
            <a:endParaRPr lang="en-US" dirty="0">
              <a:solidFill>
                <a:schemeClr val="accent2">
                  <a:lumMod val="75000"/>
                </a:schemeClr>
              </a:solidFill>
            </a:endParaRPr>
          </a:p>
        </p:txBody>
      </p:sp>
      <p:sp>
        <p:nvSpPr>
          <p:cNvPr id="3" name="Content Placeholder 2"/>
          <p:cNvSpPr>
            <a:spLocks noGrp="1"/>
          </p:cNvSpPr>
          <p:nvPr>
            <p:ph sz="half" idx="1"/>
          </p:nvPr>
        </p:nvSpPr>
        <p:spPr/>
        <p:txBody>
          <a:bodyPr>
            <a:normAutofit fontScale="70000" lnSpcReduction="20000"/>
          </a:bodyPr>
          <a:lstStyle/>
          <a:p>
            <a:r>
              <a:rPr lang="en-US" u="sng" dirty="0">
                <a:solidFill>
                  <a:srgbClr val="002060"/>
                </a:solidFill>
              </a:rPr>
              <a:t>Cohesion Metric</a:t>
            </a:r>
            <a:r>
              <a:rPr lang="en-US" dirty="0">
                <a:solidFill>
                  <a:srgbClr val="002060"/>
                </a:solidFill>
              </a:rPr>
              <a:t>: For a cohesion metric, construct a flow graph for the module. Each vertex in the graph is an executable statement, and for each node in the graph record the variables referenced in statement. Then determine how many independent paths of the module go through the different statements. If a module has high cohesion, most of the variables will be used by the statements in most paths. Highest cohesion is when all the independent paths use all the variables in the module.</a:t>
            </a:r>
          </a:p>
          <a:p>
            <a:endParaRPr lang="en-US" dirty="0">
              <a:solidFill>
                <a:srgbClr val="002060"/>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600200"/>
            <a:ext cx="4436788"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358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Quality and Important factors in AI</a:t>
            </a:r>
            <a:endParaRPr lang="en-US" dirty="0">
              <a:solidFill>
                <a:schemeClr val="accent2">
                  <a:lumMod val="75000"/>
                </a:schemeClr>
              </a:solidFill>
            </a:endParaRPr>
          </a:p>
        </p:txBody>
      </p:sp>
      <p:sp>
        <p:nvSpPr>
          <p:cNvPr id="4" name="Content Placeholder 3"/>
          <p:cNvSpPr>
            <a:spLocks noGrp="1"/>
          </p:cNvSpPr>
          <p:nvPr>
            <p:ph sz="half" idx="1"/>
          </p:nvPr>
        </p:nvSpPr>
        <p:spPr/>
        <p:txBody>
          <a:bodyPr>
            <a:normAutofit fontScale="77500" lnSpcReduction="20000"/>
          </a:bodyPr>
          <a:lstStyle/>
          <a:p>
            <a:r>
              <a:rPr lang="en-US" dirty="0" smtClean="0">
                <a:solidFill>
                  <a:srgbClr val="002060"/>
                </a:solidFill>
              </a:rPr>
              <a:t>A </a:t>
            </a:r>
            <a:r>
              <a:rPr lang="en-US" dirty="0">
                <a:solidFill>
                  <a:srgbClr val="002060"/>
                </a:solidFill>
              </a:rPr>
              <a:t>quality artificial intelligence program should its tasks in a timely </a:t>
            </a:r>
            <a:r>
              <a:rPr lang="en-US" dirty="0" smtClean="0">
                <a:solidFill>
                  <a:srgbClr val="002060"/>
                </a:solidFill>
              </a:rPr>
              <a:t>manner</a:t>
            </a:r>
          </a:p>
          <a:p>
            <a:r>
              <a:rPr lang="en-US" dirty="0" smtClean="0">
                <a:solidFill>
                  <a:srgbClr val="002060"/>
                </a:solidFill>
              </a:rPr>
              <a:t>Another factor is reliability. Reliability </a:t>
            </a:r>
            <a:r>
              <a:rPr lang="en-US" dirty="0">
                <a:solidFill>
                  <a:srgbClr val="002060"/>
                </a:solidFill>
              </a:rPr>
              <a:t>means that the software should rarely produce the wrong answer. The higher the probability of AI software to produce correct results, the more reliable it is. </a:t>
            </a:r>
            <a:endParaRPr lang="en-US" dirty="0" smtClean="0">
              <a:solidFill>
                <a:srgbClr val="002060"/>
              </a:solidFill>
            </a:endParaRPr>
          </a:p>
          <a:p>
            <a:r>
              <a:rPr lang="en-US" dirty="0" smtClean="0">
                <a:solidFill>
                  <a:srgbClr val="002060"/>
                </a:solidFill>
              </a:rPr>
              <a:t>Next </a:t>
            </a:r>
            <a:r>
              <a:rPr lang="en-US" dirty="0">
                <a:solidFill>
                  <a:srgbClr val="002060"/>
                </a:solidFill>
              </a:rPr>
              <a:t>is the durability of the program, which entails minimizing the chance of the program crashing. </a:t>
            </a:r>
            <a:endParaRPr lang="en-US" dirty="0">
              <a:solidFill>
                <a:srgbClr val="00206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333" y="1600199"/>
            <a:ext cx="4114800" cy="4588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888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9144000" cy="838200"/>
          </a:xfrm>
        </p:spPr>
        <p:txBody>
          <a:bodyPr>
            <a:normAutofit fontScale="90000"/>
          </a:bodyPr>
          <a:lstStyle/>
          <a:p>
            <a:r>
              <a:rPr lang="en-US" dirty="0" smtClean="0">
                <a:solidFill>
                  <a:schemeClr val="accent2">
                    <a:lumMod val="75000"/>
                  </a:schemeClr>
                </a:solidFill>
              </a:rPr>
              <a:t>Quality Assurance Processes currently used</a:t>
            </a:r>
            <a:endParaRPr lang="en-US" dirty="0">
              <a:solidFill>
                <a:schemeClr val="accent2">
                  <a:lumMod val="75000"/>
                </a:schemeClr>
              </a:solidFill>
            </a:endParaRPr>
          </a:p>
        </p:txBody>
      </p:sp>
      <p:sp>
        <p:nvSpPr>
          <p:cNvPr id="3" name="Content Placeholder 2"/>
          <p:cNvSpPr>
            <a:spLocks noGrp="1"/>
          </p:cNvSpPr>
          <p:nvPr>
            <p:ph sz="half" idx="1"/>
          </p:nvPr>
        </p:nvSpPr>
        <p:spPr>
          <a:xfrm>
            <a:off x="152400" y="1219200"/>
            <a:ext cx="5791200" cy="5943600"/>
          </a:xfrm>
        </p:spPr>
        <p:txBody>
          <a:bodyPr>
            <a:noAutofit/>
          </a:bodyPr>
          <a:lstStyle/>
          <a:p>
            <a:pPr lvl="0"/>
            <a:r>
              <a:rPr lang="en-US" sz="1600" dirty="0">
                <a:solidFill>
                  <a:srgbClr val="002060"/>
                </a:solidFill>
              </a:rPr>
              <a:t> Dynamic testing:</a:t>
            </a:r>
          </a:p>
          <a:p>
            <a:pPr marL="0" lvl="0" indent="0">
              <a:buNone/>
            </a:pPr>
            <a:r>
              <a:rPr lang="en-US" sz="1600" dirty="0" smtClean="0">
                <a:solidFill>
                  <a:srgbClr val="002060"/>
                </a:solidFill>
              </a:rPr>
              <a:t>1. </a:t>
            </a:r>
            <a:r>
              <a:rPr lang="en-US" sz="1600" u="sng" dirty="0" smtClean="0">
                <a:solidFill>
                  <a:srgbClr val="002060"/>
                </a:solidFill>
              </a:rPr>
              <a:t>Sensitivity </a:t>
            </a:r>
            <a:r>
              <a:rPr lang="en-US" sz="1600" u="sng" dirty="0">
                <a:solidFill>
                  <a:srgbClr val="002060"/>
                </a:solidFill>
              </a:rPr>
              <a:t>analysis</a:t>
            </a:r>
            <a:r>
              <a:rPr lang="en-US" sz="1600" dirty="0">
                <a:solidFill>
                  <a:srgbClr val="002060"/>
                </a:solidFill>
              </a:rPr>
              <a:t>: Used to determine whether very </a:t>
            </a:r>
            <a:r>
              <a:rPr lang="en-US" sz="1600" dirty="0" smtClean="0">
                <a:solidFill>
                  <a:srgbClr val="002060"/>
                </a:solidFill>
              </a:rPr>
              <a:t>similar inputs </a:t>
            </a:r>
            <a:r>
              <a:rPr lang="en-US" sz="1600" dirty="0">
                <a:solidFill>
                  <a:srgbClr val="002060"/>
                </a:solidFill>
              </a:rPr>
              <a:t>can produce wildly different </a:t>
            </a:r>
            <a:r>
              <a:rPr lang="en-US" sz="1600" dirty="0" smtClean="0">
                <a:solidFill>
                  <a:srgbClr val="002060"/>
                </a:solidFill>
              </a:rPr>
              <a:t>outputs.</a:t>
            </a:r>
            <a:endParaRPr lang="en-US" sz="1600" dirty="0">
              <a:solidFill>
                <a:srgbClr val="002060"/>
              </a:solidFill>
            </a:endParaRPr>
          </a:p>
          <a:p>
            <a:pPr marL="0" lvl="0" indent="0">
              <a:buNone/>
            </a:pPr>
            <a:r>
              <a:rPr lang="en-US" sz="1600" dirty="0" smtClean="0">
                <a:solidFill>
                  <a:srgbClr val="002060"/>
                </a:solidFill>
              </a:rPr>
              <a:t>2. </a:t>
            </a:r>
            <a:r>
              <a:rPr lang="en-US" sz="1600" u="sng" dirty="0" smtClean="0">
                <a:solidFill>
                  <a:srgbClr val="002060"/>
                </a:solidFill>
              </a:rPr>
              <a:t>Statistical </a:t>
            </a:r>
            <a:r>
              <a:rPr lang="en-US" sz="1600" u="sng" dirty="0">
                <a:solidFill>
                  <a:srgbClr val="002060"/>
                </a:solidFill>
              </a:rPr>
              <a:t>analysis &amp; measures</a:t>
            </a:r>
            <a:r>
              <a:rPr lang="en-US" sz="1600" dirty="0">
                <a:solidFill>
                  <a:srgbClr val="002060"/>
                </a:solidFill>
              </a:rPr>
              <a:t>: </a:t>
            </a:r>
            <a:r>
              <a:rPr lang="en-US" sz="1600" dirty="0" smtClean="0">
                <a:solidFill>
                  <a:srgbClr val="002060"/>
                </a:solidFill>
              </a:rPr>
              <a:t>When an </a:t>
            </a:r>
            <a:r>
              <a:rPr lang="en-US" sz="1600" dirty="0">
                <a:solidFill>
                  <a:srgbClr val="002060"/>
                </a:solidFill>
              </a:rPr>
              <a:t>AI system is evaluated against human experts the outcome may not be clear cut and it may be desirable to use statistical techniques to provide quantitative measures of relative performance.</a:t>
            </a:r>
          </a:p>
          <a:p>
            <a:pPr marL="0" lvl="0" indent="0">
              <a:buNone/>
            </a:pPr>
            <a:r>
              <a:rPr lang="en-US" sz="1600" dirty="0" smtClean="0">
                <a:solidFill>
                  <a:srgbClr val="002060"/>
                </a:solidFill>
              </a:rPr>
              <a:t>3. </a:t>
            </a:r>
            <a:r>
              <a:rPr lang="en-US" sz="1600" u="sng" dirty="0" smtClean="0">
                <a:solidFill>
                  <a:srgbClr val="002060"/>
                </a:solidFill>
              </a:rPr>
              <a:t>Regression </a:t>
            </a:r>
            <a:r>
              <a:rPr lang="en-US" sz="1600" u="sng" dirty="0">
                <a:solidFill>
                  <a:srgbClr val="002060"/>
                </a:solidFill>
              </a:rPr>
              <a:t>and automated testing</a:t>
            </a:r>
            <a:r>
              <a:rPr lang="en-US" sz="1600" dirty="0">
                <a:solidFill>
                  <a:srgbClr val="002060"/>
                </a:solidFill>
              </a:rPr>
              <a:t>: </a:t>
            </a:r>
            <a:r>
              <a:rPr lang="en-US" sz="1600" dirty="0" smtClean="0">
                <a:solidFill>
                  <a:srgbClr val="002060"/>
                </a:solidFill>
              </a:rPr>
              <a:t>It </a:t>
            </a:r>
            <a:r>
              <a:rPr lang="en-US" sz="1600" dirty="0">
                <a:solidFill>
                  <a:srgbClr val="002060"/>
                </a:solidFill>
              </a:rPr>
              <a:t>is </a:t>
            </a:r>
            <a:r>
              <a:rPr lang="en-US" sz="1600" dirty="0" smtClean="0">
                <a:solidFill>
                  <a:srgbClr val="002060"/>
                </a:solidFill>
              </a:rPr>
              <a:t>important </a:t>
            </a:r>
            <a:r>
              <a:rPr lang="en-US" sz="1600" dirty="0">
                <a:solidFill>
                  <a:srgbClr val="002060"/>
                </a:solidFill>
              </a:rPr>
              <a:t>to perform regression tests in order to ensure that modifications do not adversely change the system's behavior on examples encountered previously</a:t>
            </a:r>
            <a:r>
              <a:rPr lang="en-US" sz="1600" dirty="0" smtClean="0">
                <a:solidFill>
                  <a:srgbClr val="002060"/>
                </a:solidFill>
              </a:rPr>
              <a:t>.</a:t>
            </a:r>
            <a:endParaRPr lang="en-US" sz="1600" dirty="0">
              <a:solidFill>
                <a:srgbClr val="002060"/>
              </a:solidFill>
            </a:endParaRPr>
          </a:p>
          <a:p>
            <a:pPr lvl="0"/>
            <a:r>
              <a:rPr lang="en-US" sz="1600" dirty="0">
                <a:solidFill>
                  <a:srgbClr val="002060"/>
                </a:solidFill>
              </a:rPr>
              <a:t>Static testing:</a:t>
            </a:r>
          </a:p>
          <a:p>
            <a:pPr marL="0" lvl="0" indent="0">
              <a:buNone/>
            </a:pPr>
            <a:r>
              <a:rPr lang="en-US" sz="1600" dirty="0" smtClean="0">
                <a:solidFill>
                  <a:srgbClr val="002060"/>
                </a:solidFill>
              </a:rPr>
              <a:t>1. </a:t>
            </a:r>
            <a:r>
              <a:rPr lang="en-US" sz="1600" u="sng" dirty="0" smtClean="0">
                <a:solidFill>
                  <a:srgbClr val="002060"/>
                </a:solidFill>
              </a:rPr>
              <a:t>Anomaly </a:t>
            </a:r>
            <a:r>
              <a:rPr lang="en-US" sz="1600" u="sng" dirty="0">
                <a:solidFill>
                  <a:srgbClr val="002060"/>
                </a:solidFill>
              </a:rPr>
              <a:t>detection</a:t>
            </a:r>
            <a:r>
              <a:rPr lang="en-US" sz="1600" dirty="0">
                <a:solidFill>
                  <a:srgbClr val="002060"/>
                </a:solidFill>
              </a:rPr>
              <a:t>: Anomaly detection depends crucially on the presence of redundancy in programs. An anomaly in a program is nothing more than an apparent conflict between one indication of intent or purpose and another: for example, a programmer declares a variable as an integer, but assigns a string value to </a:t>
            </a:r>
            <a:r>
              <a:rPr lang="en-US" sz="1600" dirty="0" smtClean="0">
                <a:solidFill>
                  <a:srgbClr val="002060"/>
                </a:solidFill>
              </a:rPr>
              <a:t>it</a:t>
            </a:r>
            <a:endParaRPr lang="en-US" sz="1600" dirty="0">
              <a:solidFill>
                <a:srgbClr val="002060"/>
              </a:solidFill>
            </a:endParaRPr>
          </a:p>
          <a:p>
            <a:pPr marL="0" indent="0">
              <a:buNone/>
            </a:pPr>
            <a:r>
              <a:rPr lang="en-US" sz="1600" dirty="0" smtClean="0">
                <a:solidFill>
                  <a:srgbClr val="002060"/>
                </a:solidFill>
              </a:rPr>
              <a:t>2. </a:t>
            </a:r>
            <a:r>
              <a:rPr lang="en-US" sz="1600" u="sng" dirty="0" smtClean="0">
                <a:solidFill>
                  <a:srgbClr val="002060"/>
                </a:solidFill>
              </a:rPr>
              <a:t>Structured </a:t>
            </a:r>
            <a:r>
              <a:rPr lang="en-US" sz="1600" u="sng" dirty="0">
                <a:solidFill>
                  <a:srgbClr val="002060"/>
                </a:solidFill>
              </a:rPr>
              <a:t>walk-throughs</a:t>
            </a:r>
            <a:r>
              <a:rPr lang="en-US" sz="1600" dirty="0">
                <a:solidFill>
                  <a:srgbClr val="002060"/>
                </a:solidFill>
              </a:rPr>
              <a:t>: </a:t>
            </a:r>
            <a:r>
              <a:rPr lang="en-US" sz="1600" dirty="0" smtClean="0">
                <a:solidFill>
                  <a:srgbClr val="002060"/>
                </a:solidFill>
              </a:rPr>
              <a:t>Structured </a:t>
            </a:r>
            <a:r>
              <a:rPr lang="en-US" sz="1600" dirty="0">
                <a:solidFill>
                  <a:srgbClr val="002060"/>
                </a:solidFill>
              </a:rPr>
              <a:t>walk-throughs entail an informal, but highly detailed, manual examination of program code, specifications or </a:t>
            </a:r>
            <a:r>
              <a:rPr lang="en-US" sz="1600" dirty="0" smtClean="0">
                <a:solidFill>
                  <a:srgbClr val="002060"/>
                </a:solidFill>
              </a:rPr>
              <a:t>requirements.</a:t>
            </a:r>
            <a:endParaRPr lang="en-US" sz="1600" dirty="0">
              <a:solidFill>
                <a:srgbClr val="00206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600200"/>
            <a:ext cx="32512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42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1143000"/>
          </a:xfrm>
        </p:spPr>
        <p:txBody>
          <a:bodyPr>
            <a:normAutofit fontScale="90000"/>
          </a:bodyPr>
          <a:lstStyle/>
          <a:p>
            <a:r>
              <a:rPr lang="en-US" dirty="0" smtClean="0">
                <a:solidFill>
                  <a:schemeClr val="accent2">
                    <a:lumMod val="75000"/>
                  </a:schemeClr>
                </a:solidFill>
              </a:rPr>
              <a:t>Suggested Quality Assurance processes</a:t>
            </a:r>
            <a:endParaRPr lang="en-US" dirty="0">
              <a:solidFill>
                <a:schemeClr val="accent2">
                  <a:lumMod val="75000"/>
                </a:schemeClr>
              </a:solidFill>
            </a:endParaRPr>
          </a:p>
        </p:txBody>
      </p:sp>
      <p:sp>
        <p:nvSpPr>
          <p:cNvPr id="3" name="Content Placeholder 2"/>
          <p:cNvSpPr>
            <a:spLocks noGrp="1"/>
          </p:cNvSpPr>
          <p:nvPr>
            <p:ph sz="half" idx="1"/>
          </p:nvPr>
        </p:nvSpPr>
        <p:spPr>
          <a:xfrm>
            <a:off x="152400" y="1642534"/>
            <a:ext cx="5105400" cy="4525963"/>
          </a:xfrm>
        </p:spPr>
        <p:txBody>
          <a:bodyPr>
            <a:noAutofit/>
          </a:bodyPr>
          <a:lstStyle/>
          <a:p>
            <a:pPr lvl="0"/>
            <a:r>
              <a:rPr lang="en-US" sz="1600" u="sng" dirty="0">
                <a:solidFill>
                  <a:srgbClr val="002060"/>
                </a:solidFill>
              </a:rPr>
              <a:t>Symbolic Testing</a:t>
            </a:r>
            <a:r>
              <a:rPr lang="en-US" sz="1600" dirty="0">
                <a:solidFill>
                  <a:srgbClr val="002060"/>
                </a:solidFill>
              </a:rPr>
              <a:t>: It constitutes a systemic technique for generating information about the inner workings of a program. The idea is to allow program variables to take symbolic values and to evaluate the functions computed by program statements symbolically also. The output produced by a symbolic execution system consists of the symbolic values accumulated in its variables through execution of a selected path. The programmer can compare these values with those expected.</a:t>
            </a:r>
          </a:p>
          <a:p>
            <a:r>
              <a:rPr lang="en-US" sz="1600" u="sng" dirty="0">
                <a:solidFill>
                  <a:srgbClr val="002060"/>
                </a:solidFill>
              </a:rPr>
              <a:t>Fault-Tree Analysis</a:t>
            </a:r>
            <a:r>
              <a:rPr lang="en-US" sz="1600" dirty="0">
                <a:solidFill>
                  <a:srgbClr val="002060"/>
                </a:solidFill>
              </a:rPr>
              <a:t>: </a:t>
            </a:r>
            <a:r>
              <a:rPr lang="en-US" sz="1600" dirty="0" smtClean="0">
                <a:solidFill>
                  <a:srgbClr val="002060"/>
                </a:solidFill>
              </a:rPr>
              <a:t>The </a:t>
            </a:r>
            <a:r>
              <a:rPr lang="en-US" sz="1600" dirty="0">
                <a:solidFill>
                  <a:srgbClr val="002060"/>
                </a:solidFill>
              </a:rPr>
              <a:t>goal of fault-tree analysis is to show that the logic contained in the software design will not produce system safety failures, and to determine environmental conditions which could lead to the software causing a safety failure. </a:t>
            </a:r>
            <a:endParaRPr lang="en-US" sz="1600" dirty="0">
              <a:solidFill>
                <a:srgbClr val="002060"/>
              </a:solidFill>
            </a:endParaRP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752600"/>
            <a:ext cx="3657600" cy="3191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487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solidFill>
                  <a:schemeClr val="accent2">
                    <a:lumMod val="75000"/>
                  </a:schemeClr>
                </a:solidFill>
              </a:rPr>
              <a:t>Regulation/Standards in AI</a:t>
            </a:r>
            <a:endParaRPr lang="en-US" dirty="0">
              <a:solidFill>
                <a:schemeClr val="accent2">
                  <a:lumMod val="75000"/>
                </a:schemeClr>
              </a:solidFill>
            </a:endParaRPr>
          </a:p>
        </p:txBody>
      </p:sp>
      <p:sp>
        <p:nvSpPr>
          <p:cNvPr id="3" name="Content Placeholder 2"/>
          <p:cNvSpPr>
            <a:spLocks noGrp="1"/>
          </p:cNvSpPr>
          <p:nvPr>
            <p:ph sz="half" idx="1"/>
          </p:nvPr>
        </p:nvSpPr>
        <p:spPr>
          <a:xfrm>
            <a:off x="76200" y="1295400"/>
            <a:ext cx="4419600" cy="5105400"/>
          </a:xfrm>
        </p:spPr>
        <p:txBody>
          <a:bodyPr>
            <a:noAutofit/>
          </a:bodyPr>
          <a:lstStyle/>
          <a:p>
            <a:r>
              <a:rPr lang="en-US" sz="1800" u="sng" dirty="0">
                <a:solidFill>
                  <a:srgbClr val="002060"/>
                </a:solidFill>
              </a:rPr>
              <a:t>Bayesian Regulation/Networks</a:t>
            </a:r>
            <a:r>
              <a:rPr lang="en-US" sz="1800" dirty="0">
                <a:solidFill>
                  <a:srgbClr val="002060"/>
                </a:solidFill>
              </a:rPr>
              <a:t>: Bayesian networks (BNs), also known as </a:t>
            </a:r>
            <a:r>
              <a:rPr lang="en-US" sz="1800" i="1" dirty="0">
                <a:solidFill>
                  <a:srgbClr val="002060"/>
                </a:solidFill>
              </a:rPr>
              <a:t>belief networks </a:t>
            </a:r>
            <a:r>
              <a:rPr lang="en-US" sz="1800" dirty="0">
                <a:solidFill>
                  <a:srgbClr val="002060"/>
                </a:solidFill>
              </a:rPr>
              <a:t>(or Bayes nets for short), belong to the family of probabilistic </a:t>
            </a:r>
            <a:r>
              <a:rPr lang="en-US" sz="1800" i="1" dirty="0">
                <a:solidFill>
                  <a:srgbClr val="002060"/>
                </a:solidFill>
              </a:rPr>
              <a:t>graphical models </a:t>
            </a:r>
            <a:r>
              <a:rPr lang="en-US" sz="1800" dirty="0">
                <a:solidFill>
                  <a:srgbClr val="002060"/>
                </a:solidFill>
              </a:rPr>
              <a:t>(GMs). These graphical structures are used to represent knowledge about an uncertain domain. In particular, each node in the graph represents a random variable, while the edges between the nodes represent probabilistic dependencies among the corresponding random variables. </a:t>
            </a:r>
            <a:endParaRPr lang="en-US" sz="1800" dirty="0" smtClean="0">
              <a:solidFill>
                <a:srgbClr val="002060"/>
              </a:solidFill>
            </a:endParaRPr>
          </a:p>
          <a:p>
            <a:r>
              <a:rPr lang="en-US" sz="1800" dirty="0" smtClean="0">
                <a:solidFill>
                  <a:srgbClr val="002060"/>
                </a:solidFill>
              </a:rPr>
              <a:t>BN’s </a:t>
            </a:r>
            <a:r>
              <a:rPr lang="en-US" sz="1800" dirty="0">
                <a:solidFill>
                  <a:srgbClr val="002060"/>
                </a:solidFill>
              </a:rPr>
              <a:t>are primarily used for building Artificial Neural Networks (ANN). ANNs are used in the financial sector to predict the performance of stock market, and they are also used in medical field to perform diagnosis and analysis on reports. </a:t>
            </a:r>
            <a:endParaRPr lang="en-US" sz="1800" dirty="0">
              <a:solidFill>
                <a:srgbClr val="00206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00200"/>
            <a:ext cx="4495799"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479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chemeClr val="accent2">
                    <a:lumMod val="75000"/>
                  </a:schemeClr>
                </a:solidFill>
              </a:rPr>
              <a:t>Successes in AI</a:t>
            </a:r>
            <a:endParaRPr lang="en-US" dirty="0">
              <a:solidFill>
                <a:schemeClr val="accent2">
                  <a:lumMod val="75000"/>
                </a:schemeClr>
              </a:solidFill>
            </a:endParaRPr>
          </a:p>
        </p:txBody>
      </p:sp>
      <p:sp>
        <p:nvSpPr>
          <p:cNvPr id="3" name="Content Placeholder 2"/>
          <p:cNvSpPr>
            <a:spLocks noGrp="1"/>
          </p:cNvSpPr>
          <p:nvPr>
            <p:ph sz="half" idx="1"/>
          </p:nvPr>
        </p:nvSpPr>
        <p:spPr>
          <a:xfrm>
            <a:off x="152400" y="1371600"/>
            <a:ext cx="5105400" cy="5410200"/>
          </a:xfrm>
        </p:spPr>
        <p:txBody>
          <a:bodyPr>
            <a:noAutofit/>
          </a:bodyPr>
          <a:lstStyle/>
          <a:p>
            <a:pPr lvl="0"/>
            <a:r>
              <a:rPr lang="en-US" sz="1600" dirty="0" err="1" smtClean="0">
                <a:solidFill>
                  <a:srgbClr val="002060"/>
                </a:solidFill>
              </a:rPr>
              <a:t>DXplain</a:t>
            </a:r>
            <a:r>
              <a:rPr lang="en-US" sz="1600" dirty="0">
                <a:solidFill>
                  <a:srgbClr val="002060"/>
                </a:solidFill>
              </a:rPr>
              <a:t> is an example of one of these clinical decision support systems, developed at the Massachusetts General </a:t>
            </a:r>
            <a:r>
              <a:rPr lang="en-US" sz="1600" dirty="0" smtClean="0">
                <a:solidFill>
                  <a:srgbClr val="002060"/>
                </a:solidFill>
              </a:rPr>
              <a:t>Hospital. </a:t>
            </a:r>
            <a:r>
              <a:rPr lang="en-US" sz="1600" dirty="0">
                <a:solidFill>
                  <a:srgbClr val="002060"/>
                </a:solidFill>
              </a:rPr>
              <a:t>It is used to assist in the process of diagnosis, taking a set of clinical findings including signs, symptoms, laboratory data and then produces a ranked list of diagnoses. It provides justification for each of differential diagnosis, and suggests further </a:t>
            </a:r>
            <a:r>
              <a:rPr lang="en-US" sz="1600" dirty="0" smtClean="0">
                <a:solidFill>
                  <a:srgbClr val="002060"/>
                </a:solidFill>
              </a:rPr>
              <a:t>investigations.</a:t>
            </a:r>
            <a:endParaRPr lang="en-US" sz="1600" dirty="0">
              <a:solidFill>
                <a:srgbClr val="002060"/>
              </a:solidFill>
            </a:endParaRPr>
          </a:p>
          <a:p>
            <a:pPr lvl="0"/>
            <a:r>
              <a:rPr lang="en-US" sz="1600" dirty="0">
                <a:solidFill>
                  <a:srgbClr val="002060"/>
                </a:solidFill>
              </a:rPr>
              <a:t>The PUFF system for automatic interpretation of pulmonary function tests has been sold in its commercial form to hundreds of sites </a:t>
            </a:r>
            <a:r>
              <a:rPr lang="en-US" sz="1600" dirty="0" smtClean="0">
                <a:solidFill>
                  <a:srgbClr val="002060"/>
                </a:solidFill>
              </a:rPr>
              <a:t>world-wide. </a:t>
            </a:r>
          </a:p>
          <a:p>
            <a:pPr lvl="0"/>
            <a:r>
              <a:rPr lang="en-US" sz="1600" dirty="0" smtClean="0">
                <a:solidFill>
                  <a:srgbClr val="002060"/>
                </a:solidFill>
              </a:rPr>
              <a:t>Watson</a:t>
            </a:r>
            <a:r>
              <a:rPr lang="en-US" sz="1600" dirty="0">
                <a:solidFill>
                  <a:srgbClr val="002060"/>
                </a:solidFill>
              </a:rPr>
              <a:t> is an artificial intelligence computer system capable of answering questions posed in natural language, developed in IBM's </a:t>
            </a:r>
            <a:r>
              <a:rPr lang="en-US" sz="1600" dirty="0" err="1">
                <a:solidFill>
                  <a:srgbClr val="002060"/>
                </a:solidFill>
              </a:rPr>
              <a:t>DeepQA</a:t>
            </a:r>
            <a:r>
              <a:rPr lang="en-US" sz="1600" dirty="0">
                <a:solidFill>
                  <a:srgbClr val="002060"/>
                </a:solidFill>
              </a:rPr>
              <a:t> project by a research team led by principal </a:t>
            </a:r>
            <a:r>
              <a:rPr lang="en-US" sz="1600" dirty="0" smtClean="0">
                <a:solidFill>
                  <a:srgbClr val="002060"/>
                </a:solidFill>
              </a:rPr>
              <a:t>investigator David </a:t>
            </a:r>
            <a:r>
              <a:rPr lang="en-US" sz="1600" dirty="0" err="1">
                <a:solidFill>
                  <a:srgbClr val="002060"/>
                </a:solidFill>
              </a:rPr>
              <a:t>Ferrucci</a:t>
            </a:r>
            <a:r>
              <a:rPr lang="en-US" sz="1600" dirty="0">
                <a:solidFill>
                  <a:srgbClr val="002060"/>
                </a:solidFill>
              </a:rPr>
              <a:t>. Watson was named after IBM's first president, Thomas </a:t>
            </a:r>
            <a:r>
              <a:rPr lang="en-US" sz="1600" dirty="0" smtClean="0">
                <a:solidFill>
                  <a:srgbClr val="002060"/>
                </a:solidFill>
              </a:rPr>
              <a:t>J. </a:t>
            </a:r>
            <a:r>
              <a:rPr lang="en-US" sz="1600" dirty="0">
                <a:solidFill>
                  <a:srgbClr val="002060"/>
                </a:solidFill>
              </a:rPr>
              <a:t>Watson. </a:t>
            </a:r>
            <a:r>
              <a:rPr lang="en-US" sz="1600" dirty="0" smtClean="0">
                <a:solidFill>
                  <a:srgbClr val="002060"/>
                </a:solidFill>
              </a:rPr>
              <a:t>Watson </a:t>
            </a:r>
            <a:r>
              <a:rPr lang="en-US" sz="1600" dirty="0">
                <a:solidFill>
                  <a:srgbClr val="002060"/>
                </a:solidFill>
              </a:rPr>
              <a:t>received the first prize of $1 million. </a:t>
            </a:r>
          </a:p>
        </p:txBody>
      </p:sp>
      <p:pic>
        <p:nvPicPr>
          <p:cNvPr id="6146" name="Picture 2" descr="http://medcitynews.com/wp-content/uploads/IBM-Watson-Jeopardy-500x28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905000"/>
            <a:ext cx="3675648"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383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Failures in AI</a:t>
            </a:r>
            <a:endParaRPr lang="en-US" dirty="0">
              <a:solidFill>
                <a:schemeClr val="accent2">
                  <a:lumMod val="75000"/>
                </a:schemeClr>
              </a:solidFill>
            </a:endParaRPr>
          </a:p>
        </p:txBody>
      </p:sp>
      <p:sp>
        <p:nvSpPr>
          <p:cNvPr id="3" name="Content Placeholder 2"/>
          <p:cNvSpPr>
            <a:spLocks noGrp="1"/>
          </p:cNvSpPr>
          <p:nvPr>
            <p:ph sz="half" idx="1"/>
          </p:nvPr>
        </p:nvSpPr>
        <p:spPr>
          <a:xfrm>
            <a:off x="228600" y="1600200"/>
            <a:ext cx="5181600" cy="4876800"/>
          </a:xfrm>
        </p:spPr>
        <p:txBody>
          <a:bodyPr>
            <a:noAutofit/>
          </a:bodyPr>
          <a:lstStyle/>
          <a:p>
            <a:pPr lvl="0"/>
            <a:r>
              <a:rPr lang="en-US" sz="1400" dirty="0">
                <a:solidFill>
                  <a:srgbClr val="002060"/>
                </a:solidFill>
              </a:rPr>
              <a:t>The United States government's Strategic Computing Initiative funded research into advanced computer hardware and artificial intelligence from 1983 to 1993. The initiative was designed to support various projects that were required to develop machine intelligence in a prescribed ten-year time frame, from chip design </a:t>
            </a:r>
            <a:r>
              <a:rPr lang="en-US" sz="1400" dirty="0" smtClean="0">
                <a:solidFill>
                  <a:srgbClr val="002060"/>
                </a:solidFill>
              </a:rPr>
              <a:t>and manufacture</a:t>
            </a:r>
            <a:r>
              <a:rPr lang="en-US" sz="1400" dirty="0">
                <a:solidFill>
                  <a:srgbClr val="002060"/>
                </a:solidFill>
              </a:rPr>
              <a:t>, computer </a:t>
            </a:r>
            <a:r>
              <a:rPr lang="en-US" sz="1400" dirty="0" smtClean="0">
                <a:solidFill>
                  <a:srgbClr val="002060"/>
                </a:solidFill>
              </a:rPr>
              <a:t>architecture</a:t>
            </a:r>
            <a:r>
              <a:rPr lang="en-US" sz="1400" dirty="0">
                <a:solidFill>
                  <a:srgbClr val="002060"/>
                </a:solidFill>
              </a:rPr>
              <a:t> </a:t>
            </a:r>
            <a:r>
              <a:rPr lang="en-US" sz="1400" dirty="0" smtClean="0">
                <a:solidFill>
                  <a:srgbClr val="002060"/>
                </a:solidFill>
              </a:rPr>
              <a:t>to</a:t>
            </a:r>
            <a:r>
              <a:rPr lang="en-US" sz="1400" dirty="0">
                <a:solidFill>
                  <a:srgbClr val="002060"/>
                </a:solidFill>
              </a:rPr>
              <a:t> artificial intelligence software. </a:t>
            </a:r>
          </a:p>
          <a:p>
            <a:pPr lvl="0"/>
            <a:r>
              <a:rPr lang="en-US" sz="1400" dirty="0">
                <a:solidFill>
                  <a:srgbClr val="002060"/>
                </a:solidFill>
              </a:rPr>
              <a:t>The fall of expert systems: By the early 90s, the earliest successful expert systems, such as XCON, proved too expensive to </a:t>
            </a:r>
            <a:r>
              <a:rPr lang="en-US" sz="1400" dirty="0" smtClean="0">
                <a:solidFill>
                  <a:srgbClr val="002060"/>
                </a:solidFill>
              </a:rPr>
              <a:t>maintain. </a:t>
            </a:r>
            <a:r>
              <a:rPr lang="en-US" sz="1400" dirty="0">
                <a:solidFill>
                  <a:srgbClr val="002060"/>
                </a:solidFill>
              </a:rPr>
              <a:t>Another problem dealt with the computational hardness of truth </a:t>
            </a:r>
            <a:r>
              <a:rPr lang="en-US" sz="1400" dirty="0" smtClean="0">
                <a:solidFill>
                  <a:srgbClr val="002060"/>
                </a:solidFill>
              </a:rPr>
              <a:t>maintenance efforts </a:t>
            </a:r>
            <a:r>
              <a:rPr lang="en-US" sz="1400" dirty="0">
                <a:solidFill>
                  <a:srgbClr val="002060"/>
                </a:solidFill>
              </a:rPr>
              <a:t>for general knowledge. </a:t>
            </a:r>
          </a:p>
          <a:p>
            <a:pPr lvl="0"/>
            <a:r>
              <a:rPr lang="en-US" sz="1400" dirty="0">
                <a:solidFill>
                  <a:srgbClr val="002060"/>
                </a:solidFill>
              </a:rPr>
              <a:t>The fizzle of the fifth generation: In 1981, the Japanese Ministry of </a:t>
            </a:r>
            <a:r>
              <a:rPr lang="en-US" sz="1400" dirty="0" smtClean="0">
                <a:solidFill>
                  <a:srgbClr val="002060"/>
                </a:solidFill>
              </a:rPr>
              <a:t>International Trade </a:t>
            </a:r>
            <a:r>
              <a:rPr lang="en-US" sz="1400" dirty="0">
                <a:solidFill>
                  <a:srgbClr val="002060"/>
                </a:solidFill>
              </a:rPr>
              <a:t>and Industry set aside $850 million for the Fifth generation </a:t>
            </a:r>
            <a:r>
              <a:rPr lang="en-US" sz="1400" dirty="0" smtClean="0">
                <a:solidFill>
                  <a:srgbClr val="002060"/>
                </a:solidFill>
              </a:rPr>
              <a:t>computer</a:t>
            </a:r>
            <a:r>
              <a:rPr lang="en-US" sz="1400" dirty="0">
                <a:solidFill>
                  <a:srgbClr val="002060"/>
                </a:solidFill>
              </a:rPr>
              <a:t> </a:t>
            </a:r>
            <a:r>
              <a:rPr lang="en-US" sz="1400" dirty="0" smtClean="0">
                <a:solidFill>
                  <a:srgbClr val="002060"/>
                </a:solidFill>
              </a:rPr>
              <a:t>project</a:t>
            </a:r>
            <a:r>
              <a:rPr lang="en-US" sz="1400" dirty="0">
                <a:solidFill>
                  <a:srgbClr val="002060"/>
                </a:solidFill>
              </a:rPr>
              <a:t>. Their objectives were to write programs and build machines that could carry on conversations, translate languages, interpret pictures, and reason like human beings. By 1991, the impressive list of goals penned in 1981 had not been met. Indeed, some of them had not been met in 2001, or 2011. As with other AI projects, expectations had run much higher than what was </a:t>
            </a:r>
            <a:r>
              <a:rPr lang="en-US" sz="1400" dirty="0" smtClean="0">
                <a:solidFill>
                  <a:srgbClr val="002060"/>
                </a:solidFill>
              </a:rPr>
              <a:t> actually </a:t>
            </a:r>
            <a:r>
              <a:rPr lang="en-US" sz="1400" dirty="0">
                <a:solidFill>
                  <a:srgbClr val="002060"/>
                </a:solidFill>
              </a:rPr>
              <a:t>possible</a:t>
            </a:r>
            <a:r>
              <a:rPr lang="en-US" sz="1400" dirty="0" smtClean="0">
                <a:solidFill>
                  <a:srgbClr val="002060"/>
                </a:solidFill>
              </a:rPr>
              <a:t>.</a:t>
            </a:r>
            <a:endParaRPr lang="en-US" sz="1400" dirty="0">
              <a:solidFill>
                <a:srgbClr val="00206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286000"/>
            <a:ext cx="3326780" cy="2900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35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solidFill>
                  <a:schemeClr val="accent2">
                    <a:lumMod val="75000"/>
                  </a:schemeClr>
                </a:solidFill>
              </a:rPr>
              <a:t>Problems with Quality Assurance in AI</a:t>
            </a:r>
            <a:endParaRPr lang="en-US" dirty="0">
              <a:solidFill>
                <a:schemeClr val="accent2">
                  <a:lumMod val="75000"/>
                </a:schemeClr>
              </a:solidFill>
            </a:endParaRPr>
          </a:p>
        </p:txBody>
      </p:sp>
      <p:sp>
        <p:nvSpPr>
          <p:cNvPr id="3" name="Content Placeholder 2"/>
          <p:cNvSpPr>
            <a:spLocks noGrp="1"/>
          </p:cNvSpPr>
          <p:nvPr>
            <p:ph sz="half" idx="1"/>
          </p:nvPr>
        </p:nvSpPr>
        <p:spPr>
          <a:xfrm>
            <a:off x="152400" y="1600200"/>
            <a:ext cx="4572000" cy="4525963"/>
          </a:xfrm>
        </p:spPr>
        <p:txBody>
          <a:bodyPr>
            <a:noAutofit/>
          </a:bodyPr>
          <a:lstStyle/>
          <a:p>
            <a:r>
              <a:rPr lang="en-US" sz="1600" dirty="0">
                <a:solidFill>
                  <a:srgbClr val="002060"/>
                </a:solidFill>
              </a:rPr>
              <a:t>All the techniques for software reliability estimation and for dynamic testing (and, for that matter, mathematical verification) depend on the availability of requirements and specification documents at least to the extent that it is possible to determine whether a program has experienced a failure. </a:t>
            </a:r>
            <a:endParaRPr lang="en-US" sz="1600" dirty="0" smtClean="0">
              <a:solidFill>
                <a:srgbClr val="002060"/>
              </a:solidFill>
            </a:endParaRPr>
          </a:p>
          <a:p>
            <a:r>
              <a:rPr lang="en-US" sz="1600" dirty="0" smtClean="0">
                <a:solidFill>
                  <a:srgbClr val="002060"/>
                </a:solidFill>
              </a:rPr>
              <a:t>The </a:t>
            </a:r>
            <a:r>
              <a:rPr lang="en-US" sz="1600" dirty="0">
                <a:solidFill>
                  <a:srgbClr val="002060"/>
                </a:solidFill>
              </a:rPr>
              <a:t>problem with requirements and specifications for AI software is that generally there aren't any—so failures in fielded AI systems may go unnoticed because those using them have no idea what the “correct" behavior should be. </a:t>
            </a:r>
            <a:endParaRPr lang="en-US" sz="1600" dirty="0" smtClean="0">
              <a:solidFill>
                <a:srgbClr val="002060"/>
              </a:solidFill>
            </a:endParaRPr>
          </a:p>
          <a:p>
            <a:r>
              <a:rPr lang="en-US" sz="1600" dirty="0" smtClean="0">
                <a:solidFill>
                  <a:srgbClr val="002060"/>
                </a:solidFill>
              </a:rPr>
              <a:t>The </a:t>
            </a:r>
            <a:r>
              <a:rPr lang="en-US" sz="1600" dirty="0">
                <a:solidFill>
                  <a:srgbClr val="002060"/>
                </a:solidFill>
              </a:rPr>
              <a:t>problems of dynamic testing for AI software are similar: it may not be clear whether or not the outcome of a particular test is satisfactory.</a:t>
            </a:r>
            <a:endParaRPr lang="en-US" sz="1600" dirty="0">
              <a:solidFill>
                <a:srgbClr val="00206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608667"/>
            <a:ext cx="4038600" cy="4097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6931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chemeClr val="accent2">
                    <a:lumMod val="75000"/>
                  </a:schemeClr>
                </a:solidFill>
              </a:rPr>
              <a:t>Metrics Used in AI</a:t>
            </a:r>
            <a:endParaRPr lang="en-US" dirty="0">
              <a:solidFill>
                <a:schemeClr val="accent2">
                  <a:lumMod val="75000"/>
                </a:schemeClr>
              </a:solidFill>
            </a:endParaRPr>
          </a:p>
        </p:txBody>
      </p:sp>
      <p:sp>
        <p:nvSpPr>
          <p:cNvPr id="3" name="Content Placeholder 2"/>
          <p:cNvSpPr>
            <a:spLocks noGrp="1"/>
          </p:cNvSpPr>
          <p:nvPr>
            <p:ph sz="half" idx="1"/>
          </p:nvPr>
        </p:nvSpPr>
        <p:spPr>
          <a:xfrm>
            <a:off x="152400" y="1409700"/>
            <a:ext cx="5257800" cy="5181600"/>
          </a:xfrm>
        </p:spPr>
        <p:txBody>
          <a:bodyPr>
            <a:noAutofit/>
          </a:bodyPr>
          <a:lstStyle/>
          <a:p>
            <a:pPr lvl="0"/>
            <a:r>
              <a:rPr lang="en-US" sz="1600" u="sng" dirty="0">
                <a:solidFill>
                  <a:srgbClr val="002060"/>
                </a:solidFill>
              </a:rPr>
              <a:t>Size Metrics</a:t>
            </a:r>
            <a:r>
              <a:rPr lang="en-US" sz="1600" dirty="0">
                <a:solidFill>
                  <a:srgbClr val="002060"/>
                </a:solidFill>
              </a:rPr>
              <a:t>: </a:t>
            </a:r>
            <a:r>
              <a:rPr lang="en-US" sz="1600" dirty="0" smtClean="0">
                <a:solidFill>
                  <a:srgbClr val="002060"/>
                </a:solidFill>
              </a:rPr>
              <a:t>It </a:t>
            </a:r>
            <a:r>
              <a:rPr lang="en-US" sz="1600" dirty="0">
                <a:solidFill>
                  <a:srgbClr val="002060"/>
                </a:solidFill>
              </a:rPr>
              <a:t>seems eminently plausible that the effort required to construct a piece of software is strongly influenced, if not fully determined, by its final size, and that its reliability will be similarly influenced. </a:t>
            </a:r>
            <a:r>
              <a:rPr lang="en-US" sz="1600" dirty="0" smtClean="0">
                <a:solidFill>
                  <a:srgbClr val="002060"/>
                </a:solidFill>
              </a:rPr>
              <a:t>A </a:t>
            </a:r>
            <a:r>
              <a:rPr lang="en-US" sz="1600" dirty="0">
                <a:solidFill>
                  <a:srgbClr val="002060"/>
                </a:solidFill>
              </a:rPr>
              <a:t>line of code is counted as any non-blank, non-comment line, regardless of the number of statements or fragments of statements on the line. The basic unit of program length is the “SLOC," a single “Source Line of Code</a:t>
            </a:r>
            <a:r>
              <a:rPr lang="en-US" sz="1600" dirty="0" smtClean="0">
                <a:solidFill>
                  <a:srgbClr val="002060"/>
                </a:solidFill>
              </a:rPr>
              <a:t>." </a:t>
            </a:r>
          </a:p>
          <a:p>
            <a:pPr lvl="0"/>
            <a:r>
              <a:rPr lang="en-US" sz="1600" u="sng" dirty="0" smtClean="0">
                <a:solidFill>
                  <a:srgbClr val="002060"/>
                </a:solidFill>
              </a:rPr>
              <a:t>Cost </a:t>
            </a:r>
            <a:r>
              <a:rPr lang="en-US" sz="1600" u="sng" dirty="0">
                <a:solidFill>
                  <a:srgbClr val="002060"/>
                </a:solidFill>
              </a:rPr>
              <a:t>and Effort Metrics</a:t>
            </a:r>
            <a:r>
              <a:rPr lang="en-US" sz="1600" dirty="0">
                <a:solidFill>
                  <a:srgbClr val="002060"/>
                </a:solidFill>
              </a:rPr>
              <a:t>: Cost and effort metrics attempt to measure, or predict, the eventual size of a program, the cost required to construct it, the “effort" needed to understand it, and other such interesting and important attributes.</a:t>
            </a:r>
          </a:p>
          <a:p>
            <a:pPr lvl="0"/>
            <a:r>
              <a:rPr lang="en-US" sz="1600" u="sng" dirty="0">
                <a:solidFill>
                  <a:srgbClr val="002060"/>
                </a:solidFill>
              </a:rPr>
              <a:t>Complexity Metrics</a:t>
            </a:r>
            <a:r>
              <a:rPr lang="en-US" sz="1600" dirty="0">
                <a:solidFill>
                  <a:srgbClr val="002060"/>
                </a:solidFill>
              </a:rPr>
              <a:t>: Complexity metrics attempt to quantify the “difficulty” of a program. The simplest complexity metric is the decision count, denoted DC which can be defined as the number of “diamonds" in a program's flow chart. A good approximation to DC can be obtained by counting the number of conditional and loop constructs in a </a:t>
            </a:r>
            <a:r>
              <a:rPr lang="en-US" sz="1600" dirty="0" smtClean="0">
                <a:solidFill>
                  <a:srgbClr val="002060"/>
                </a:solidFill>
              </a:rPr>
              <a:t>program.</a:t>
            </a:r>
            <a:endParaRPr lang="en-US" sz="1600" dirty="0">
              <a:solidFill>
                <a:srgbClr val="002060"/>
              </a:solidFill>
            </a:endParaRPr>
          </a:p>
          <a:p>
            <a:endParaRPr lang="en-US" sz="1200" dirty="0">
              <a:solidFill>
                <a:schemeClr val="bg2">
                  <a:lumMod val="75000"/>
                </a:schemeClr>
              </a:solidFill>
            </a:endParaRP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935"/>
          <a:stretch/>
        </p:blipFill>
        <p:spPr bwMode="auto">
          <a:xfrm>
            <a:off x="5486400" y="1600200"/>
            <a:ext cx="3621884"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8244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935</Words>
  <Application>Microsoft Office PowerPoint</Application>
  <PresentationFormat>On-screen Show (4:3)</PresentationFormat>
  <Paragraphs>38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Quality and Important factors in AI</vt:lpstr>
      <vt:lpstr>Quality Assurance Processes currently used</vt:lpstr>
      <vt:lpstr>Suggested Quality Assurance processes</vt:lpstr>
      <vt:lpstr>Regulation/Standards in AI</vt:lpstr>
      <vt:lpstr>Successes in AI</vt:lpstr>
      <vt:lpstr>Failures in AI</vt:lpstr>
      <vt:lpstr>Problems with Quality Assurance in AI</vt:lpstr>
      <vt:lpstr>Metrics Used in AI</vt:lpstr>
      <vt:lpstr>Metrics Suggested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
  <cp:lastModifiedBy>shahdk</cp:lastModifiedBy>
  <cp:revision>64</cp:revision>
  <dcterms:created xsi:type="dcterms:W3CDTF">2006-08-16T00:00:00Z</dcterms:created>
  <dcterms:modified xsi:type="dcterms:W3CDTF">2013-05-09T02:13:19Z</dcterms:modified>
</cp:coreProperties>
</file>