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8229600" cx="14630400"/>
  <p:notesSz cx="8229600" cy="14630400"/>
  <p:embeddedFontLst>
    <p:embeddedFont>
      <p:font typeface="Inconsolata"/>
      <p:regular r:id="rId34"/>
      <p:bold r:id="rId35"/>
    </p:embeddedFont>
    <p:embeddedFont>
      <p:font typeface="Montserrat Black"/>
      <p:bold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409D30-4788-432A-A5B7-48A316042293}">
  <a:tblStyle styleId="{FA409D30-4788-432A-A5B7-48A31604229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Inconsolata-bold.fntdata"/><Relationship Id="rId12" Type="http://schemas.openxmlformats.org/officeDocument/2006/relationships/slide" Target="slides/slide7.xml"/><Relationship Id="rId34" Type="http://schemas.openxmlformats.org/officeDocument/2006/relationships/font" Target="fonts/Inconsolata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Black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Black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a531840f1_0_3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0a531840f1_0_3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0a531840f1_0_3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a531840f1_0_3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0a531840f1_0_3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0a531840f1_0_3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a531840f1_0_3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0a531840f1_0_3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0a531840f1_0_3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a531840f1_0_3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30a531840f1_0_3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0a531840f1_0_3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a531840f1_0_3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0a531840f1_0_3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0a531840f1_0_3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a531840f1_0_3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30a531840f1_0_3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0a531840f1_0_3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0a531840f1_0_4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0a531840f1_0_4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0a531840f1_0_4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a531840f1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0a531840f1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0a531840f1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7f0c2dcfa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07f0c2dcfa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07f0c2dcfa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8126b6596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8126b6596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308126b6596_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07f0c2dcf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307f0c2dcf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07f0c2dcfa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7f0c2dcfa_0_2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307f0c2dcfa_0_2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307f0c2dcfa_0_2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07f0c2dcfa_0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307f0c2dcfa_0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07f0c2dcfa_0_2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7f0c2dcfa_0_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307f0c2dcfa_0_2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07f0c2dcfa_0_2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07f0c2dcfa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307f0c2dcfa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307f0c2dcfa_0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7f0c2dcfa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307f0c2dcfa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307f0c2dcfa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7f0c2dcfa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307f0c2dcfa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307f0c2dcfa_0_2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0a531840f1_0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30a531840f1_0_2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30a531840f1_0_2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07f0c2dcfa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307f0c2dcfa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307f0c2dcfa_0_1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a531840f1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0a531840f1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0a531840f1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a531840f1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0a531840f1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0a531840f1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a531840f1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0a531840f1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0a531840f1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a531840f1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0a531840f1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0a531840f1_0_1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a531840f1_0_2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0a531840f1_0_2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0a531840f1_0_2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Relationship Id="rId7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4250" y="7718675"/>
            <a:ext cx="2516150" cy="5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/>
          <p:nvPr/>
        </p:nvSpPr>
        <p:spPr>
          <a:xfrm>
            <a:off x="1191475" y="2040450"/>
            <a:ext cx="12646200" cy="4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5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50">
                <a:solidFill>
                  <a:srgbClr val="151617"/>
                </a:solidFill>
              </a:rPr>
              <a:t>Social Media Usage Data Analysis</a:t>
            </a:r>
            <a:endParaRPr b="1" sz="4450">
              <a:solidFill>
                <a:srgbClr val="151617"/>
              </a:solidFill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300">
              <a:solidFill>
                <a:srgbClr val="15161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0" name="Google Shape;50;p11"/>
          <p:cNvSpPr txBox="1"/>
          <p:nvPr/>
        </p:nvSpPr>
        <p:spPr>
          <a:xfrm>
            <a:off x="1995625" y="3304800"/>
            <a:ext cx="11037900" cy="5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50">
                <a:solidFill>
                  <a:schemeClr val="dk1"/>
                </a:solidFill>
              </a:rPr>
              <a:t>Names </a:t>
            </a:r>
            <a:endParaRPr b="1" sz="39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chemeClr val="dk1"/>
                </a:solidFill>
              </a:rPr>
              <a:t>Maya Hesham      </a:t>
            </a:r>
            <a:endParaRPr b="1" sz="24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chemeClr val="dk1"/>
                </a:solidFill>
              </a:rPr>
              <a:t>Salma Gamal       </a:t>
            </a:r>
            <a:endParaRPr b="1" sz="24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chemeClr val="dk1"/>
                </a:solidFill>
              </a:rPr>
              <a:t> Ahmed Alaa</a:t>
            </a:r>
            <a:r>
              <a:rPr b="1" lang="en-US" sz="2450">
                <a:solidFill>
                  <a:schemeClr val="dk1"/>
                </a:solidFill>
              </a:rPr>
              <a:t> </a:t>
            </a:r>
            <a:endParaRPr b="1" sz="24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chemeClr val="dk1"/>
                </a:solidFill>
              </a:rPr>
              <a:t>Shahd Abdelmoamen </a:t>
            </a:r>
            <a:endParaRPr b="1" sz="24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chemeClr val="dk1"/>
                </a:solidFill>
              </a:rPr>
              <a:t>Mahmoud Kossay</a:t>
            </a:r>
            <a:endParaRPr b="1" sz="2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chemeClr val="dk1"/>
                </a:solidFill>
              </a:rPr>
              <a:t>Supervised By </a:t>
            </a:r>
            <a:endParaRPr b="1" sz="30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chemeClr val="dk1"/>
                </a:solidFill>
              </a:rPr>
              <a:t>DR Amal Mahmoud</a:t>
            </a:r>
            <a:endParaRPr b="1" sz="3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50">
              <a:solidFill>
                <a:schemeClr val="dk1"/>
              </a:solidFill>
            </a:endParaRPr>
          </a:p>
        </p:txBody>
      </p:sp>
      <p:graphicFrame>
        <p:nvGraphicFramePr>
          <p:cNvPr id="51" name="Google Shape;51;p11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{FA409D30-4788-432A-A5B7-48A316042293}</a:tableStyleId>
              </a:tblPr>
              <a:tblGrid>
                <a:gridCol w="5886450"/>
                <a:gridCol w="1200150"/>
              </a:tblGrid>
              <a:tr h="47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" name="Google Shape;52;p11"/>
          <p:cNvSpPr txBox="1"/>
          <p:nvPr/>
        </p:nvSpPr>
        <p:spPr>
          <a:xfrm>
            <a:off x="8682625" y="-959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/>
            </a:br>
            <a:endParaRPr/>
          </a:p>
        </p:txBody>
      </p:sp>
      <p:pic>
        <p:nvPicPr>
          <p:cNvPr id="53" name="Google Shape;5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1926"/>
            <a:ext cx="2288700" cy="13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05300" y="223838"/>
            <a:ext cx="18669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7200" y="-76191"/>
            <a:ext cx="6644402" cy="16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975" y="7810425"/>
            <a:ext cx="1981450" cy="4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/>
          <p:nvPr/>
        </p:nvSpPr>
        <p:spPr>
          <a:xfrm>
            <a:off x="461575" y="426550"/>
            <a:ext cx="7585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Overview of the Project</a:t>
            </a:r>
            <a:endParaRPr b="0" i="0" sz="4450" u="none" cap="none" strike="noStrike"/>
          </a:p>
        </p:txBody>
      </p:sp>
      <p:sp>
        <p:nvSpPr>
          <p:cNvPr id="198" name="Google Shape;198;p20"/>
          <p:cNvSpPr/>
          <p:nvPr/>
        </p:nvSpPr>
        <p:spPr>
          <a:xfrm>
            <a:off x="461575" y="1230325"/>
            <a:ext cx="120612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</a:rPr>
              <a:t>Database Schema(Star Schema)</a:t>
            </a:r>
            <a:r>
              <a:rPr b="1" lang="en-US" sz="3500">
                <a:solidFill>
                  <a:schemeClr val="dk1"/>
                </a:solidFill>
              </a:rPr>
              <a:t>:</a:t>
            </a:r>
            <a:endParaRPr b="0" i="0" sz="3300" u="none" cap="none" strike="noStrike"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1925" y="2269900"/>
            <a:ext cx="11442525" cy="57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/>
          <p:nvPr/>
        </p:nvSpPr>
        <p:spPr>
          <a:xfrm>
            <a:off x="549550" y="483375"/>
            <a:ext cx="115527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Analytics Tools Overview</a:t>
            </a:r>
            <a:endParaRPr b="0" i="0" sz="4450" u="none" cap="none" strike="noStrike"/>
          </a:p>
        </p:txBody>
      </p:sp>
      <p:sp>
        <p:nvSpPr>
          <p:cNvPr id="206" name="Google Shape;206;p21"/>
          <p:cNvSpPr/>
          <p:nvPr/>
        </p:nvSpPr>
        <p:spPr>
          <a:xfrm>
            <a:off x="732450" y="2504125"/>
            <a:ext cx="3855900" cy="2013000"/>
          </a:xfrm>
          <a:prstGeom prst="roundRect">
            <a:avLst>
              <a:gd fmla="val 446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945389" y="2587438"/>
            <a:ext cx="4151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SQL</a:t>
            </a:r>
            <a:endParaRPr b="0" i="0" sz="2200" u="none" cap="none" strike="noStrike"/>
          </a:p>
        </p:txBody>
      </p:sp>
      <p:sp>
        <p:nvSpPr>
          <p:cNvPr id="208" name="Google Shape;208;p21"/>
          <p:cNvSpPr/>
          <p:nvPr/>
        </p:nvSpPr>
        <p:spPr>
          <a:xfrm>
            <a:off x="1052950" y="2942275"/>
            <a:ext cx="3422700" cy="1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We used SQL for </a:t>
            </a: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extracting,</a:t>
            </a:r>
            <a:endParaRPr sz="1750">
              <a:solidFill>
                <a:srgbClr val="15161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transforming,and analyzing</a:t>
            </a:r>
            <a:endParaRPr sz="1750">
              <a:solidFill>
                <a:srgbClr val="15161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structured data loaded in fact and dimensions. </a:t>
            </a:r>
            <a:endParaRPr b="0" i="0" sz="1750" u="none" cap="none" strike="noStrike"/>
          </a:p>
        </p:txBody>
      </p:sp>
      <p:sp>
        <p:nvSpPr>
          <p:cNvPr id="209" name="Google Shape;209;p21"/>
          <p:cNvSpPr/>
          <p:nvPr/>
        </p:nvSpPr>
        <p:spPr>
          <a:xfrm>
            <a:off x="5356625" y="2504125"/>
            <a:ext cx="4151700" cy="2013000"/>
          </a:xfrm>
          <a:prstGeom prst="roundRect">
            <a:avLst>
              <a:gd fmla="val 446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5569564" y="2587426"/>
            <a:ext cx="4151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lang="en-US" sz="22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</a:t>
            </a:r>
            <a:endParaRPr b="0" i="0" sz="2200" u="none" cap="none" strike="noStrike"/>
          </a:p>
        </p:txBody>
      </p:sp>
      <p:sp>
        <p:nvSpPr>
          <p:cNvPr id="211" name="Google Shape;211;p21"/>
          <p:cNvSpPr/>
          <p:nvPr/>
        </p:nvSpPr>
        <p:spPr>
          <a:xfrm>
            <a:off x="5881950" y="2836750"/>
            <a:ext cx="35943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latin typeface="Inconsolata"/>
                <a:ea typeface="Inconsolata"/>
                <a:cs typeface="Inconsolata"/>
                <a:sym typeface="Inconsolata"/>
              </a:rPr>
              <a:t>R was used for performing statistical analyses and visualizations to gain insights into social media usage patterns</a:t>
            </a:r>
            <a:endParaRPr sz="175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9999550" y="2504113"/>
            <a:ext cx="3855900" cy="2013000"/>
          </a:xfrm>
          <a:prstGeom prst="roundRect">
            <a:avLst>
              <a:gd fmla="val 446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10212489" y="2587426"/>
            <a:ext cx="4151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lang="en-US" sz="22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Python</a:t>
            </a:r>
            <a:endParaRPr b="0" i="0" sz="2200" u="none" cap="none" strike="noStrike"/>
          </a:p>
        </p:txBody>
      </p:sp>
      <p:sp>
        <p:nvSpPr>
          <p:cNvPr id="214" name="Google Shape;214;p21"/>
          <p:cNvSpPr/>
          <p:nvPr/>
        </p:nvSpPr>
        <p:spPr>
          <a:xfrm>
            <a:off x="10306400" y="2942275"/>
            <a:ext cx="3762000" cy="28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latin typeface="Inconsolata"/>
                <a:ea typeface="Inconsolata"/>
                <a:cs typeface="Inconsolata"/>
                <a:sym typeface="Inconsolata"/>
              </a:rPr>
              <a:t>Used for data cleaning, EDA,</a:t>
            </a:r>
            <a:r>
              <a:rPr lang="en-US" sz="175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1750">
                <a:latin typeface="Inconsolata"/>
                <a:ea typeface="Inconsolata"/>
                <a:cs typeface="Inconsolata"/>
                <a:sym typeface="Inconsolata"/>
              </a:rPr>
              <a:t>analyzing user behavior, and visualizing patterns to uncover </a:t>
            </a:r>
            <a:endParaRPr sz="175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latin typeface="Inconsolata"/>
                <a:ea typeface="Inconsolata"/>
                <a:cs typeface="Inconsolata"/>
                <a:sym typeface="Inconsolata"/>
              </a:rPr>
              <a:t>social media wasted time.</a:t>
            </a:r>
            <a:endParaRPr i="0" sz="1750" u="none" cap="none" strike="noStrike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1834613" y="4988438"/>
            <a:ext cx="3855900" cy="2013000"/>
          </a:xfrm>
          <a:prstGeom prst="roundRect">
            <a:avLst>
              <a:gd fmla="val 446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2047551" y="5071751"/>
            <a:ext cx="4151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lang="en-US" sz="22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Tableau</a:t>
            </a:r>
            <a:endParaRPr b="0" i="0" sz="2200" u="none" cap="none" strike="noStrike"/>
          </a:p>
        </p:txBody>
      </p:sp>
      <p:sp>
        <p:nvSpPr>
          <p:cNvPr id="217" name="Google Shape;217;p21"/>
          <p:cNvSpPr/>
          <p:nvPr/>
        </p:nvSpPr>
        <p:spPr>
          <a:xfrm>
            <a:off x="2149775" y="5432750"/>
            <a:ext cx="3594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latin typeface="Inconsolata"/>
                <a:ea typeface="Inconsolata"/>
                <a:cs typeface="Inconsolata"/>
                <a:sym typeface="Inconsolata"/>
              </a:rPr>
              <a:t>Tableau was used to create interactive dashboards with slicers for deeper insights and dynamic data visualization.</a:t>
            </a:r>
            <a:endParaRPr i="0" sz="1750" u="none" cap="none" strike="noStrike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7330500" y="4988438"/>
            <a:ext cx="3855900" cy="2013000"/>
          </a:xfrm>
          <a:prstGeom prst="roundRect">
            <a:avLst>
              <a:gd fmla="val 446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7543439" y="5071751"/>
            <a:ext cx="4151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lang="en-US" sz="22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Excel</a:t>
            </a:r>
            <a:endParaRPr b="0" i="0" sz="2200" u="none" cap="none" strike="noStrike"/>
          </a:p>
        </p:txBody>
      </p:sp>
      <p:sp>
        <p:nvSpPr>
          <p:cNvPr id="220" name="Google Shape;220;p21"/>
          <p:cNvSpPr/>
          <p:nvPr/>
        </p:nvSpPr>
        <p:spPr>
          <a:xfrm>
            <a:off x="7543450" y="5465925"/>
            <a:ext cx="3541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Excel was used to analyze data and create interactive dashboards to visualize key metrics and insights from the data.</a:t>
            </a:r>
            <a:endParaRPr sz="175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</a:t>
            </a:r>
            <a:endParaRPr sz="175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120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. </a:t>
            </a:r>
            <a:endParaRPr b="0" i="0" sz="1750" u="none" cap="none" strike="noStrike"/>
          </a:p>
        </p:txBody>
      </p:sp>
      <p:pic>
        <p:nvPicPr>
          <p:cNvPr id="221" name="Google Shape;2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/>
          <p:nvPr/>
        </p:nvSpPr>
        <p:spPr>
          <a:xfrm>
            <a:off x="598300" y="1300750"/>
            <a:ext cx="9048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/>
          <p:nvPr/>
        </p:nvSpPr>
        <p:spPr>
          <a:xfrm>
            <a:off x="549550" y="483375"/>
            <a:ext cx="1155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 Details</a:t>
            </a:r>
            <a:endParaRPr b="0" i="0" sz="4450" u="none" cap="none" strike="noStrike"/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 txBox="1"/>
          <p:nvPr/>
        </p:nvSpPr>
        <p:spPr>
          <a:xfrm>
            <a:off x="698925" y="2111875"/>
            <a:ext cx="119874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Objective</a:t>
            </a:r>
            <a:r>
              <a:rPr lang="en-US" sz="2300">
                <a:solidFill>
                  <a:schemeClr val="dk1"/>
                </a:solidFill>
              </a:rPr>
              <a:t>: Analyze The Data Statistically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Techniques</a:t>
            </a:r>
            <a:r>
              <a:rPr lang="en-US" sz="2300">
                <a:solidFill>
                  <a:schemeClr val="dk1"/>
                </a:solidFill>
              </a:rPr>
              <a:t>: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Identify Outliers</a:t>
            </a:r>
            <a:r>
              <a:rPr lang="en-US" sz="2300">
                <a:solidFill>
                  <a:schemeClr val="dk1"/>
                </a:solidFill>
              </a:rPr>
              <a:t>: Detect and analyze outliers to understand their impact on the dataset.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Assess Correlation</a:t>
            </a:r>
            <a:r>
              <a:rPr lang="en-US" sz="2300">
                <a:solidFill>
                  <a:schemeClr val="dk1"/>
                </a:solidFill>
              </a:rPr>
              <a:t>: Evaluate the relationships between variables to uncover significant correlations.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Examine Data Distribution</a:t>
            </a:r>
            <a:r>
              <a:rPr lang="en-US" sz="2300">
                <a:solidFill>
                  <a:schemeClr val="dk1"/>
                </a:solidFill>
              </a:rPr>
              <a:t>: Analyze the distribution of data to determine its characteristics (e.g., normality, skewness) and inform further modeling decision.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Insights</a:t>
            </a:r>
            <a:r>
              <a:rPr lang="en-US" sz="2300">
                <a:solidFill>
                  <a:schemeClr val="dk1"/>
                </a:solidFill>
              </a:rPr>
              <a:t>: Present significant statistical findings and deal with it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549550" y="1345275"/>
            <a:ext cx="5789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</a:rPr>
              <a:t>Apply Statistical Methods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/>
          <p:nvPr/>
        </p:nvSpPr>
        <p:spPr>
          <a:xfrm>
            <a:off x="549550" y="483375"/>
            <a:ext cx="1155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 Details</a:t>
            </a:r>
            <a:endParaRPr b="0" i="0" sz="4450" u="none" cap="none" strike="noStrike"/>
          </a:p>
        </p:txBody>
      </p:sp>
      <p:pic>
        <p:nvPicPr>
          <p:cNvPr id="238" name="Google Shape;2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 txBox="1"/>
          <p:nvPr/>
        </p:nvSpPr>
        <p:spPr>
          <a:xfrm>
            <a:off x="698925" y="2111875"/>
            <a:ext cx="119874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Objective</a:t>
            </a:r>
            <a:r>
              <a:rPr lang="en-US" sz="2300">
                <a:solidFill>
                  <a:schemeClr val="dk1"/>
                </a:solidFill>
              </a:rPr>
              <a:t>: Ensure data quality for accurate analysis.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Techniques: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Removing Duplicates</a:t>
            </a:r>
            <a:r>
              <a:rPr lang="en-US" sz="2300">
                <a:solidFill>
                  <a:schemeClr val="dk1"/>
                </a:solidFill>
              </a:rPr>
              <a:t>:Check and eliminate if found.</a:t>
            </a:r>
            <a:endParaRPr sz="2300">
              <a:solidFill>
                <a:schemeClr val="dk1"/>
              </a:solidFill>
            </a:endParaRPr>
          </a:p>
          <a:p>
            <a:pPr indent="-374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Handling Missing Values</a:t>
            </a:r>
            <a:r>
              <a:rPr lang="en-US" sz="2300">
                <a:solidFill>
                  <a:schemeClr val="dk1"/>
                </a:solidFill>
              </a:rPr>
              <a:t>: Apply strategies like imputation or removal.</a:t>
            </a:r>
            <a:endParaRPr sz="2300">
              <a:solidFill>
                <a:schemeClr val="dk1"/>
              </a:solidFill>
            </a:endParaRPr>
          </a:p>
          <a:p>
            <a:pPr indent="-374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Standardizing Data Formats</a:t>
            </a:r>
            <a:r>
              <a:rPr lang="en-US" sz="2300">
                <a:solidFill>
                  <a:schemeClr val="dk1"/>
                </a:solidFill>
              </a:rPr>
              <a:t>: Ensure consistency in data types and formats.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Outcome</a:t>
            </a:r>
            <a:r>
              <a:rPr lang="en-US" sz="2300">
                <a:solidFill>
                  <a:schemeClr val="dk1"/>
                </a:solidFill>
              </a:rPr>
              <a:t>: A clean dataset ready for analysis, improving reliability and validity of results.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549550" y="1345275"/>
            <a:ext cx="5789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</a:rPr>
              <a:t>Data Cleaning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/>
          <p:nvPr/>
        </p:nvSpPr>
        <p:spPr>
          <a:xfrm>
            <a:off x="549550" y="483375"/>
            <a:ext cx="1155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 Details</a:t>
            </a:r>
            <a:endParaRPr b="0" i="0" sz="4450" u="none" cap="none" strike="noStrike"/>
          </a:p>
        </p:txBody>
      </p:sp>
      <p:pic>
        <p:nvPicPr>
          <p:cNvPr id="247" name="Google Shape;2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"/>
          <p:cNvSpPr txBox="1"/>
          <p:nvPr/>
        </p:nvSpPr>
        <p:spPr>
          <a:xfrm>
            <a:off x="698925" y="2111875"/>
            <a:ext cx="119874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Platform &amp; Device Usage Insights</a:t>
            </a:r>
            <a:endParaRPr b="1" sz="26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Platform Usage</a:t>
            </a:r>
            <a:r>
              <a:rPr lang="en-US" sz="2400">
                <a:solidFill>
                  <a:schemeClr val="dk1"/>
                </a:solidFill>
              </a:rPr>
              <a:t>: TikTok leads as the most popular platform.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Device Usage</a:t>
            </a:r>
            <a:r>
              <a:rPr lang="en-US" sz="2400">
                <a:solidFill>
                  <a:schemeClr val="dk1"/>
                </a:solidFill>
              </a:rPr>
              <a:t>: Smartphones dominate as the primary device for content consumption, with the highest session count.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549550" y="1345275"/>
            <a:ext cx="75348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</a:rPr>
              <a:t>Insights</a:t>
            </a:r>
            <a:endParaRPr/>
          </a:p>
        </p:txBody>
      </p:sp>
      <p:pic>
        <p:nvPicPr>
          <p:cNvPr id="250" name="Google Shape;2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25" y="4444750"/>
            <a:ext cx="5978174" cy="27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9375" y="6052100"/>
            <a:ext cx="5589400" cy="18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/>
          <p:nvPr/>
        </p:nvSpPr>
        <p:spPr>
          <a:xfrm>
            <a:off x="549550" y="483375"/>
            <a:ext cx="1155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 Details</a:t>
            </a:r>
            <a:endParaRPr b="0" i="0" sz="4450" u="none" cap="none" strike="noStrike"/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 txBox="1"/>
          <p:nvPr/>
        </p:nvSpPr>
        <p:spPr>
          <a:xfrm>
            <a:off x="698925" y="2111875"/>
            <a:ext cx="119874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Satisfaction Levels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Device Satisfaction</a:t>
            </a:r>
            <a:r>
              <a:rPr lang="en-US" sz="2400">
                <a:solidFill>
                  <a:schemeClr val="dk1"/>
                </a:solidFill>
              </a:rPr>
              <a:t>: Tablets have higher user satisfaction due to larger screen size.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Platform Satisfaction</a:t>
            </a:r>
            <a:r>
              <a:rPr lang="en-US" sz="2400">
                <a:solidFill>
                  <a:schemeClr val="dk1"/>
                </a:solidFill>
              </a:rPr>
              <a:t>: Average satisfaction across platforms is 4, indicating room for improvement.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549550" y="1345275"/>
            <a:ext cx="75348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</a:rPr>
              <a:t>Insights</a:t>
            </a:r>
            <a:endParaRPr/>
          </a:p>
        </p:txBody>
      </p:sp>
      <p:pic>
        <p:nvPicPr>
          <p:cNvPr id="261" name="Google Shape;2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75" y="4761225"/>
            <a:ext cx="7274125" cy="31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/>
          <p:nvPr/>
        </p:nvSpPr>
        <p:spPr>
          <a:xfrm>
            <a:off x="549550" y="483375"/>
            <a:ext cx="1155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 Details</a:t>
            </a:r>
            <a:endParaRPr b="0" i="0" sz="4450" u="none" cap="none" strike="noStrike"/>
          </a:p>
        </p:txBody>
      </p:sp>
      <p:pic>
        <p:nvPicPr>
          <p:cNvPr id="268" name="Google Shape;2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6"/>
          <p:cNvSpPr txBox="1"/>
          <p:nvPr/>
        </p:nvSpPr>
        <p:spPr>
          <a:xfrm>
            <a:off x="698925" y="2111875"/>
            <a:ext cx="119874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Age Group Preferences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Younger (18-25)</a:t>
            </a:r>
            <a:r>
              <a:rPr lang="en-US" sz="2400">
                <a:solidFill>
                  <a:schemeClr val="dk1"/>
                </a:solidFill>
              </a:rPr>
              <a:t>: YouTube is the top platform, followed by TikTok.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Mid-Age (26-45)</a:t>
            </a:r>
            <a:r>
              <a:rPr lang="en-US" sz="2400">
                <a:solidFill>
                  <a:schemeClr val="dk1"/>
                </a:solidFill>
              </a:rPr>
              <a:t>: Instagram leads for 26-35; TikTok and Instagram dominate for 36-45.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Older (46-65)</a:t>
            </a:r>
            <a:r>
              <a:rPr lang="en-US" sz="2400">
                <a:solidFill>
                  <a:schemeClr val="dk1"/>
                </a:solidFill>
              </a:rPr>
              <a:t>: Instagram is most popular for 46-55, while YouTube tops the 56-65 group.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549550" y="1345275"/>
            <a:ext cx="75348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</a:rPr>
              <a:t>Insights</a:t>
            </a:r>
            <a:endParaRPr/>
          </a:p>
        </p:txBody>
      </p:sp>
      <p:pic>
        <p:nvPicPr>
          <p:cNvPr id="271" name="Google Shape;2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200" y="4642175"/>
            <a:ext cx="6191275" cy="30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549550" y="483375"/>
            <a:ext cx="1155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 Details</a:t>
            </a:r>
            <a:endParaRPr b="0" i="0" sz="4450" u="none" cap="none" strike="noStrike"/>
          </a:p>
        </p:txBody>
      </p:sp>
      <p:pic>
        <p:nvPicPr>
          <p:cNvPr id="278" name="Google Shape;2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7"/>
          <p:cNvSpPr txBox="1"/>
          <p:nvPr/>
        </p:nvSpPr>
        <p:spPr>
          <a:xfrm>
            <a:off x="698925" y="2111875"/>
            <a:ext cx="119874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Age Group Preferences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Younger (18-25)</a:t>
            </a:r>
            <a:r>
              <a:rPr lang="en-US" sz="2400">
                <a:solidFill>
                  <a:schemeClr val="dk1"/>
                </a:solidFill>
              </a:rPr>
              <a:t>: YouTube is the top platform, followed by TikTok.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Mid-Age (26-45)</a:t>
            </a:r>
            <a:r>
              <a:rPr lang="en-US" sz="2400">
                <a:solidFill>
                  <a:schemeClr val="dk1"/>
                </a:solidFill>
              </a:rPr>
              <a:t>: Instagram leads for 26-35; TikTok and Instagram dominate for 36-45.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Older (46-65)</a:t>
            </a:r>
            <a:r>
              <a:rPr lang="en-US" sz="2400">
                <a:solidFill>
                  <a:schemeClr val="dk1"/>
                </a:solidFill>
              </a:rPr>
              <a:t>: Instagram is most popular for 46-55, while YouTube tops the 56-65 group.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549550" y="1345275"/>
            <a:ext cx="75348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</a:rPr>
              <a:t>Insights</a:t>
            </a:r>
            <a:endParaRPr/>
          </a:p>
        </p:txBody>
      </p:sp>
      <p:pic>
        <p:nvPicPr>
          <p:cNvPr id="281" name="Google Shape;2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200" y="4642175"/>
            <a:ext cx="6191275" cy="30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/>
          <p:nvPr/>
        </p:nvSpPr>
        <p:spPr>
          <a:xfrm>
            <a:off x="5675540" y="3352578"/>
            <a:ext cx="60951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t/>
            </a:r>
            <a:endParaRPr b="0" i="0" sz="4450" u="none" cap="none" strike="noStrike"/>
          </a:p>
        </p:txBody>
      </p:sp>
      <p:sp>
        <p:nvSpPr>
          <p:cNvPr id="288" name="Google Shape;288;p28"/>
          <p:cNvSpPr/>
          <p:nvPr/>
        </p:nvSpPr>
        <p:spPr>
          <a:xfrm>
            <a:off x="2696900" y="3798425"/>
            <a:ext cx="94194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t/>
            </a:r>
            <a:endParaRPr i="0" sz="2000" u="none" cap="none" strike="noStrike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289" name="Google Shape;2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875" y="7656275"/>
            <a:ext cx="2119525" cy="5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8"/>
          <p:cNvSpPr txBox="1"/>
          <p:nvPr/>
        </p:nvSpPr>
        <p:spPr>
          <a:xfrm>
            <a:off x="1769925" y="1736100"/>
            <a:ext cx="11198400" cy="50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0"/>
              <a:t>Any </a:t>
            </a:r>
            <a:endParaRPr b="1" sz="1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0"/>
              <a:t>Questions?</a:t>
            </a:r>
            <a:endParaRPr b="1" sz="1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/>
          <p:nvPr/>
        </p:nvSpPr>
        <p:spPr>
          <a:xfrm>
            <a:off x="793790" y="1451253"/>
            <a:ext cx="60951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ETL Process</a:t>
            </a:r>
            <a:endParaRPr b="0" i="0" sz="4450" u="none" cap="none" strike="noStrike"/>
          </a:p>
        </p:txBody>
      </p:sp>
      <p:sp>
        <p:nvSpPr>
          <p:cNvPr id="297" name="Google Shape;297;p29"/>
          <p:cNvSpPr/>
          <p:nvPr/>
        </p:nvSpPr>
        <p:spPr>
          <a:xfrm>
            <a:off x="1094415" y="2839733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lang="en-US" sz="22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Extract</a:t>
            </a:r>
            <a:endParaRPr b="0" i="0" sz="2200" u="none" cap="none" strike="noStrike"/>
          </a:p>
        </p:txBody>
      </p:sp>
      <p:sp>
        <p:nvSpPr>
          <p:cNvPr id="298" name="Google Shape;298;p29"/>
          <p:cNvSpPr/>
          <p:nvPr/>
        </p:nvSpPr>
        <p:spPr>
          <a:xfrm>
            <a:off x="1094415" y="3420877"/>
            <a:ext cx="2845500" cy="2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DataSet is extracted From CSV into The sql Server Database to Perform the Complete ETL</a:t>
            </a:r>
            <a:endParaRPr b="0" i="0" sz="1750" u="none" cap="none" strike="noStrike"/>
          </a:p>
        </p:txBody>
      </p:sp>
      <p:sp>
        <p:nvSpPr>
          <p:cNvPr id="299" name="Google Shape;299;p29"/>
          <p:cNvSpPr/>
          <p:nvPr/>
        </p:nvSpPr>
        <p:spPr>
          <a:xfrm>
            <a:off x="5459281" y="2839733"/>
            <a:ext cx="2845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lang="en-US" sz="22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Transform</a:t>
            </a:r>
            <a:endParaRPr b="0" i="0" sz="2200" u="none" cap="none" strike="noStrike"/>
          </a:p>
        </p:txBody>
      </p:sp>
      <p:sp>
        <p:nvSpPr>
          <p:cNvPr id="300" name="Google Shape;300;p29"/>
          <p:cNvSpPr/>
          <p:nvPr/>
        </p:nvSpPr>
        <p:spPr>
          <a:xfrm>
            <a:off x="5459275" y="3420875"/>
            <a:ext cx="2627100" cy="2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Made changes or transformation needed to be done in the data </a:t>
            </a:r>
            <a:endParaRPr b="0" i="0" sz="1750" u="none" cap="none" strike="noStrike"/>
          </a:p>
        </p:txBody>
      </p:sp>
      <p:sp>
        <p:nvSpPr>
          <p:cNvPr id="301" name="Google Shape;301;p29"/>
          <p:cNvSpPr/>
          <p:nvPr/>
        </p:nvSpPr>
        <p:spPr>
          <a:xfrm>
            <a:off x="9665372" y="2839733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lang="en-US" sz="22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Load</a:t>
            </a:r>
            <a:endParaRPr b="0" i="0" sz="2200" u="none" cap="none" strike="noStrike"/>
          </a:p>
        </p:txBody>
      </p:sp>
      <p:sp>
        <p:nvSpPr>
          <p:cNvPr id="302" name="Google Shape;302;p29"/>
          <p:cNvSpPr/>
          <p:nvPr/>
        </p:nvSpPr>
        <p:spPr>
          <a:xfrm>
            <a:off x="9665372" y="3420877"/>
            <a:ext cx="2845500" cy="2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built the Schema Structure and loaded the data into three dimension </a:t>
            </a:r>
            <a:endParaRPr sz="1750">
              <a:solidFill>
                <a:srgbClr val="15161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user,watch details and device then loaded the fact table </a:t>
            </a:r>
            <a:endParaRPr sz="1750">
              <a:solidFill>
                <a:srgbClr val="15161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03" name="Google Shape;3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875" y="7656275"/>
            <a:ext cx="2119525" cy="5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9"/>
          <p:cNvSpPr txBox="1"/>
          <p:nvPr/>
        </p:nvSpPr>
        <p:spPr>
          <a:xfrm>
            <a:off x="0" y="7875288"/>
            <a:ext cx="8635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86E8"/>
                </a:solidFill>
              </a:rPr>
              <a:t>Reference: https://www.kaggle.com/datasets/muhammadroshaanriaz/time-wasters-on-social-media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295565" y="525428"/>
            <a:ext cx="60951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Introduction</a:t>
            </a:r>
            <a:endParaRPr b="0" i="0" sz="4450" u="none" cap="none" strike="noStrike"/>
          </a:p>
        </p:txBody>
      </p:sp>
      <p:sp>
        <p:nvSpPr>
          <p:cNvPr id="62" name="Google Shape;62;p12"/>
          <p:cNvSpPr/>
          <p:nvPr/>
        </p:nvSpPr>
        <p:spPr>
          <a:xfrm>
            <a:off x="295575" y="2054750"/>
            <a:ext cx="94194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lang="en-US" sz="2000">
                <a:latin typeface="Inconsolata"/>
                <a:ea typeface="Inconsolata"/>
                <a:cs typeface="Inconsolata"/>
                <a:sym typeface="Inconsolata"/>
              </a:rPr>
              <a:t>Our project focuses on analyzing social media usage patterns using data from platforms like TikTok, Instagram, YouTube, and Facebook. As a team of five, each member used a different data analysis tool: SQL, R, Excel, Tableau, and Python. The goal was to understand user behavior, platform usage, and provide actionable insights for content strategy and healthier social media practices.</a:t>
            </a:r>
            <a:endParaRPr i="0" sz="2000" u="none" cap="none" strike="noStrike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875" y="7656275"/>
            <a:ext cx="2119525" cy="5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1625" y="0"/>
            <a:ext cx="4568776" cy="82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/>
          <p:nvPr/>
        </p:nvSpPr>
        <p:spPr>
          <a:xfrm>
            <a:off x="476763" y="281575"/>
            <a:ext cx="12061200" cy="1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3300"/>
              <a:buFont typeface="Montserrat Black"/>
              <a:buNone/>
            </a:pPr>
            <a:r>
              <a:rPr b="1" lang="en-US" sz="33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Process in analyzing Data: Turn the number to valuable insights</a:t>
            </a:r>
            <a:endParaRPr b="0" i="0" sz="3300" u="none" cap="none" strike="noStrike"/>
          </a:p>
        </p:txBody>
      </p:sp>
      <p:pic>
        <p:nvPicPr>
          <p:cNvPr descr="preencoded.png" id="311" name="Google Shape;31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775" y="2028400"/>
            <a:ext cx="1076993" cy="1361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0"/>
          <p:cNvSpPr/>
          <p:nvPr/>
        </p:nvSpPr>
        <p:spPr>
          <a:xfrm>
            <a:off x="1876749" y="2198550"/>
            <a:ext cx="46656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rPr b="1" i="0" lang="en-US" sz="19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Collection and E</a:t>
            </a:r>
            <a:r>
              <a:rPr b="1" lang="en-US" sz="19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TL Process</a:t>
            </a:r>
            <a:endParaRPr b="0" i="0" sz="1950" u="none" cap="none" strike="noStrike"/>
          </a:p>
        </p:txBody>
      </p:sp>
      <p:sp>
        <p:nvSpPr>
          <p:cNvPr id="313" name="Google Shape;313;p30"/>
          <p:cNvSpPr/>
          <p:nvPr/>
        </p:nvSpPr>
        <p:spPr>
          <a:xfrm>
            <a:off x="1876748" y="2566427"/>
            <a:ext cx="86670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300"/>
              <a:buFont typeface="Inconsolata"/>
              <a:buNone/>
            </a:pPr>
            <a:r>
              <a:rPr b="0" i="0" lang="en-US" sz="17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Gather social media data from </a:t>
            </a:r>
            <a:r>
              <a:rPr lang="en-US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Kaggle then perform Extraction ,transformation then loading</a:t>
            </a:r>
            <a:endParaRPr b="0" i="0" sz="1900" u="none" cap="none" strike="noStrike"/>
          </a:p>
        </p:txBody>
      </p:sp>
      <p:pic>
        <p:nvPicPr>
          <p:cNvPr descr="preencoded.png" id="314" name="Google Shape;31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775" y="3389638"/>
            <a:ext cx="1076993" cy="1361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0"/>
          <p:cNvSpPr/>
          <p:nvPr/>
        </p:nvSpPr>
        <p:spPr>
          <a:xfrm>
            <a:off x="1876744" y="3559777"/>
            <a:ext cx="4500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rPr b="1" lang="en-US" sz="1750">
                <a:solidFill>
                  <a:srgbClr val="5A5B5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Understanding</a:t>
            </a:r>
            <a:endParaRPr b="0" i="0" sz="1750" u="none" cap="none" strike="noStrike">
              <a:solidFill>
                <a:srgbClr val="5A5B5D"/>
              </a:solidFill>
            </a:endParaRPr>
          </a:p>
        </p:txBody>
      </p:sp>
      <p:sp>
        <p:nvSpPr>
          <p:cNvPr id="316" name="Google Shape;316;p30"/>
          <p:cNvSpPr/>
          <p:nvPr/>
        </p:nvSpPr>
        <p:spPr>
          <a:xfrm>
            <a:off x="1876744" y="3927679"/>
            <a:ext cx="86670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300"/>
              <a:buFont typeface="Inconsolata"/>
              <a:buNone/>
            </a:pPr>
            <a:r>
              <a:rPr lang="en-US" sz="1500">
                <a:solidFill>
                  <a:srgbClr val="5A5B5D"/>
                </a:solidFill>
                <a:latin typeface="Inconsolata"/>
                <a:ea typeface="Inconsolata"/>
                <a:cs typeface="Inconsolata"/>
                <a:sym typeface="Inconsolata"/>
              </a:rPr>
              <a:t>understand the data that we will analyze and its key features</a:t>
            </a:r>
            <a:endParaRPr b="0" i="0" sz="1500" u="none" cap="none" strike="noStrike">
              <a:solidFill>
                <a:srgbClr val="5A5B5D"/>
              </a:solidFill>
            </a:endParaRPr>
          </a:p>
        </p:txBody>
      </p:sp>
      <p:pic>
        <p:nvPicPr>
          <p:cNvPr descr="preencoded.png" id="317" name="Google Shape;31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775" y="4750874"/>
            <a:ext cx="1076993" cy="1361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0"/>
          <p:cNvSpPr/>
          <p:nvPr/>
        </p:nvSpPr>
        <p:spPr>
          <a:xfrm>
            <a:off x="1876753" y="4921025"/>
            <a:ext cx="39600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rPr b="1" lang="en-US" sz="1750">
                <a:solidFill>
                  <a:srgbClr val="5A5B5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Cleaning and </a:t>
            </a:r>
            <a:r>
              <a:rPr b="1" i="0" lang="en-US" sz="1750" u="none" cap="none" strike="noStrike">
                <a:solidFill>
                  <a:srgbClr val="5A5B5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Analysis</a:t>
            </a:r>
            <a:endParaRPr b="0" i="0" sz="1750" u="none" cap="none" strike="noStrike">
              <a:solidFill>
                <a:srgbClr val="5A5B5D"/>
              </a:solidFill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1876751" y="5288925"/>
            <a:ext cx="96402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300"/>
              <a:buFont typeface="Inconsolata"/>
              <a:buNone/>
            </a:pPr>
            <a:r>
              <a:rPr b="0" i="0" lang="en-US" sz="1500" u="none" cap="none" strike="noStrike">
                <a:solidFill>
                  <a:srgbClr val="5A5B5D"/>
                </a:solidFill>
                <a:latin typeface="Inconsolata"/>
                <a:ea typeface="Inconsolata"/>
                <a:cs typeface="Inconsolata"/>
                <a:sym typeface="Inconsolata"/>
              </a:rPr>
              <a:t>Apply statistical methods and visualization tools to uncover insights, patterns, and trends.</a:t>
            </a:r>
            <a:endParaRPr b="0" i="0" sz="1500" u="none" cap="none" strike="noStrike">
              <a:solidFill>
                <a:srgbClr val="5A5B5D"/>
              </a:solidFill>
            </a:endParaRPr>
          </a:p>
        </p:txBody>
      </p:sp>
      <p:pic>
        <p:nvPicPr>
          <p:cNvPr id="320" name="Google Shape;32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37975" y="7810425"/>
            <a:ext cx="1981450" cy="4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/>
          <p:nvPr/>
        </p:nvSpPr>
        <p:spPr>
          <a:xfrm>
            <a:off x="549549" y="483375"/>
            <a:ext cx="11552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Analysis Focus</a:t>
            </a:r>
            <a:endParaRPr b="0" i="0" sz="4450" u="none" cap="none" strike="noStrike"/>
          </a:p>
        </p:txBody>
      </p:sp>
      <p:pic>
        <p:nvPicPr>
          <p:cNvPr id="327" name="Google Shape;3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1"/>
          <p:cNvSpPr txBox="1"/>
          <p:nvPr/>
        </p:nvSpPr>
        <p:spPr>
          <a:xfrm>
            <a:off x="698925" y="2450075"/>
            <a:ext cx="119874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rgbClr val="1516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rgbClr val="15161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1"/>
          <p:cNvSpPr/>
          <p:nvPr/>
        </p:nvSpPr>
        <p:spPr>
          <a:xfrm>
            <a:off x="549549" y="483375"/>
            <a:ext cx="11552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Analysis Focus</a:t>
            </a:r>
            <a:endParaRPr b="0" i="0" sz="4450" u="none" cap="none" strike="noStrike"/>
          </a:p>
        </p:txBody>
      </p:sp>
      <p:pic>
        <p:nvPicPr>
          <p:cNvPr id="330" name="Google Shape;3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1"/>
          <p:cNvSpPr txBox="1"/>
          <p:nvPr/>
        </p:nvSpPr>
        <p:spPr>
          <a:xfrm>
            <a:off x="886800" y="2846550"/>
            <a:ext cx="119874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 Evaluating video categories, reasons for watching, and time spent 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 Identify trends in user behavior across different platforms.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rgbClr val="1516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rgbClr val="15161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698924" y="1443700"/>
            <a:ext cx="11552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50"/>
              <a:t>3</a:t>
            </a:r>
            <a:r>
              <a:rPr b="1" lang="en-US" sz="3350"/>
              <a:t>. </a:t>
            </a:r>
            <a:r>
              <a:rPr b="1" lang="en-US" sz="3350"/>
              <a:t>Content Preferences &amp; Watch Habits</a:t>
            </a:r>
            <a:r>
              <a:rPr b="1" lang="en-US" sz="3350"/>
              <a:t>:</a:t>
            </a:r>
            <a:endParaRPr b="1" i="0" sz="3350" u="none" cap="none" strike="noStrik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/>
          <p:nvPr/>
        </p:nvSpPr>
        <p:spPr>
          <a:xfrm>
            <a:off x="549549" y="483375"/>
            <a:ext cx="11552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Analysis Focus</a:t>
            </a:r>
            <a:endParaRPr b="0" i="0" sz="4450" u="none" cap="none" strike="noStrike"/>
          </a:p>
        </p:txBody>
      </p:sp>
      <p:pic>
        <p:nvPicPr>
          <p:cNvPr id="339" name="Google Shape;3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 txBox="1"/>
          <p:nvPr/>
        </p:nvSpPr>
        <p:spPr>
          <a:xfrm>
            <a:off x="886800" y="2846550"/>
            <a:ext cx="119874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Explored user behaviors segmented by age groups, income levels, and gender.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Assessed productivity loss, addiction levels, and satisfaction across different demographics.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rgbClr val="1516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rgbClr val="15161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98924" y="1443700"/>
            <a:ext cx="11552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50"/>
              <a:t>2. User Demographics:</a:t>
            </a:r>
            <a:endParaRPr b="1" i="0" sz="3350" u="none" cap="none" strike="noStrik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/>
          <p:nvPr/>
        </p:nvSpPr>
        <p:spPr>
          <a:xfrm>
            <a:off x="549549" y="483375"/>
            <a:ext cx="11552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Analysis Focus</a:t>
            </a:r>
            <a:endParaRPr b="0" i="0" sz="4450" u="none" cap="none" strike="noStrike"/>
          </a:p>
        </p:txBody>
      </p:sp>
      <p:pic>
        <p:nvPicPr>
          <p:cNvPr id="348" name="Google Shape;3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3"/>
          <p:cNvSpPr txBox="1"/>
          <p:nvPr/>
        </p:nvSpPr>
        <p:spPr>
          <a:xfrm>
            <a:off x="698925" y="2450075"/>
            <a:ext cx="119874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rgbClr val="1516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rgbClr val="15161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549549" y="483375"/>
            <a:ext cx="11552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Analysis Focus</a:t>
            </a:r>
            <a:endParaRPr b="0" i="0" sz="4450" u="none" cap="none" strike="noStrike"/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3"/>
          <p:cNvSpPr txBox="1"/>
          <p:nvPr/>
        </p:nvSpPr>
        <p:spPr>
          <a:xfrm>
            <a:off x="698925" y="2450075"/>
            <a:ext cx="119874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rgbClr val="1516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rgbClr val="15161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3"/>
          <p:cNvSpPr/>
          <p:nvPr/>
        </p:nvSpPr>
        <p:spPr>
          <a:xfrm>
            <a:off x="549549" y="483375"/>
            <a:ext cx="11552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Analysis Focus</a:t>
            </a:r>
            <a:endParaRPr b="0" i="0" sz="4450" u="none" cap="none" strike="noStrike"/>
          </a:p>
        </p:txBody>
      </p:sp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 txBox="1"/>
          <p:nvPr/>
        </p:nvSpPr>
        <p:spPr>
          <a:xfrm>
            <a:off x="886800" y="2846550"/>
            <a:ext cx="119874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 Measuring productivity loss, self-control, and addiction levels to assess the impact of social media on user well-being.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 identify the negative effects of excessive social media use on mental health and personal development.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rgbClr val="1516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rgbClr val="15161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33"/>
          <p:cNvSpPr/>
          <p:nvPr/>
        </p:nvSpPr>
        <p:spPr>
          <a:xfrm>
            <a:off x="698924" y="1443700"/>
            <a:ext cx="11552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50"/>
              <a:t>4. Productivity &amp; Well-being:</a:t>
            </a:r>
            <a:endParaRPr b="1" i="0" sz="3350" u="none" cap="none" strike="noStrik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/>
          <p:nvPr/>
        </p:nvSpPr>
        <p:spPr>
          <a:xfrm>
            <a:off x="476763" y="281575"/>
            <a:ext cx="12061200" cy="1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3300"/>
              <a:buFont typeface="Montserrat Black"/>
              <a:buNone/>
            </a:pPr>
            <a:r>
              <a:rPr b="1" lang="en-US" sz="33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Process in analyzing Data: Turn the number to valuable insights</a:t>
            </a:r>
            <a:endParaRPr b="0" i="0" sz="3300" u="none" cap="none" strike="noStrike"/>
          </a:p>
        </p:txBody>
      </p:sp>
      <p:pic>
        <p:nvPicPr>
          <p:cNvPr descr="preencoded.png" id="363" name="Google Shape;36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775" y="2028400"/>
            <a:ext cx="1076993" cy="136123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4"/>
          <p:cNvSpPr/>
          <p:nvPr/>
        </p:nvSpPr>
        <p:spPr>
          <a:xfrm>
            <a:off x="1876749" y="2198550"/>
            <a:ext cx="46656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rPr b="1" i="0" lang="en-US" sz="1750" u="none" cap="none" strike="noStrike">
                <a:solidFill>
                  <a:srgbClr val="5A5B5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Collection and E</a:t>
            </a:r>
            <a:r>
              <a:rPr b="1" lang="en-US" sz="1750">
                <a:solidFill>
                  <a:srgbClr val="5A5B5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TL Process</a:t>
            </a:r>
            <a:endParaRPr b="0" i="0" sz="1750" u="none" cap="none" strike="noStrike">
              <a:solidFill>
                <a:srgbClr val="5A5B5D"/>
              </a:solidFill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1876748" y="2566427"/>
            <a:ext cx="86670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300"/>
              <a:buFont typeface="Inconsolata"/>
              <a:buNone/>
            </a:pPr>
            <a:r>
              <a:rPr b="0" i="0" lang="en-US" sz="1500" u="none" cap="none" strike="noStrike">
                <a:solidFill>
                  <a:srgbClr val="5A5B5D"/>
                </a:solidFill>
                <a:latin typeface="Inconsolata"/>
                <a:ea typeface="Inconsolata"/>
                <a:cs typeface="Inconsolata"/>
                <a:sym typeface="Inconsolata"/>
              </a:rPr>
              <a:t>Gather social media data from </a:t>
            </a:r>
            <a:r>
              <a:rPr lang="en-US" sz="1500">
                <a:solidFill>
                  <a:srgbClr val="5A5B5D"/>
                </a:solidFill>
                <a:latin typeface="Inconsolata"/>
                <a:ea typeface="Inconsolata"/>
                <a:cs typeface="Inconsolata"/>
                <a:sym typeface="Inconsolata"/>
              </a:rPr>
              <a:t>Kaggle then perform Extraction ,transformation then loading</a:t>
            </a:r>
            <a:endParaRPr b="0" i="0" sz="1700" u="none" cap="none" strike="noStrike">
              <a:solidFill>
                <a:srgbClr val="5A5B5D"/>
              </a:solidFill>
            </a:endParaRPr>
          </a:p>
        </p:txBody>
      </p:sp>
      <p:pic>
        <p:nvPicPr>
          <p:cNvPr descr="preencoded.png" id="366" name="Google Shape;36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775" y="3389638"/>
            <a:ext cx="1076993" cy="136123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4"/>
          <p:cNvSpPr/>
          <p:nvPr/>
        </p:nvSpPr>
        <p:spPr>
          <a:xfrm>
            <a:off x="1876744" y="3559777"/>
            <a:ext cx="4500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rPr b="1" lang="en-US" sz="1750">
                <a:solidFill>
                  <a:srgbClr val="5A5B5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Understanding</a:t>
            </a:r>
            <a:endParaRPr b="0" i="0" sz="1750" u="none" cap="none" strike="noStrike">
              <a:solidFill>
                <a:srgbClr val="5A5B5D"/>
              </a:solidFill>
            </a:endParaRPr>
          </a:p>
        </p:txBody>
      </p:sp>
      <p:sp>
        <p:nvSpPr>
          <p:cNvPr id="368" name="Google Shape;368;p34"/>
          <p:cNvSpPr/>
          <p:nvPr/>
        </p:nvSpPr>
        <p:spPr>
          <a:xfrm>
            <a:off x="1876744" y="3927679"/>
            <a:ext cx="86670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300"/>
              <a:buFont typeface="Inconsolata"/>
              <a:buNone/>
            </a:pPr>
            <a:r>
              <a:rPr lang="en-US" sz="1500">
                <a:solidFill>
                  <a:srgbClr val="5A5B5D"/>
                </a:solidFill>
                <a:latin typeface="Inconsolata"/>
                <a:ea typeface="Inconsolata"/>
                <a:cs typeface="Inconsolata"/>
                <a:sym typeface="Inconsolata"/>
              </a:rPr>
              <a:t>understand the data that we will analyze and its key features</a:t>
            </a:r>
            <a:endParaRPr b="0" i="0" sz="1500" u="none" cap="none" strike="noStrike">
              <a:solidFill>
                <a:srgbClr val="5A5B5D"/>
              </a:solidFill>
            </a:endParaRPr>
          </a:p>
        </p:txBody>
      </p:sp>
      <p:pic>
        <p:nvPicPr>
          <p:cNvPr descr="preencoded.png" id="369" name="Google Shape;36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775" y="4750874"/>
            <a:ext cx="1076993" cy="136123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4"/>
          <p:cNvSpPr/>
          <p:nvPr/>
        </p:nvSpPr>
        <p:spPr>
          <a:xfrm>
            <a:off x="1876750" y="4921025"/>
            <a:ext cx="46656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rPr b="1" lang="en-US" sz="19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Cleaning and </a:t>
            </a:r>
            <a:r>
              <a:rPr b="1" i="0" lang="en-US" sz="19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</a:t>
            </a:r>
            <a:r>
              <a:rPr b="1" i="0" lang="en-US" sz="19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</a:t>
            </a:r>
            <a:endParaRPr b="0" i="0" sz="1950" u="none" cap="none" strike="noStrike"/>
          </a:p>
        </p:txBody>
      </p:sp>
      <p:sp>
        <p:nvSpPr>
          <p:cNvPr id="371" name="Google Shape;371;p34"/>
          <p:cNvSpPr/>
          <p:nvPr/>
        </p:nvSpPr>
        <p:spPr>
          <a:xfrm>
            <a:off x="1876750" y="5288925"/>
            <a:ext cx="102084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300"/>
              <a:buFont typeface="Inconsolata"/>
              <a:buNone/>
            </a:pPr>
            <a:r>
              <a:rPr b="0" i="0" lang="en-US" sz="15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b="0" i="0" lang="en-US" sz="17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pply statistical methods and visualization tools to uncover insights, patterns, and trends.</a:t>
            </a:r>
            <a:endParaRPr b="0" i="0" sz="1700" u="none" cap="none" strike="noStrike"/>
          </a:p>
        </p:txBody>
      </p:sp>
      <p:pic>
        <p:nvPicPr>
          <p:cNvPr id="372" name="Google Shape;37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37975" y="7810425"/>
            <a:ext cx="1981450" cy="4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"/>
          <p:cNvSpPr/>
          <p:nvPr/>
        </p:nvSpPr>
        <p:spPr>
          <a:xfrm>
            <a:off x="476763" y="281575"/>
            <a:ext cx="12061200" cy="1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3300"/>
              <a:buFont typeface="Montserrat Black"/>
              <a:buNone/>
            </a:pPr>
            <a:r>
              <a:rPr b="1" lang="en-US" sz="33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Process in analyzing Data: Turn the number to valuable insights</a:t>
            </a:r>
            <a:endParaRPr b="0" i="0" sz="3300" u="none" cap="none" strike="noStrike"/>
          </a:p>
        </p:txBody>
      </p:sp>
      <p:pic>
        <p:nvPicPr>
          <p:cNvPr descr="preencoded.png" id="379" name="Google Shape;37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775" y="2028400"/>
            <a:ext cx="1076993" cy="1361238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5"/>
          <p:cNvSpPr/>
          <p:nvPr/>
        </p:nvSpPr>
        <p:spPr>
          <a:xfrm>
            <a:off x="1876749" y="2198550"/>
            <a:ext cx="46656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rPr b="1" i="0" lang="en-US" sz="1750" u="none" cap="none" strike="noStrike">
                <a:solidFill>
                  <a:srgbClr val="5A5B5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Collection and E</a:t>
            </a:r>
            <a:r>
              <a:rPr b="1" lang="en-US" sz="1750">
                <a:solidFill>
                  <a:srgbClr val="5A5B5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TL Process</a:t>
            </a:r>
            <a:endParaRPr b="0" i="0" sz="1750" u="none" cap="none" strike="noStrike">
              <a:solidFill>
                <a:srgbClr val="5A5B5D"/>
              </a:solidFill>
            </a:endParaRPr>
          </a:p>
        </p:txBody>
      </p:sp>
      <p:sp>
        <p:nvSpPr>
          <p:cNvPr id="381" name="Google Shape;381;p35"/>
          <p:cNvSpPr/>
          <p:nvPr/>
        </p:nvSpPr>
        <p:spPr>
          <a:xfrm>
            <a:off x="1876748" y="2566427"/>
            <a:ext cx="86670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300"/>
              <a:buFont typeface="Inconsolata"/>
              <a:buNone/>
            </a:pPr>
            <a:r>
              <a:rPr b="0" i="0" lang="en-US" sz="1500" u="none" cap="none" strike="noStrike">
                <a:solidFill>
                  <a:srgbClr val="5A5B5D"/>
                </a:solidFill>
                <a:latin typeface="Inconsolata"/>
                <a:ea typeface="Inconsolata"/>
                <a:cs typeface="Inconsolata"/>
                <a:sym typeface="Inconsolata"/>
              </a:rPr>
              <a:t>Gather social media data from </a:t>
            </a:r>
            <a:r>
              <a:rPr lang="en-US" sz="1500">
                <a:solidFill>
                  <a:srgbClr val="5A5B5D"/>
                </a:solidFill>
                <a:latin typeface="Inconsolata"/>
                <a:ea typeface="Inconsolata"/>
                <a:cs typeface="Inconsolata"/>
                <a:sym typeface="Inconsolata"/>
              </a:rPr>
              <a:t>Kaggle then perform Extraction ,transformation then loading</a:t>
            </a:r>
            <a:endParaRPr b="0" i="0" sz="1700" u="none" cap="none" strike="noStrike">
              <a:solidFill>
                <a:srgbClr val="5A5B5D"/>
              </a:solidFill>
            </a:endParaRPr>
          </a:p>
        </p:txBody>
      </p:sp>
      <p:pic>
        <p:nvPicPr>
          <p:cNvPr descr="preencoded.png" id="382" name="Google Shape;38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775" y="3389638"/>
            <a:ext cx="1076993" cy="1361238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5"/>
          <p:cNvSpPr/>
          <p:nvPr/>
        </p:nvSpPr>
        <p:spPr>
          <a:xfrm>
            <a:off x="1876744" y="3559777"/>
            <a:ext cx="4500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rPr b="1" lang="en-US" sz="19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Understanding</a:t>
            </a:r>
            <a:endParaRPr b="0" i="0" sz="1950" u="none" cap="none" strike="noStrike"/>
          </a:p>
        </p:txBody>
      </p:sp>
      <p:sp>
        <p:nvSpPr>
          <p:cNvPr id="384" name="Google Shape;384;p35"/>
          <p:cNvSpPr/>
          <p:nvPr/>
        </p:nvSpPr>
        <p:spPr>
          <a:xfrm>
            <a:off x="1876744" y="3927679"/>
            <a:ext cx="86670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300"/>
              <a:buFont typeface="Inconsolata"/>
              <a:buNone/>
            </a:pPr>
            <a:r>
              <a:rPr lang="en-US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understand the data that we will analyze and its key features</a:t>
            </a:r>
            <a:endParaRPr b="0" i="0" sz="1700" u="none" cap="none" strike="noStrike"/>
          </a:p>
        </p:txBody>
      </p:sp>
      <p:pic>
        <p:nvPicPr>
          <p:cNvPr descr="preencoded.png" id="385" name="Google Shape;38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775" y="4750874"/>
            <a:ext cx="1076993" cy="136123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5"/>
          <p:cNvSpPr/>
          <p:nvPr/>
        </p:nvSpPr>
        <p:spPr>
          <a:xfrm>
            <a:off x="1876753" y="4921025"/>
            <a:ext cx="39600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rPr b="1" lang="en-US" sz="1750">
                <a:solidFill>
                  <a:srgbClr val="5A5B5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Cleaning and </a:t>
            </a:r>
            <a:r>
              <a:rPr b="1" i="0" lang="en-US" sz="1750" u="none" cap="none" strike="noStrike">
                <a:solidFill>
                  <a:srgbClr val="5A5B5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Analysis</a:t>
            </a:r>
            <a:endParaRPr b="0" i="0" sz="1750" u="none" cap="none" strike="noStrike">
              <a:solidFill>
                <a:srgbClr val="5A5B5D"/>
              </a:solidFill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1876751" y="5288925"/>
            <a:ext cx="96402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300"/>
              <a:buFont typeface="Inconsolata"/>
              <a:buNone/>
            </a:pPr>
            <a:r>
              <a:rPr b="0" i="0" lang="en-US" sz="1500" u="none" cap="none" strike="noStrike">
                <a:solidFill>
                  <a:srgbClr val="5A5B5D"/>
                </a:solidFill>
                <a:latin typeface="Inconsolata"/>
                <a:ea typeface="Inconsolata"/>
                <a:cs typeface="Inconsolata"/>
                <a:sym typeface="Inconsolata"/>
              </a:rPr>
              <a:t>Apply statistical methods and visualization tools to uncover insights, patterns, and trends.</a:t>
            </a:r>
            <a:endParaRPr b="0" i="0" sz="1500" u="none" cap="none" strike="noStrike">
              <a:solidFill>
                <a:srgbClr val="5A5B5D"/>
              </a:solidFill>
            </a:endParaRPr>
          </a:p>
        </p:txBody>
      </p:sp>
      <p:pic>
        <p:nvPicPr>
          <p:cNvPr id="388" name="Google Shape;38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37975" y="7810425"/>
            <a:ext cx="1981450" cy="4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/>
          <p:nvPr/>
        </p:nvSpPr>
        <p:spPr>
          <a:xfrm>
            <a:off x="549549" y="483375"/>
            <a:ext cx="11552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Analysis Focus</a:t>
            </a:r>
            <a:endParaRPr b="0" i="0" sz="4450" u="none" cap="none" strike="noStrike"/>
          </a:p>
        </p:txBody>
      </p:sp>
      <p:pic>
        <p:nvPicPr>
          <p:cNvPr id="395" name="Google Shape;3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6"/>
          <p:cNvSpPr txBox="1"/>
          <p:nvPr/>
        </p:nvSpPr>
        <p:spPr>
          <a:xfrm>
            <a:off x="886800" y="2846550"/>
            <a:ext cx="119874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Analyzed user engagement across various platforms (TikTok, Instagram, YouTube, Facebook).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Identified device preferences (Smartphones, Tablets, Computers) and their impact on user experience and satisfaction levels.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rgbClr val="1516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rgbClr val="15161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36"/>
          <p:cNvSpPr/>
          <p:nvPr/>
        </p:nvSpPr>
        <p:spPr>
          <a:xfrm>
            <a:off x="698924" y="1443700"/>
            <a:ext cx="11552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1325" lvl="0" marL="45720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3350"/>
              <a:buAutoNum type="arabicPeriod"/>
            </a:pPr>
            <a:r>
              <a:rPr b="1" lang="en-US" sz="3350">
                <a:solidFill>
                  <a:srgbClr val="151617"/>
                </a:solidFill>
              </a:rPr>
              <a:t>Platform and Device Usage</a:t>
            </a:r>
            <a:endParaRPr i="0" sz="3350" u="none" cap="none" strike="noStrik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3" name="Google Shape;40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4" name="Google Shape;40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850" y="236050"/>
            <a:ext cx="4948601" cy="78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7"/>
          <p:cNvSpPr/>
          <p:nvPr/>
        </p:nvSpPr>
        <p:spPr>
          <a:xfrm>
            <a:off x="6239113" y="762953"/>
            <a:ext cx="7638600" cy="26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200"/>
              <a:buFont typeface="Montserrat Black"/>
              <a:buNone/>
            </a:pPr>
            <a:r>
              <a:rPr b="1" i="0" lang="en-US" sz="42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Behavioral Metrics: Productivity Loss, Satisfaction, Addiction Level,Self Control</a:t>
            </a:r>
            <a:endParaRPr b="0" i="0" sz="4200" u="none" cap="none" strike="noStrike"/>
          </a:p>
        </p:txBody>
      </p:sp>
      <p:sp>
        <p:nvSpPr>
          <p:cNvPr id="406" name="Google Shape;406;p37"/>
          <p:cNvSpPr/>
          <p:nvPr/>
        </p:nvSpPr>
        <p:spPr>
          <a:xfrm>
            <a:off x="6239113" y="4015859"/>
            <a:ext cx="376500" cy="376500"/>
          </a:xfrm>
          <a:prstGeom prst="roundRect">
            <a:avLst>
              <a:gd fmla="val 2430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905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7"/>
          <p:cNvSpPr/>
          <p:nvPr/>
        </p:nvSpPr>
        <p:spPr>
          <a:xfrm>
            <a:off x="6830497" y="4015859"/>
            <a:ext cx="2688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100"/>
              <a:buFont typeface="Montserrat Black"/>
              <a:buNone/>
            </a:pPr>
            <a:r>
              <a:rPr b="1" i="0" lang="en-US" sz="21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Productivity Loss</a:t>
            </a:r>
            <a:endParaRPr b="0" i="0" sz="2100" u="none" cap="none" strike="noStrike"/>
          </a:p>
        </p:txBody>
      </p:sp>
      <p:sp>
        <p:nvSpPr>
          <p:cNvPr id="408" name="Google Shape;408;p37"/>
          <p:cNvSpPr/>
          <p:nvPr/>
        </p:nvSpPr>
        <p:spPr>
          <a:xfrm>
            <a:off x="6830497" y="4480798"/>
            <a:ext cx="31203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Inconsolata"/>
              <a:buNone/>
            </a:pPr>
            <a:r>
              <a:rPr b="0" i="0" lang="en-US" sz="16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Track time spent on social media to understand how it impacts users' work or studies.</a:t>
            </a:r>
            <a:endParaRPr b="0" i="0" sz="1650" u="none" cap="none" strike="noStrike"/>
          </a:p>
        </p:txBody>
      </p:sp>
      <p:sp>
        <p:nvSpPr>
          <p:cNvPr id="409" name="Google Shape;409;p37"/>
          <p:cNvSpPr/>
          <p:nvPr/>
        </p:nvSpPr>
        <p:spPr>
          <a:xfrm>
            <a:off x="10165913" y="4015859"/>
            <a:ext cx="376500" cy="376500"/>
          </a:xfrm>
          <a:prstGeom prst="roundRect">
            <a:avLst>
              <a:gd fmla="val 2430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905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7"/>
          <p:cNvSpPr/>
          <p:nvPr/>
        </p:nvSpPr>
        <p:spPr>
          <a:xfrm>
            <a:off x="10757297" y="4015859"/>
            <a:ext cx="2688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100"/>
              <a:buFont typeface="Montserrat Black"/>
              <a:buNone/>
            </a:pPr>
            <a:r>
              <a:rPr b="1" i="0" lang="en-US" sz="21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Satisfaction</a:t>
            </a:r>
            <a:endParaRPr b="0" i="0" sz="2100" u="none" cap="none" strike="noStrike"/>
          </a:p>
        </p:txBody>
      </p:sp>
      <p:sp>
        <p:nvSpPr>
          <p:cNvPr id="411" name="Google Shape;411;p37"/>
          <p:cNvSpPr/>
          <p:nvPr/>
        </p:nvSpPr>
        <p:spPr>
          <a:xfrm>
            <a:off x="10757297" y="4480798"/>
            <a:ext cx="31203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Inconsolata"/>
              <a:buNone/>
            </a:pPr>
            <a:r>
              <a:rPr b="0" i="0" lang="en-US" sz="16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Measure user satisfaction with social media experiences, gauging positive and negative feelings.</a:t>
            </a:r>
            <a:endParaRPr b="0" i="0" sz="1650" u="none" cap="none" strike="noStrike"/>
          </a:p>
        </p:txBody>
      </p:sp>
      <p:sp>
        <p:nvSpPr>
          <p:cNvPr id="412" name="Google Shape;412;p37"/>
          <p:cNvSpPr/>
          <p:nvPr/>
        </p:nvSpPr>
        <p:spPr>
          <a:xfrm>
            <a:off x="6239038" y="6127746"/>
            <a:ext cx="376500" cy="376500"/>
          </a:xfrm>
          <a:prstGeom prst="roundRect">
            <a:avLst>
              <a:gd fmla="val 2430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905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6777672" y="6149621"/>
            <a:ext cx="2688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100"/>
              <a:buFont typeface="Montserrat Black"/>
              <a:buNone/>
            </a:pPr>
            <a:r>
              <a:rPr b="1" i="0" lang="en-US" sz="21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Addiction Level</a:t>
            </a:r>
            <a:endParaRPr b="0" i="0" sz="2100" u="none" cap="none" strike="noStrike"/>
          </a:p>
        </p:txBody>
      </p:sp>
      <p:sp>
        <p:nvSpPr>
          <p:cNvPr id="414" name="Google Shape;414;p37"/>
          <p:cNvSpPr/>
          <p:nvPr/>
        </p:nvSpPr>
        <p:spPr>
          <a:xfrm>
            <a:off x="6777748" y="6649650"/>
            <a:ext cx="26883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Inconsolata"/>
              <a:buNone/>
            </a:pPr>
            <a:r>
              <a:rPr b="0" i="0" lang="en-US" sz="16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Analyze user behavior patterns to identify signs of excessive social media usage </a:t>
            </a:r>
            <a:endParaRPr b="0" i="0" sz="1650" u="none" cap="none" strike="noStrike"/>
          </a:p>
        </p:txBody>
      </p:sp>
      <p:sp>
        <p:nvSpPr>
          <p:cNvPr id="415" name="Google Shape;415;p37"/>
          <p:cNvSpPr/>
          <p:nvPr/>
        </p:nvSpPr>
        <p:spPr>
          <a:xfrm>
            <a:off x="10165838" y="6129371"/>
            <a:ext cx="376500" cy="376500"/>
          </a:xfrm>
          <a:prstGeom prst="roundRect">
            <a:avLst>
              <a:gd fmla="val 2430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905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10757247" y="6149621"/>
            <a:ext cx="2688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100"/>
              <a:buFont typeface="Montserrat Black"/>
              <a:buNone/>
            </a:pPr>
            <a:r>
              <a:rPr b="1" lang="en-US" sz="21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Self Control</a:t>
            </a:r>
            <a:endParaRPr b="0" i="0" sz="2100" u="none" cap="none" strike="noStrike"/>
          </a:p>
        </p:txBody>
      </p:sp>
      <p:sp>
        <p:nvSpPr>
          <p:cNvPr id="417" name="Google Shape;417;p37"/>
          <p:cNvSpPr txBox="1"/>
          <p:nvPr/>
        </p:nvSpPr>
        <p:spPr>
          <a:xfrm>
            <a:off x="10601400" y="6505875"/>
            <a:ext cx="31203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Analyze Key Characteristics of users of higher self Control</a:t>
            </a:r>
            <a:endParaRPr sz="1650">
              <a:solidFill>
                <a:schemeClr val="dk1"/>
              </a:solidFill>
            </a:endParaRPr>
          </a:p>
        </p:txBody>
      </p:sp>
      <p:pic>
        <p:nvPicPr>
          <p:cNvPr id="418" name="Google Shape;41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0075" y="7775775"/>
            <a:ext cx="1751350" cy="3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549550" y="483375"/>
            <a:ext cx="1155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 </a:t>
            </a: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Details</a:t>
            </a:r>
            <a:endParaRPr b="0" i="0" sz="4450" u="none" cap="none" strike="noStrike"/>
          </a:p>
        </p:txBody>
      </p:sp>
      <p:pic>
        <p:nvPicPr>
          <p:cNvPr id="425" name="Google Shape;4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25" y="7623575"/>
            <a:ext cx="2528175" cy="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8"/>
          <p:cNvSpPr txBox="1"/>
          <p:nvPr/>
        </p:nvSpPr>
        <p:spPr>
          <a:xfrm>
            <a:off x="698925" y="2111875"/>
            <a:ext cx="119874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Objective</a:t>
            </a:r>
            <a:r>
              <a:rPr lang="en-US" sz="2300">
                <a:solidFill>
                  <a:schemeClr val="dk1"/>
                </a:solidFill>
              </a:rPr>
              <a:t>: Understand data structure and identify patterns or trends.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Techniques</a:t>
            </a:r>
            <a:r>
              <a:rPr lang="en-US" sz="2300">
                <a:solidFill>
                  <a:schemeClr val="dk1"/>
                </a:solidFill>
              </a:rPr>
              <a:t>: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Visualization</a:t>
            </a:r>
            <a:r>
              <a:rPr lang="en-US" sz="2300">
                <a:solidFill>
                  <a:schemeClr val="dk1"/>
                </a:solidFill>
              </a:rPr>
              <a:t>: Use graphs (histograms, scatter plots) to illustrate distributions and relationships.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Reports: </a:t>
            </a:r>
            <a:r>
              <a:rPr lang="en-US" sz="2300">
                <a:solidFill>
                  <a:schemeClr val="dk1"/>
                </a:solidFill>
              </a:rPr>
              <a:t>Use SQL Queries to discover trends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Pivot Tables: </a:t>
            </a:r>
            <a:r>
              <a:rPr lang="en-US" sz="2300">
                <a:solidFill>
                  <a:schemeClr val="dk1"/>
                </a:solidFill>
              </a:rPr>
              <a:t>Use Excel Pivots to discover patterns in data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</a:t>
            </a:r>
            <a:r>
              <a:rPr lang="en-US" sz="2300">
                <a:solidFill>
                  <a:schemeClr val="dk1"/>
                </a:solidFill>
              </a:rPr>
              <a:t>: Highlight any initial findings that inform further analysis.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rgbClr val="15161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rgbClr val="15161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8"/>
          <p:cNvSpPr txBox="1"/>
          <p:nvPr/>
        </p:nvSpPr>
        <p:spPr>
          <a:xfrm>
            <a:off x="702475" y="1271000"/>
            <a:ext cx="5789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</a:rPr>
              <a:t>Data Exploration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630075" y="454125"/>
            <a:ext cx="7585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Overview of the Project</a:t>
            </a:r>
            <a:endParaRPr b="0" i="0" sz="4450" u="none" cap="none" strike="noStrike"/>
          </a:p>
        </p:txBody>
      </p:sp>
      <p:sp>
        <p:nvSpPr>
          <p:cNvPr id="71" name="Google Shape;71;p13"/>
          <p:cNvSpPr/>
          <p:nvPr/>
        </p:nvSpPr>
        <p:spPr>
          <a:xfrm>
            <a:off x="793800" y="2398125"/>
            <a:ext cx="11610600" cy="1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4572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Char char="●"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We analyzed social media usage data including watch times, viewing habits, user demographics, and satisfaction levels across platforms.</a:t>
            </a:r>
            <a:endParaRPr sz="1750">
              <a:solidFill>
                <a:srgbClr val="15161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9725" lvl="0" marL="4572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Char char="●"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The dataset covered key user activities, including time spent on platforms, device preferences, and content types.</a:t>
            </a:r>
            <a:endParaRPr sz="1750">
              <a:solidFill>
                <a:srgbClr val="15161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875" y="7656275"/>
            <a:ext cx="2119525" cy="5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481025"/>
            <a:ext cx="14630402" cy="27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630075" y="1226350"/>
            <a:ext cx="6965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Dataset Overview:</a:t>
            </a:r>
            <a:endParaRPr b="1" sz="3500"/>
          </a:p>
        </p:txBody>
      </p:sp>
      <p:sp>
        <p:nvSpPr>
          <p:cNvPr id="75" name="Google Shape;75;p13"/>
          <p:cNvSpPr txBox="1"/>
          <p:nvPr/>
        </p:nvSpPr>
        <p:spPr>
          <a:xfrm>
            <a:off x="148825" y="5110750"/>
            <a:ext cx="84237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630075" y="454125"/>
            <a:ext cx="7585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Overview of the Project</a:t>
            </a:r>
            <a:endParaRPr b="0" i="0" sz="4450" u="none" cap="none" strike="noStrike"/>
          </a:p>
        </p:txBody>
      </p:sp>
      <p:sp>
        <p:nvSpPr>
          <p:cNvPr id="82" name="Google Shape;82;p14"/>
          <p:cNvSpPr/>
          <p:nvPr/>
        </p:nvSpPr>
        <p:spPr>
          <a:xfrm>
            <a:off x="793800" y="2398125"/>
            <a:ext cx="11610600" cy="1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15161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875" y="7656275"/>
            <a:ext cx="2119525" cy="5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630075" y="1226350"/>
            <a:ext cx="6965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Dataset Overview:</a:t>
            </a:r>
            <a:endParaRPr b="1" sz="3500"/>
          </a:p>
        </p:txBody>
      </p:sp>
      <p:sp>
        <p:nvSpPr>
          <p:cNvPr id="85" name="Google Shape;85;p14"/>
          <p:cNvSpPr txBox="1"/>
          <p:nvPr/>
        </p:nvSpPr>
        <p:spPr>
          <a:xfrm>
            <a:off x="148825" y="5110750"/>
            <a:ext cx="84237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793790" y="2727008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Demographics</a:t>
            </a:r>
            <a:endParaRPr b="0" i="0" sz="2200" u="none" cap="none" strike="noStrike"/>
          </a:p>
        </p:txBody>
      </p:sp>
      <p:sp>
        <p:nvSpPr>
          <p:cNvPr id="87" name="Google Shape;87;p14"/>
          <p:cNvSpPr/>
          <p:nvPr/>
        </p:nvSpPr>
        <p:spPr>
          <a:xfrm>
            <a:off x="793790" y="3308152"/>
            <a:ext cx="2845500" cy="2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Age, gender, location, income, and debt provide insights into user demographics, allowing for targeted marketing and content personalization.</a:t>
            </a:r>
            <a:endParaRPr b="0" i="0" sz="1750" u="none" cap="none" strike="noStrike"/>
          </a:p>
        </p:txBody>
      </p:sp>
      <p:sp>
        <p:nvSpPr>
          <p:cNvPr id="88" name="Google Shape;88;p14"/>
          <p:cNvSpPr/>
          <p:nvPr/>
        </p:nvSpPr>
        <p:spPr>
          <a:xfrm>
            <a:off x="4200406" y="2727008"/>
            <a:ext cx="2845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Behavioral Metrics</a:t>
            </a:r>
            <a:endParaRPr b="0" i="0" sz="2200" u="none" cap="none" strike="noStrike"/>
          </a:p>
        </p:txBody>
      </p:sp>
      <p:sp>
        <p:nvSpPr>
          <p:cNvPr id="89" name="Google Shape;89;p14"/>
          <p:cNvSpPr/>
          <p:nvPr/>
        </p:nvSpPr>
        <p:spPr>
          <a:xfrm>
            <a:off x="4200406" y="3308157"/>
            <a:ext cx="2845500" cy="2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Productivity loss, satisfaction, and addiction level reveal user engagement patterns, helping understand the impact of social media on users' lives.</a:t>
            </a:r>
            <a:endParaRPr b="0" i="0" sz="1750" u="none" cap="none" strike="noStrike"/>
          </a:p>
        </p:txBody>
      </p:sp>
      <p:sp>
        <p:nvSpPr>
          <p:cNvPr id="90" name="Google Shape;90;p14"/>
          <p:cNvSpPr/>
          <p:nvPr/>
        </p:nvSpPr>
        <p:spPr>
          <a:xfrm>
            <a:off x="7607022" y="2727008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Device Usage</a:t>
            </a:r>
            <a:endParaRPr b="0" i="0" sz="2200" u="none" cap="none" strike="noStrike"/>
          </a:p>
        </p:txBody>
      </p:sp>
      <p:sp>
        <p:nvSpPr>
          <p:cNvPr id="91" name="Google Shape;91;p14"/>
          <p:cNvSpPr/>
          <p:nvPr/>
        </p:nvSpPr>
        <p:spPr>
          <a:xfrm>
            <a:off x="7607022" y="3308152"/>
            <a:ext cx="2845500" cy="2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DeviceType, operating system, and watch time provide information about how users access social media, enabling platform optimization and targeted advertising.</a:t>
            </a:r>
            <a:endParaRPr b="0" i="0" sz="1750" u="none" cap="none" strike="noStrike"/>
          </a:p>
        </p:txBody>
      </p:sp>
      <p:sp>
        <p:nvSpPr>
          <p:cNvPr id="92" name="Google Shape;92;p14"/>
          <p:cNvSpPr/>
          <p:nvPr/>
        </p:nvSpPr>
        <p:spPr>
          <a:xfrm>
            <a:off x="11013638" y="2727008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User Engagement</a:t>
            </a:r>
            <a:endParaRPr b="0" i="0" sz="2200" u="none" cap="none" strike="noStrike"/>
          </a:p>
        </p:txBody>
      </p:sp>
      <p:sp>
        <p:nvSpPr>
          <p:cNvPr id="93" name="Google Shape;93;p14"/>
          <p:cNvSpPr/>
          <p:nvPr/>
        </p:nvSpPr>
        <p:spPr>
          <a:xfrm>
            <a:off x="11013638" y="3308152"/>
            <a:ext cx="2845500" cy="3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Watch reason, current activity, connection type, platform, and total time spent highlight user preferences and engagement levels, informing content strategies and platform features.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630075" y="454125"/>
            <a:ext cx="7585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Overview of the Project</a:t>
            </a:r>
            <a:endParaRPr b="0" i="0" sz="4450" u="none" cap="none" strike="noStrike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875" y="7656275"/>
            <a:ext cx="2119525" cy="5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30075" y="1226350"/>
            <a:ext cx="6965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Dataset Overview:</a:t>
            </a:r>
            <a:endParaRPr b="1" sz="3500"/>
          </a:p>
        </p:txBody>
      </p:sp>
      <p:sp>
        <p:nvSpPr>
          <p:cNvPr id="102" name="Google Shape;102;p15"/>
          <p:cNvSpPr txBox="1"/>
          <p:nvPr/>
        </p:nvSpPr>
        <p:spPr>
          <a:xfrm>
            <a:off x="714375" y="1982400"/>
            <a:ext cx="63699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Demographics</a:t>
            </a:r>
            <a:endParaRPr sz="2700"/>
          </a:p>
        </p:txBody>
      </p:sp>
      <p:sp>
        <p:nvSpPr>
          <p:cNvPr id="103" name="Google Shape;103;p15"/>
          <p:cNvSpPr/>
          <p:nvPr/>
        </p:nvSpPr>
        <p:spPr>
          <a:xfrm>
            <a:off x="793800" y="2398125"/>
            <a:ext cx="11610600" cy="1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15161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48825" y="5110750"/>
            <a:ext cx="84237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793790" y="2727008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lang="en-US" sz="22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Age</a:t>
            </a:r>
            <a:endParaRPr b="0" i="0" sz="2200" u="none" cap="none" strike="noStrike"/>
          </a:p>
        </p:txBody>
      </p:sp>
      <p:sp>
        <p:nvSpPr>
          <p:cNvPr id="106" name="Google Shape;106;p15"/>
          <p:cNvSpPr/>
          <p:nvPr/>
        </p:nvSpPr>
        <p:spPr>
          <a:xfrm>
            <a:off x="793790" y="3308152"/>
            <a:ext cx="2845500" cy="2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Understanding user age distribution helps target specific age groups with relevant content and advertising.</a:t>
            </a:r>
            <a:endParaRPr b="0" i="0" sz="1750" u="none" cap="none" strike="noStrike"/>
          </a:p>
        </p:txBody>
      </p:sp>
      <p:sp>
        <p:nvSpPr>
          <p:cNvPr id="107" name="Google Shape;107;p15"/>
          <p:cNvSpPr/>
          <p:nvPr/>
        </p:nvSpPr>
        <p:spPr>
          <a:xfrm>
            <a:off x="4200406" y="2727008"/>
            <a:ext cx="2845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lang="en-US" sz="22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Gender</a:t>
            </a:r>
            <a:endParaRPr b="0" i="0" sz="2200" u="none" cap="none" strike="noStrike"/>
          </a:p>
        </p:txBody>
      </p:sp>
      <p:sp>
        <p:nvSpPr>
          <p:cNvPr id="108" name="Google Shape;108;p15"/>
          <p:cNvSpPr/>
          <p:nvPr/>
        </p:nvSpPr>
        <p:spPr>
          <a:xfrm>
            <a:off x="4200406" y="3308157"/>
            <a:ext cx="2845500" cy="2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Gender analysis reveals preferences and engagement patterns, allowing for tailored marketing strategies.</a:t>
            </a:r>
            <a:endParaRPr b="0" i="0" sz="1750" u="none" cap="none" strike="noStrike"/>
          </a:p>
        </p:txBody>
      </p:sp>
      <p:sp>
        <p:nvSpPr>
          <p:cNvPr id="109" name="Google Shape;109;p15"/>
          <p:cNvSpPr/>
          <p:nvPr/>
        </p:nvSpPr>
        <p:spPr>
          <a:xfrm>
            <a:off x="7607022" y="2727008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lang="en-US" sz="22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Location</a:t>
            </a:r>
            <a:endParaRPr b="0" i="0" sz="2200" u="none" cap="none" strike="noStrike"/>
          </a:p>
        </p:txBody>
      </p:sp>
      <p:sp>
        <p:nvSpPr>
          <p:cNvPr id="110" name="Google Shape;110;p15"/>
          <p:cNvSpPr/>
          <p:nvPr/>
        </p:nvSpPr>
        <p:spPr>
          <a:xfrm>
            <a:off x="7607022" y="3308152"/>
            <a:ext cx="2845500" cy="2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Analyzing user locations helps identify regional trends, tailor content to local interests, and optimize advertising campaigns.</a:t>
            </a:r>
            <a:endParaRPr b="0" i="0" sz="1750" u="none" cap="none" strike="noStrike"/>
          </a:p>
        </p:txBody>
      </p:sp>
      <p:sp>
        <p:nvSpPr>
          <p:cNvPr id="111" name="Google Shape;111;p15"/>
          <p:cNvSpPr/>
          <p:nvPr/>
        </p:nvSpPr>
        <p:spPr>
          <a:xfrm>
            <a:off x="11013638" y="2727008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 Black"/>
              <a:buNone/>
            </a:pPr>
            <a:r>
              <a:rPr b="1" lang="en-US" sz="22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Income and Debt</a:t>
            </a:r>
            <a:endParaRPr b="0" i="0" sz="2200" u="none" cap="none" strike="noStrike"/>
          </a:p>
        </p:txBody>
      </p:sp>
      <p:sp>
        <p:nvSpPr>
          <p:cNvPr id="112" name="Google Shape;112;p15"/>
          <p:cNvSpPr/>
          <p:nvPr/>
        </p:nvSpPr>
        <p:spPr>
          <a:xfrm>
            <a:off x="11013638" y="3308152"/>
            <a:ext cx="2845500" cy="3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Understanding user income and debt levels helps tailor product offerings and marketing messages to different socioeconomic groups.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630075" y="454125"/>
            <a:ext cx="7585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Overview of the Project</a:t>
            </a:r>
            <a:endParaRPr b="0" i="0" sz="4450" u="none" cap="none" strike="noStrike"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875" y="7656275"/>
            <a:ext cx="2119525" cy="5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30075" y="1226350"/>
            <a:ext cx="6965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Dataset Overview:</a:t>
            </a:r>
            <a:endParaRPr b="1" sz="3500"/>
          </a:p>
        </p:txBody>
      </p:sp>
      <p:sp>
        <p:nvSpPr>
          <p:cNvPr id="121" name="Google Shape;121;p16"/>
          <p:cNvSpPr txBox="1"/>
          <p:nvPr/>
        </p:nvSpPr>
        <p:spPr>
          <a:xfrm>
            <a:off x="714375" y="1982400"/>
            <a:ext cx="63699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Device Usage</a:t>
            </a:r>
            <a:endParaRPr sz="2700"/>
          </a:p>
        </p:txBody>
      </p:sp>
      <p:sp>
        <p:nvSpPr>
          <p:cNvPr id="122" name="Google Shape;122;p16"/>
          <p:cNvSpPr/>
          <p:nvPr/>
        </p:nvSpPr>
        <p:spPr>
          <a:xfrm>
            <a:off x="3000478" y="2762965"/>
            <a:ext cx="79650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350"/>
              <a:buFont typeface="Montserrat Black"/>
              <a:buNone/>
            </a:pPr>
            <a:r>
              <a:rPr b="1" i="0" lang="en-US" sz="43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b="0" i="0" sz="4350" u="none" cap="none" strike="noStrike"/>
          </a:p>
        </p:txBody>
      </p:sp>
      <p:sp>
        <p:nvSpPr>
          <p:cNvPr id="123" name="Google Shape;123;p16"/>
          <p:cNvSpPr/>
          <p:nvPr/>
        </p:nvSpPr>
        <p:spPr>
          <a:xfrm>
            <a:off x="5930368" y="3529132"/>
            <a:ext cx="2105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rPr b="1" i="0" lang="en-US" sz="16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DeviceType</a:t>
            </a:r>
            <a:endParaRPr b="0" i="0" sz="1650" u="none" cap="none" strike="noStrike"/>
          </a:p>
        </p:txBody>
      </p:sp>
      <p:sp>
        <p:nvSpPr>
          <p:cNvPr id="124" name="Google Shape;124;p16"/>
          <p:cNvSpPr/>
          <p:nvPr/>
        </p:nvSpPr>
        <p:spPr>
          <a:xfrm>
            <a:off x="3000553" y="4426288"/>
            <a:ext cx="7965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300"/>
              <a:buFont typeface="Inconsolata"/>
              <a:buNone/>
            </a:pPr>
            <a:r>
              <a:rPr b="0" i="0" lang="en-US" sz="18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This data reveals how users access social media, whether on phones, tablets, or computers.</a:t>
            </a:r>
            <a:endParaRPr b="0" i="0" sz="1800" u="none" cap="none" strike="noStrike"/>
          </a:p>
        </p:txBody>
      </p:sp>
      <p:sp>
        <p:nvSpPr>
          <p:cNvPr id="125" name="Google Shape;125;p16"/>
          <p:cNvSpPr/>
          <p:nvPr/>
        </p:nvSpPr>
        <p:spPr>
          <a:xfrm>
            <a:off x="3000553" y="5329867"/>
            <a:ext cx="79650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350"/>
              <a:buFont typeface="Montserrat Black"/>
              <a:buNone/>
            </a:pPr>
            <a:r>
              <a:rPr b="1" i="0" lang="en-US" sz="43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b="0" i="0" sz="4350" u="none" cap="none" strike="noStrike"/>
          </a:p>
        </p:txBody>
      </p:sp>
      <p:sp>
        <p:nvSpPr>
          <p:cNvPr id="126" name="Google Shape;126;p16"/>
          <p:cNvSpPr/>
          <p:nvPr/>
        </p:nvSpPr>
        <p:spPr>
          <a:xfrm>
            <a:off x="5930368" y="5994559"/>
            <a:ext cx="2105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rPr b="1" i="0" lang="en-US" sz="16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OS</a:t>
            </a:r>
            <a:endParaRPr b="0" i="0" sz="1650" u="none" cap="none" strike="noStrike"/>
          </a:p>
        </p:txBody>
      </p:sp>
      <p:sp>
        <p:nvSpPr>
          <p:cNvPr id="127" name="Google Shape;127;p16"/>
          <p:cNvSpPr/>
          <p:nvPr/>
        </p:nvSpPr>
        <p:spPr>
          <a:xfrm>
            <a:off x="3000503" y="6509603"/>
            <a:ext cx="7965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300"/>
              <a:buFont typeface="Inconsolata"/>
              <a:buNone/>
            </a:pPr>
            <a:r>
              <a:rPr b="0" i="0" lang="en-US" sz="18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Knowing the operating system helps tailor content and advertising to different platforms.</a:t>
            </a:r>
            <a:endParaRPr b="0" i="0" sz="1800" u="none" cap="none" strike="noStrike"/>
          </a:p>
        </p:txBody>
      </p:sp>
      <p:sp>
        <p:nvSpPr>
          <p:cNvPr id="128" name="Google Shape;128;p16"/>
          <p:cNvSpPr/>
          <p:nvPr/>
        </p:nvSpPr>
        <p:spPr>
          <a:xfrm>
            <a:off x="4174193" y="4585962"/>
            <a:ext cx="2105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t/>
            </a:r>
            <a:endParaRPr b="0" i="0" sz="16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630075" y="454125"/>
            <a:ext cx="7585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Overview of the Project</a:t>
            </a:r>
            <a:endParaRPr b="0" i="0" sz="4450" u="none" cap="none" strike="noStrike"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875" y="7656275"/>
            <a:ext cx="2119525" cy="5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630075" y="1242600"/>
            <a:ext cx="6965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Dataset Overview:</a:t>
            </a:r>
            <a:endParaRPr b="1" sz="3500"/>
          </a:p>
        </p:txBody>
      </p:sp>
      <p:sp>
        <p:nvSpPr>
          <p:cNvPr id="137" name="Google Shape;137;p17"/>
          <p:cNvSpPr txBox="1"/>
          <p:nvPr/>
        </p:nvSpPr>
        <p:spPr>
          <a:xfrm>
            <a:off x="734250" y="2013113"/>
            <a:ext cx="63699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Watching Details</a:t>
            </a:r>
            <a:endParaRPr sz="2700"/>
          </a:p>
        </p:txBody>
      </p:sp>
      <p:pic>
        <p:nvPicPr>
          <p:cNvPr descr="preencoded.png" id="138" name="Google Shape;13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5500" y="3436500"/>
            <a:ext cx="573270" cy="409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1205500" y="4009540"/>
            <a:ext cx="286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Montserrat Black"/>
              <a:buNone/>
            </a:pPr>
            <a:r>
              <a:rPr b="1" i="0" lang="en-US" sz="17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Watch Reason</a:t>
            </a:r>
            <a:endParaRPr b="0" i="0" sz="1750" u="none" cap="none" strike="noStrike"/>
          </a:p>
        </p:txBody>
      </p:sp>
      <p:sp>
        <p:nvSpPr>
          <p:cNvPr id="140" name="Google Shape;140;p17"/>
          <p:cNvSpPr/>
          <p:nvPr/>
        </p:nvSpPr>
        <p:spPr>
          <a:xfrm>
            <a:off x="1205500" y="4757615"/>
            <a:ext cx="4767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400"/>
              <a:buFont typeface="Inconsolata"/>
              <a:buNone/>
            </a:pPr>
            <a:r>
              <a:rPr b="0" i="0" lang="en-US" sz="14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Understanding why users watch content helps personalize recommendations and optimize content creation.</a:t>
            </a:r>
            <a:endParaRPr b="0" i="0" sz="1400" u="none" cap="none" strike="noStrike"/>
          </a:p>
        </p:txBody>
      </p:sp>
      <p:pic>
        <p:nvPicPr>
          <p:cNvPr descr="preencoded.png" id="141" name="Google Shape;14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5057" y="3436500"/>
            <a:ext cx="573270" cy="409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>
            <a:off x="8315057" y="4009540"/>
            <a:ext cx="286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Montserrat Black"/>
              <a:buNone/>
            </a:pPr>
            <a:r>
              <a:rPr b="1" i="0" lang="en-US" sz="17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Current Activity</a:t>
            </a:r>
            <a:endParaRPr b="0" i="0" sz="1750" u="none" cap="none" strike="noStrike"/>
          </a:p>
        </p:txBody>
      </p:sp>
      <p:sp>
        <p:nvSpPr>
          <p:cNvPr id="143" name="Google Shape;143;p17"/>
          <p:cNvSpPr/>
          <p:nvPr/>
        </p:nvSpPr>
        <p:spPr>
          <a:xfrm>
            <a:off x="8315057" y="4757615"/>
            <a:ext cx="4767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400"/>
              <a:buFont typeface="Inconsolata"/>
              <a:buNone/>
            </a:pPr>
            <a:r>
              <a:rPr b="0" i="0" lang="en-US" sz="14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Knowing what users are doing while watching helps understand </a:t>
            </a:r>
            <a:endParaRPr b="0" i="0" sz="1400" u="none" cap="none" strike="noStrike"/>
          </a:p>
        </p:txBody>
      </p:sp>
      <p:pic>
        <p:nvPicPr>
          <p:cNvPr descr="preencoded.png" id="144" name="Google Shape;14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5500" y="6034915"/>
            <a:ext cx="573270" cy="409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/>
          <p:nvPr/>
        </p:nvSpPr>
        <p:spPr>
          <a:xfrm>
            <a:off x="1205500" y="6607954"/>
            <a:ext cx="286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Montserrat Black"/>
              <a:buNone/>
            </a:pPr>
            <a:r>
              <a:rPr b="1" i="0" lang="en-US" sz="17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Connection Type</a:t>
            </a:r>
            <a:endParaRPr b="0" i="0" sz="1750" u="none" cap="none" strike="noStrike"/>
          </a:p>
        </p:txBody>
      </p:sp>
      <p:sp>
        <p:nvSpPr>
          <p:cNvPr id="146" name="Google Shape;146;p17"/>
          <p:cNvSpPr/>
          <p:nvPr/>
        </p:nvSpPr>
        <p:spPr>
          <a:xfrm>
            <a:off x="1205500" y="6962006"/>
            <a:ext cx="4767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400"/>
              <a:buFont typeface="Inconsolata"/>
              <a:buNone/>
            </a:pPr>
            <a:r>
              <a:rPr b="0" i="0" lang="en-US" sz="14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Analyzing connection type provides insights into user location and device usage.</a:t>
            </a:r>
            <a:endParaRPr b="0" i="0" sz="1400" u="none" cap="none" strike="noStrike"/>
          </a:p>
        </p:txBody>
      </p:sp>
      <p:pic>
        <p:nvPicPr>
          <p:cNvPr descr="preencoded.png" id="147" name="Google Shape;14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15057" y="6034915"/>
            <a:ext cx="573270" cy="409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/>
          <p:nvPr/>
        </p:nvSpPr>
        <p:spPr>
          <a:xfrm>
            <a:off x="8315057" y="6607954"/>
            <a:ext cx="286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Montserrat Black"/>
              <a:buNone/>
            </a:pPr>
            <a:r>
              <a:rPr b="1" i="0" lang="en-US" sz="17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Platform</a:t>
            </a:r>
            <a:endParaRPr b="0" i="0" sz="1750" u="none" cap="none" strike="noStrike"/>
          </a:p>
        </p:txBody>
      </p:sp>
      <p:sp>
        <p:nvSpPr>
          <p:cNvPr id="149" name="Google Shape;149;p17"/>
          <p:cNvSpPr/>
          <p:nvPr/>
        </p:nvSpPr>
        <p:spPr>
          <a:xfrm>
            <a:off x="8315057" y="6962006"/>
            <a:ext cx="4767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400"/>
              <a:buFont typeface="Inconsolata"/>
              <a:buNone/>
            </a:pPr>
            <a:r>
              <a:rPr b="0" i="0" lang="en-US" sz="14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Platform usage data informs content distribution strategies and platform optimization.</a:t>
            </a:r>
            <a:endParaRPr b="0" i="0" sz="14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>
            <a:off x="630075" y="454125"/>
            <a:ext cx="7585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Overview of the Project</a:t>
            </a:r>
            <a:endParaRPr b="0" i="0" sz="4450" u="none" cap="none" strike="noStrike"/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875" y="7656275"/>
            <a:ext cx="2119525" cy="5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630075" y="1242600"/>
            <a:ext cx="6965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</p:txBody>
      </p:sp>
      <p:sp>
        <p:nvSpPr>
          <p:cNvPr id="158" name="Google Shape;158;p18"/>
          <p:cNvSpPr txBox="1"/>
          <p:nvPr/>
        </p:nvSpPr>
        <p:spPr>
          <a:xfrm>
            <a:off x="744150" y="1953575"/>
            <a:ext cx="63699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59" name="Google Shape;159;p18"/>
          <p:cNvSpPr txBox="1"/>
          <p:nvPr/>
        </p:nvSpPr>
        <p:spPr>
          <a:xfrm>
            <a:off x="630075" y="1242600"/>
            <a:ext cx="6965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Dataset Overview:</a:t>
            </a:r>
            <a:endParaRPr b="1" sz="3500"/>
          </a:p>
        </p:txBody>
      </p:sp>
      <p:sp>
        <p:nvSpPr>
          <p:cNvPr id="160" name="Google Shape;160;p18"/>
          <p:cNvSpPr txBox="1"/>
          <p:nvPr/>
        </p:nvSpPr>
        <p:spPr>
          <a:xfrm>
            <a:off x="734250" y="2013113"/>
            <a:ext cx="63699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Behavioural Metrics</a:t>
            </a:r>
            <a:endParaRPr sz="2700"/>
          </a:p>
        </p:txBody>
      </p:sp>
      <p:sp>
        <p:nvSpPr>
          <p:cNvPr id="161" name="Google Shape;161;p18"/>
          <p:cNvSpPr/>
          <p:nvPr/>
        </p:nvSpPr>
        <p:spPr>
          <a:xfrm>
            <a:off x="881162" y="3436525"/>
            <a:ext cx="563100" cy="414600"/>
          </a:xfrm>
          <a:prstGeom prst="roundRect">
            <a:avLst>
              <a:gd fmla="val 2430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905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765301" y="3436525"/>
            <a:ext cx="4019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100"/>
              <a:buFont typeface="Montserrat Black"/>
              <a:buNone/>
            </a:pPr>
            <a:r>
              <a:rPr b="1" i="0" lang="en-US" sz="21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Productivity Loss</a:t>
            </a:r>
            <a:endParaRPr b="0" i="0" sz="2100" u="none" cap="none" strike="noStrike"/>
          </a:p>
        </p:txBody>
      </p:sp>
      <p:sp>
        <p:nvSpPr>
          <p:cNvPr id="163" name="Google Shape;163;p18"/>
          <p:cNvSpPr/>
          <p:nvPr/>
        </p:nvSpPr>
        <p:spPr>
          <a:xfrm>
            <a:off x="1765301" y="3948241"/>
            <a:ext cx="46647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Inconsolata"/>
              <a:buNone/>
            </a:pPr>
            <a:r>
              <a:rPr b="0" i="0" lang="en-US" sz="16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Track time spent on social media to understand how it impacts users' work or studies.</a:t>
            </a:r>
            <a:endParaRPr b="0" i="0" sz="1650" u="none" cap="none" strike="noStrike"/>
          </a:p>
        </p:txBody>
      </p:sp>
      <p:sp>
        <p:nvSpPr>
          <p:cNvPr id="164" name="Google Shape;164;p18"/>
          <p:cNvSpPr/>
          <p:nvPr/>
        </p:nvSpPr>
        <p:spPr>
          <a:xfrm>
            <a:off x="6751861" y="3436525"/>
            <a:ext cx="563100" cy="414600"/>
          </a:xfrm>
          <a:prstGeom prst="roundRect">
            <a:avLst>
              <a:gd fmla="val 2430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905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7636000" y="3436525"/>
            <a:ext cx="4019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100"/>
              <a:buFont typeface="Montserrat Black"/>
              <a:buNone/>
            </a:pPr>
            <a:r>
              <a:rPr b="1" i="0" lang="en-US" sz="21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Satisfaction</a:t>
            </a:r>
            <a:endParaRPr b="0" i="0" sz="2100" u="none" cap="none" strike="noStrike"/>
          </a:p>
        </p:txBody>
      </p:sp>
      <p:sp>
        <p:nvSpPr>
          <p:cNvPr id="166" name="Google Shape;166;p18"/>
          <p:cNvSpPr/>
          <p:nvPr/>
        </p:nvSpPr>
        <p:spPr>
          <a:xfrm>
            <a:off x="7636000" y="3948241"/>
            <a:ext cx="46647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Inconsolata"/>
              <a:buNone/>
            </a:pPr>
            <a:r>
              <a:rPr b="0" i="0" lang="en-US" sz="16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Measure user satisfaction with social media experiences, gauging positive and negative feelings.</a:t>
            </a:r>
            <a:endParaRPr b="0" i="0" sz="1650" u="none" cap="none" strike="noStrike"/>
          </a:p>
        </p:txBody>
      </p:sp>
      <p:sp>
        <p:nvSpPr>
          <p:cNvPr id="167" name="Google Shape;167;p18"/>
          <p:cNvSpPr/>
          <p:nvPr/>
        </p:nvSpPr>
        <p:spPr>
          <a:xfrm>
            <a:off x="881050" y="5760886"/>
            <a:ext cx="563100" cy="414600"/>
          </a:xfrm>
          <a:prstGeom prst="roundRect">
            <a:avLst>
              <a:gd fmla="val 2430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905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1686326" y="5784962"/>
            <a:ext cx="4019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100"/>
              <a:buFont typeface="Montserrat Black"/>
              <a:buNone/>
            </a:pPr>
            <a:r>
              <a:rPr b="1" i="0" lang="en-US" sz="210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Addiction Level</a:t>
            </a:r>
            <a:endParaRPr b="0" i="0" sz="2100" u="none" cap="none" strike="noStrike"/>
          </a:p>
        </p:txBody>
      </p:sp>
      <p:sp>
        <p:nvSpPr>
          <p:cNvPr id="169" name="Google Shape;169;p18"/>
          <p:cNvSpPr/>
          <p:nvPr/>
        </p:nvSpPr>
        <p:spPr>
          <a:xfrm>
            <a:off x="1686440" y="6335298"/>
            <a:ext cx="40191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Inconsolata"/>
              <a:buNone/>
            </a:pPr>
            <a:r>
              <a:rPr b="0" i="0" lang="en-US" sz="16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Analyze user behavior patterns to identify signs of excessive social media usage </a:t>
            </a:r>
            <a:endParaRPr b="0" i="0" sz="1650" u="none" cap="none" strike="noStrike"/>
          </a:p>
        </p:txBody>
      </p:sp>
      <p:sp>
        <p:nvSpPr>
          <p:cNvPr id="170" name="Google Shape;170;p18"/>
          <p:cNvSpPr/>
          <p:nvPr/>
        </p:nvSpPr>
        <p:spPr>
          <a:xfrm>
            <a:off x="6751749" y="5762674"/>
            <a:ext cx="563100" cy="414600"/>
          </a:xfrm>
          <a:prstGeom prst="roundRect">
            <a:avLst>
              <a:gd fmla="val 2430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905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7635926" y="5784962"/>
            <a:ext cx="4019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100"/>
              <a:buFont typeface="Montserrat Black"/>
              <a:buNone/>
            </a:pPr>
            <a:r>
              <a:rPr b="1" lang="en-US" sz="210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Self Control</a:t>
            </a:r>
            <a:endParaRPr b="0" i="0" sz="2100" u="none" cap="none" strike="noStrike"/>
          </a:p>
        </p:txBody>
      </p:sp>
      <p:sp>
        <p:nvSpPr>
          <p:cNvPr id="172" name="Google Shape;172;p18"/>
          <p:cNvSpPr txBox="1"/>
          <p:nvPr/>
        </p:nvSpPr>
        <p:spPr>
          <a:xfrm>
            <a:off x="7402929" y="6177058"/>
            <a:ext cx="4664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Analyze Key Characteristics of users of higher self Control</a:t>
            </a:r>
            <a:endParaRPr sz="1650">
              <a:solidFill>
                <a:schemeClr val="dk1"/>
              </a:solidFill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0122" y="7574721"/>
            <a:ext cx="2618328" cy="414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387463" y="1457325"/>
            <a:ext cx="12061200" cy="1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</a:rPr>
              <a:t>Process </a:t>
            </a:r>
            <a:r>
              <a:rPr b="1" lang="en-US" sz="3500">
                <a:solidFill>
                  <a:schemeClr val="dk1"/>
                </a:solidFill>
              </a:rPr>
              <a:t>Overview:</a:t>
            </a:r>
            <a:endParaRPr b="0" i="0" sz="3300" u="none" cap="none" strike="noStrike"/>
          </a:p>
        </p:txBody>
      </p:sp>
      <p:pic>
        <p:nvPicPr>
          <p:cNvPr descr="preencoded.png"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475" y="2380925"/>
            <a:ext cx="1076993" cy="1361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/>
          <p:nvPr/>
        </p:nvSpPr>
        <p:spPr>
          <a:xfrm>
            <a:off x="1622749" y="2451575"/>
            <a:ext cx="46656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rPr b="1" i="0" lang="en-US" sz="17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Collection and E</a:t>
            </a:r>
            <a:r>
              <a:rPr b="1" lang="en-US" sz="17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TL Process</a:t>
            </a:r>
            <a:endParaRPr b="0" i="0" sz="1750" u="none" cap="none" strike="noStrike"/>
          </a:p>
        </p:txBody>
      </p:sp>
      <p:sp>
        <p:nvSpPr>
          <p:cNvPr id="182" name="Google Shape;182;p19"/>
          <p:cNvSpPr/>
          <p:nvPr/>
        </p:nvSpPr>
        <p:spPr>
          <a:xfrm>
            <a:off x="1622748" y="2816877"/>
            <a:ext cx="86670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300"/>
              <a:buFont typeface="Inconsolata"/>
              <a:buNone/>
            </a:pPr>
            <a:r>
              <a:rPr b="0" i="0" lang="en-US" sz="15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Gather social media data from </a:t>
            </a:r>
            <a:r>
              <a:rPr lang="en-US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Kaggle then </a:t>
            </a:r>
            <a:r>
              <a:rPr lang="en-US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perform</a:t>
            </a:r>
            <a:r>
              <a:rPr lang="en-US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 Extraction ,transformation then loading</a:t>
            </a:r>
            <a:endParaRPr b="0" i="0" sz="1700" u="none" cap="none" strike="noStrike"/>
          </a:p>
        </p:txBody>
      </p:sp>
      <p:pic>
        <p:nvPicPr>
          <p:cNvPr descr="preencoded.png" id="183" name="Google Shape;18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475" y="3836138"/>
            <a:ext cx="1076993" cy="1361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/>
          <p:nvPr/>
        </p:nvSpPr>
        <p:spPr>
          <a:xfrm>
            <a:off x="1622744" y="3836152"/>
            <a:ext cx="4500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rPr b="1" lang="en-US" sz="17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Understanding</a:t>
            </a:r>
            <a:endParaRPr b="0" i="0" sz="1750" u="none" cap="none" strike="noStrike"/>
          </a:p>
        </p:txBody>
      </p:sp>
      <p:sp>
        <p:nvSpPr>
          <p:cNvPr id="185" name="Google Shape;185;p19"/>
          <p:cNvSpPr/>
          <p:nvPr/>
        </p:nvSpPr>
        <p:spPr>
          <a:xfrm>
            <a:off x="1622744" y="4244517"/>
            <a:ext cx="86670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300"/>
              <a:buFont typeface="Inconsolata"/>
              <a:buNone/>
            </a:pPr>
            <a:r>
              <a:rPr lang="en-US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understand the data that we will analyze and its key features</a:t>
            </a:r>
            <a:endParaRPr b="0" i="0" sz="1500" u="none" cap="none" strike="noStrike"/>
          </a:p>
        </p:txBody>
      </p:sp>
      <p:pic>
        <p:nvPicPr>
          <p:cNvPr descr="preencoded.png" id="186" name="Google Shape;18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475" y="5291349"/>
            <a:ext cx="1076993" cy="1361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/>
          <p:nvPr/>
        </p:nvSpPr>
        <p:spPr>
          <a:xfrm>
            <a:off x="1622753" y="5493950"/>
            <a:ext cx="39600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650"/>
              <a:buFont typeface="Montserrat Black"/>
              <a:buNone/>
            </a:pPr>
            <a:r>
              <a:rPr b="1" lang="en-US" sz="17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Cleaning and </a:t>
            </a:r>
            <a:r>
              <a:rPr b="1" i="0" lang="en-US" sz="1750" u="none" cap="none" strike="noStrike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Analysis</a:t>
            </a:r>
            <a:endParaRPr b="0" i="0" sz="1750" u="none" cap="none" strike="noStrike"/>
          </a:p>
        </p:txBody>
      </p:sp>
      <p:sp>
        <p:nvSpPr>
          <p:cNvPr id="188" name="Google Shape;188;p19"/>
          <p:cNvSpPr/>
          <p:nvPr/>
        </p:nvSpPr>
        <p:spPr>
          <a:xfrm>
            <a:off x="1622751" y="5862075"/>
            <a:ext cx="96402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300"/>
              <a:buFont typeface="Inconsolata"/>
              <a:buNone/>
            </a:pPr>
            <a:r>
              <a:rPr b="0" i="0" lang="en-US" sz="150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Apply statistical methods and visualization tools to uncover insights, patterns, and trends.</a:t>
            </a:r>
            <a:endParaRPr b="0" i="0" sz="1500" u="none" cap="none" strike="noStrike"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37975" y="7810425"/>
            <a:ext cx="1981450" cy="4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/>
          <p:nvPr/>
        </p:nvSpPr>
        <p:spPr>
          <a:xfrm>
            <a:off x="461575" y="426550"/>
            <a:ext cx="7585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 Black"/>
              <a:buNone/>
            </a:pPr>
            <a:r>
              <a:rPr b="1" lang="en-US" sz="4450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Overview of the Project</a:t>
            </a:r>
            <a:endParaRPr b="0" i="0" sz="44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