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8229600" cx="14630400"/>
  <p:notesSz cx="8229600" cy="14630400"/>
  <p:embeddedFontLst>
    <p:embeddedFont>
      <p:font typeface="Inconsolata"/>
      <p:regular r:id="rId27"/>
      <p:bold r:id="rId28"/>
    </p:embeddedFont>
    <p:embeddedFont>
      <p:font typeface="Montserrat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50B9F-AFC8-4001-94C8-A2A9A53279F8}">
  <a:tblStyle styleId="{B8750B9F-AFC8-4001-94C8-A2A9A53279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a531840f1_0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0a531840f1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0a531840f1_0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a531840f1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0a531840f1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0a531840f1_0_3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a531840f1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0a531840f1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0a531840f1_0_3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a531840f1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0a531840f1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0a531840f1_0_3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a531840f1_0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0a531840f1_0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0a531840f1_0_3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a531840f1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0a531840f1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0a531840f1_0_3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a531840f1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0a531840f1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0a531840f1_0_4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a531840f1_0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0a531840f1_0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0a531840f1_0_4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a531840f1_0_4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0a531840f1_0_4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0a531840f1_0_4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8126b6596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8126b6596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08126b6596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a531840f1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0a531840f1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0a531840f1_0_4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a531840f1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a531840f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0a531840f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531840f1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0a531840f1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0a531840f1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531840f1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0a531840f1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0a531840f1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a531840f1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0a531840f1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a531840f1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531840f1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0a531840f1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0a531840f1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531840f1_0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0a531840f1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0a531840f1_0_2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250" y="7718675"/>
            <a:ext cx="2516150" cy="5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/>
        </p:nvSpPr>
        <p:spPr>
          <a:xfrm>
            <a:off x="1191475" y="2040450"/>
            <a:ext cx="12646200" cy="4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50">
                <a:solidFill>
                  <a:srgbClr val="151617"/>
                </a:solidFill>
              </a:rPr>
              <a:t>Social Media Usage Data Analysis</a:t>
            </a:r>
            <a:endParaRPr b="1" sz="4450">
              <a:solidFill>
                <a:srgbClr val="151617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15161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0" name="Google Shape;50;p11"/>
          <p:cNvSpPr txBox="1"/>
          <p:nvPr/>
        </p:nvSpPr>
        <p:spPr>
          <a:xfrm>
            <a:off x="1995625" y="3304800"/>
            <a:ext cx="11037900" cy="5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50">
                <a:solidFill>
                  <a:schemeClr val="dk1"/>
                </a:solidFill>
              </a:rPr>
              <a:t>Names </a:t>
            </a:r>
            <a:endParaRPr b="1" sz="39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Maya Hesham      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Salma Gamal       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 Ahmed Alaa</a:t>
            </a:r>
            <a:r>
              <a:rPr b="1" lang="en-US" sz="2450">
                <a:solidFill>
                  <a:schemeClr val="dk1"/>
                </a:solidFill>
              </a:rPr>
              <a:t> 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Shahd Abdelmoamen 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Mahmoud Kossay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</a:rPr>
              <a:t>Supervised By </a:t>
            </a:r>
            <a:endParaRPr b="1" sz="30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</a:rPr>
              <a:t>DR Amal Mahmoud</a:t>
            </a:r>
            <a:endParaRPr b="1" sz="3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50">
              <a:solidFill>
                <a:schemeClr val="dk1"/>
              </a:solidFill>
            </a:endParaRPr>
          </a:p>
        </p:txBody>
      </p:sp>
      <p:graphicFrame>
        <p:nvGraphicFramePr>
          <p:cNvPr id="51" name="Google Shape;51;p1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{B8750B9F-AFC8-4001-94C8-A2A9A53279F8}</a:tableStyleId>
              </a:tblPr>
              <a:tblGrid>
                <a:gridCol w="5886450"/>
                <a:gridCol w="1200150"/>
              </a:tblGrid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" name="Google Shape;52;p11"/>
          <p:cNvSpPr txBox="1"/>
          <p:nvPr/>
        </p:nvSpPr>
        <p:spPr>
          <a:xfrm>
            <a:off x="8682625" y="-959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/>
            </a:br>
            <a:endParaRPr/>
          </a:p>
        </p:txBody>
      </p:sp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1926"/>
            <a:ext cx="2288700" cy="13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5300" y="223838"/>
            <a:ext cx="18669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7200" y="-76191"/>
            <a:ext cx="6644402" cy="16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975" y="7810425"/>
            <a:ext cx="1981450" cy="4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/>
          <p:nvPr/>
        </p:nvSpPr>
        <p:spPr>
          <a:xfrm>
            <a:off x="461575" y="426550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sp>
        <p:nvSpPr>
          <p:cNvPr id="198" name="Google Shape;198;p20"/>
          <p:cNvSpPr/>
          <p:nvPr/>
        </p:nvSpPr>
        <p:spPr>
          <a:xfrm>
            <a:off x="461575" y="1230325"/>
            <a:ext cx="120612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Database Schema(Star Schema)</a:t>
            </a:r>
            <a:r>
              <a:rPr b="1" lang="en-US" sz="3500">
                <a:solidFill>
                  <a:schemeClr val="dk1"/>
                </a:solidFill>
              </a:rPr>
              <a:t>:</a:t>
            </a:r>
            <a:endParaRPr b="0" i="0" sz="3300" u="none" cap="none" strike="noStrike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925" y="2269900"/>
            <a:ext cx="11442525" cy="57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/>
        </p:nvSpPr>
        <p:spPr>
          <a:xfrm>
            <a:off x="549550" y="483375"/>
            <a:ext cx="11552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Analytics Tools Overview</a:t>
            </a:r>
            <a:endParaRPr b="0" i="0" sz="4450" u="none" cap="none" strike="noStrike"/>
          </a:p>
        </p:txBody>
      </p:sp>
      <p:sp>
        <p:nvSpPr>
          <p:cNvPr id="206" name="Google Shape;206;p21"/>
          <p:cNvSpPr/>
          <p:nvPr/>
        </p:nvSpPr>
        <p:spPr>
          <a:xfrm>
            <a:off x="732450" y="2504125"/>
            <a:ext cx="38559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945389" y="2587438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SQL</a:t>
            </a:r>
            <a:endParaRPr b="0" i="0" sz="2200" u="none" cap="none" strike="noStrike"/>
          </a:p>
        </p:txBody>
      </p:sp>
      <p:sp>
        <p:nvSpPr>
          <p:cNvPr id="208" name="Google Shape;208;p21"/>
          <p:cNvSpPr/>
          <p:nvPr/>
        </p:nvSpPr>
        <p:spPr>
          <a:xfrm>
            <a:off x="1052950" y="2942275"/>
            <a:ext cx="34227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We used SQL for </a:t>
            </a: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extracting,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transforming,and analyzing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structured data loaded in fact and dimensions. </a:t>
            </a:r>
            <a:endParaRPr b="0" i="0" sz="1750" u="none" cap="none" strike="noStrike"/>
          </a:p>
        </p:txBody>
      </p:sp>
      <p:sp>
        <p:nvSpPr>
          <p:cNvPr id="209" name="Google Shape;209;p21"/>
          <p:cNvSpPr/>
          <p:nvPr/>
        </p:nvSpPr>
        <p:spPr>
          <a:xfrm>
            <a:off x="5356625" y="2504125"/>
            <a:ext cx="41517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569564" y="2587426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</a:t>
            </a:r>
            <a:endParaRPr b="0" i="0" sz="2200" u="none" cap="none" strike="noStrike"/>
          </a:p>
        </p:txBody>
      </p:sp>
      <p:sp>
        <p:nvSpPr>
          <p:cNvPr id="211" name="Google Shape;211;p21"/>
          <p:cNvSpPr/>
          <p:nvPr/>
        </p:nvSpPr>
        <p:spPr>
          <a:xfrm>
            <a:off x="5881950" y="2836750"/>
            <a:ext cx="35943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R was used for performing statistical analyses and visualizations to gain insights into social media usage patterns</a:t>
            </a:r>
            <a:endParaRPr sz="175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9999550" y="2504113"/>
            <a:ext cx="38559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10212489" y="2587426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Python</a:t>
            </a:r>
            <a:endParaRPr b="0" i="0" sz="2200" u="none" cap="none" strike="noStrike"/>
          </a:p>
        </p:txBody>
      </p:sp>
      <p:sp>
        <p:nvSpPr>
          <p:cNvPr id="214" name="Google Shape;214;p21"/>
          <p:cNvSpPr/>
          <p:nvPr/>
        </p:nvSpPr>
        <p:spPr>
          <a:xfrm>
            <a:off x="10306400" y="2942275"/>
            <a:ext cx="3762000" cy="2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Used for data cleaning, EDA,</a:t>
            </a: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analyzing user behavior, and visualizing patterns to uncover </a:t>
            </a:r>
            <a:endParaRPr sz="17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social media wasted time.</a:t>
            </a:r>
            <a:endParaRPr i="0" sz="1750" u="none" cap="none" strike="noStrike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834613" y="4988438"/>
            <a:ext cx="38559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2047551" y="5071751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Tableau</a:t>
            </a:r>
            <a:endParaRPr b="0" i="0" sz="2200" u="none" cap="none" strike="noStrike"/>
          </a:p>
        </p:txBody>
      </p:sp>
      <p:sp>
        <p:nvSpPr>
          <p:cNvPr id="217" name="Google Shape;217;p21"/>
          <p:cNvSpPr/>
          <p:nvPr/>
        </p:nvSpPr>
        <p:spPr>
          <a:xfrm>
            <a:off x="2149775" y="5432750"/>
            <a:ext cx="3594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Tableau was used to create interactive dashboards with slicers for deeper insights and dynamic data visualization.</a:t>
            </a:r>
            <a:endParaRPr i="0" sz="1750" u="none" cap="none" strike="noStrike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7330500" y="4988438"/>
            <a:ext cx="38559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7543439" y="5071751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Excel</a:t>
            </a:r>
            <a:endParaRPr b="0" i="0" sz="2200" u="none" cap="none" strike="noStrike"/>
          </a:p>
        </p:txBody>
      </p:sp>
      <p:sp>
        <p:nvSpPr>
          <p:cNvPr id="220" name="Google Shape;220;p21"/>
          <p:cNvSpPr/>
          <p:nvPr/>
        </p:nvSpPr>
        <p:spPr>
          <a:xfrm>
            <a:off x="7543450" y="5465925"/>
            <a:ext cx="3541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Excel was used to analyze data and create interactive dashboards to visualize key metrics and insights from the data.</a:t>
            </a:r>
            <a:endParaRPr sz="175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175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. </a:t>
            </a:r>
            <a:endParaRPr b="0" i="0" sz="1750" u="none" cap="none" strike="noStrike"/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598300" y="1300750"/>
            <a:ext cx="9048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698925" y="2111875"/>
            <a:ext cx="119874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Objective</a:t>
            </a:r>
            <a:r>
              <a:rPr lang="en-US" sz="2300">
                <a:solidFill>
                  <a:schemeClr val="dk1"/>
                </a:solidFill>
              </a:rPr>
              <a:t>: Analyze The Data Statistically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Techniques</a:t>
            </a:r>
            <a:r>
              <a:rPr lang="en-US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Identify Outliers</a:t>
            </a:r>
            <a:r>
              <a:rPr lang="en-US" sz="2300">
                <a:solidFill>
                  <a:schemeClr val="dk1"/>
                </a:solidFill>
              </a:rPr>
              <a:t>: Detect and analyze outliers to understand their impact on the dataset.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Assess Correlation</a:t>
            </a:r>
            <a:r>
              <a:rPr lang="en-US" sz="2300">
                <a:solidFill>
                  <a:schemeClr val="dk1"/>
                </a:solidFill>
              </a:rPr>
              <a:t>: Evaluate the relationships between variables to uncover significant correlations.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Examine Data Distribution</a:t>
            </a:r>
            <a:r>
              <a:rPr lang="en-US" sz="2300">
                <a:solidFill>
                  <a:schemeClr val="dk1"/>
                </a:solidFill>
              </a:rPr>
              <a:t>: Analyze the distribution of data to determine its characteristics (e.g., normality, skewness) and inform further modeling decision.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Insights</a:t>
            </a:r>
            <a:r>
              <a:rPr lang="en-US" sz="2300">
                <a:solidFill>
                  <a:schemeClr val="dk1"/>
                </a:solidFill>
              </a:rPr>
              <a:t>: Present significant statistical findings and deal with it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49550" y="1345275"/>
            <a:ext cx="5789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Apply Statistical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698925" y="2111875"/>
            <a:ext cx="119874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Objective</a:t>
            </a:r>
            <a:r>
              <a:rPr lang="en-US" sz="2300">
                <a:solidFill>
                  <a:schemeClr val="dk1"/>
                </a:solidFill>
              </a:rPr>
              <a:t>: Ensure data quality for accurate analysis.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Techniques: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Removing Duplicates</a:t>
            </a:r>
            <a:r>
              <a:rPr lang="en-US" sz="2300">
                <a:solidFill>
                  <a:schemeClr val="dk1"/>
                </a:solidFill>
              </a:rPr>
              <a:t>:Check and eliminate if found.</a:t>
            </a:r>
            <a:endParaRPr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Handling Missing Values</a:t>
            </a:r>
            <a:r>
              <a:rPr lang="en-US" sz="2300">
                <a:solidFill>
                  <a:schemeClr val="dk1"/>
                </a:solidFill>
              </a:rPr>
              <a:t>: Apply strategies like imputation or removal.</a:t>
            </a:r>
            <a:endParaRPr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Standardizing Data Formats</a:t>
            </a:r>
            <a:r>
              <a:rPr lang="en-US" sz="2300">
                <a:solidFill>
                  <a:schemeClr val="dk1"/>
                </a:solidFill>
              </a:rPr>
              <a:t>: Ensure consistency in data types and formats.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Outcome</a:t>
            </a:r>
            <a:r>
              <a:rPr lang="en-US" sz="2300">
                <a:solidFill>
                  <a:schemeClr val="dk1"/>
                </a:solidFill>
              </a:rPr>
              <a:t>: A clean dataset ready for analysis, improving reliability and validity of results.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549550" y="1345275"/>
            <a:ext cx="5789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Data Cleaning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Platform &amp; Device Usage Insights</a:t>
            </a:r>
            <a:endParaRPr b="1" sz="26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Platform Usage</a:t>
            </a:r>
            <a:r>
              <a:rPr lang="en-US" sz="2400">
                <a:solidFill>
                  <a:schemeClr val="dk1"/>
                </a:solidFill>
              </a:rPr>
              <a:t>: TikTok leads as the most popular platform.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Device Usage</a:t>
            </a:r>
            <a:r>
              <a:rPr lang="en-US" sz="2400">
                <a:solidFill>
                  <a:schemeClr val="dk1"/>
                </a:solidFill>
              </a:rPr>
              <a:t>: Smartphones dominate as the primary device for content consumption, with the highest session count.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" y="4444750"/>
            <a:ext cx="5978174" cy="27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9375" y="6052100"/>
            <a:ext cx="5589400" cy="18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Satisfaction Levels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Device Satisfaction</a:t>
            </a:r>
            <a:r>
              <a:rPr lang="en-US" sz="2400">
                <a:solidFill>
                  <a:schemeClr val="dk1"/>
                </a:solidFill>
              </a:rPr>
              <a:t>: Tablets have higher user satisfaction due to larger screen size.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Platform Satisfaction</a:t>
            </a:r>
            <a:r>
              <a:rPr lang="en-US" sz="2400">
                <a:solidFill>
                  <a:schemeClr val="dk1"/>
                </a:solidFill>
              </a:rPr>
              <a:t>: Average satisfaction across platforms is 4, indicating room for improvement.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5" y="4761225"/>
            <a:ext cx="7274125" cy="31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Age Group Preferences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Younger (18-25)</a:t>
            </a:r>
            <a:r>
              <a:rPr lang="en-US" sz="2400">
                <a:solidFill>
                  <a:schemeClr val="dk1"/>
                </a:solidFill>
              </a:rPr>
              <a:t>: YouTube is the top platform, followed by TikTok.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Mid-Age (26-45)</a:t>
            </a:r>
            <a:r>
              <a:rPr lang="en-US" sz="2400">
                <a:solidFill>
                  <a:schemeClr val="dk1"/>
                </a:solidFill>
              </a:rPr>
              <a:t>: Instagram leads for 26-35; TikTok and Instagram dominate for 36-45.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Older (46-65)</a:t>
            </a:r>
            <a:r>
              <a:rPr lang="en-US" sz="2400">
                <a:solidFill>
                  <a:schemeClr val="dk1"/>
                </a:solidFill>
              </a:rPr>
              <a:t>: Instagram is most popular for 46-55, while YouTube tops the 56-65 group.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200" y="4642175"/>
            <a:ext cx="6191275" cy="30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User Behavior Insights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Age Groups</a:t>
            </a:r>
            <a:r>
              <a:rPr lang="en-US" sz="2400">
                <a:solidFill>
                  <a:schemeClr val="dk1"/>
                </a:solidFill>
              </a:rPr>
              <a:t>: Younger users (18-35) report lower productivity (score 5), while older users (36-65) feel more addicted (score 3). Satisfaction is generally low (4-5) across all age groups.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Income Groups</a:t>
            </a:r>
            <a:r>
              <a:rPr lang="en-US" sz="2400">
                <a:solidFill>
                  <a:schemeClr val="dk1"/>
                </a:solidFill>
              </a:rPr>
              <a:t>: Lower-income users (0-25k) feel more addicted (score 3) than higher-income groups, with overall low satisfaction.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25" y="5159125"/>
            <a:ext cx="8750049" cy="14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000" y="6790250"/>
            <a:ext cx="9782249" cy="14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User Behavior Insights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Gender Usage</a:t>
            </a:r>
            <a:r>
              <a:rPr lang="en-US" sz="2400">
                <a:solidFill>
                  <a:schemeClr val="dk1"/>
                </a:solidFill>
              </a:rPr>
              <a:t>: TikTok and Instagram have balanced male-female users, while Facebook skews towards male users.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Geographic Differences</a:t>
            </a:r>
            <a:r>
              <a:rPr lang="en-US" sz="2400">
                <a:solidFill>
                  <a:schemeClr val="dk1"/>
                </a:solidFill>
              </a:rPr>
              <a:t>: Users in India spend the most time on TikTok and Instagram. U.S. and Brazilian users report higher addiction (score 5).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682875"/>
            <a:ext cx="4642850" cy="339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275" y="4642175"/>
            <a:ext cx="4642850" cy="3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b="1" lang="en-US" sz="2400">
                <a:solidFill>
                  <a:schemeClr val="dk1"/>
                </a:solidFill>
              </a:rPr>
              <a:t>Watch Time</a:t>
            </a:r>
            <a:r>
              <a:rPr lang="en-US" sz="2400">
                <a:solidFill>
                  <a:schemeClr val="dk1"/>
                </a:solidFill>
              </a:rPr>
              <a:t>: Jokes/Memes have the highest watch time at 2,301 hours.</a:t>
            </a:r>
            <a:endParaRPr sz="2400">
              <a:solidFill>
                <a:schemeClr val="dk1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b="1" lang="en-US" sz="2400">
                <a:solidFill>
                  <a:schemeClr val="dk1"/>
                </a:solidFill>
              </a:rPr>
              <a:t>Reasons for Watching</a:t>
            </a:r>
            <a:r>
              <a:rPr lang="en-US" sz="2400">
                <a:solidFill>
                  <a:schemeClr val="dk1"/>
                </a:solidFill>
              </a:rPr>
              <a:t>: Most users watch videos out of habit, often without intentional engagement.</a:t>
            </a:r>
            <a:endParaRPr sz="2400">
              <a:solidFill>
                <a:schemeClr val="dk1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Peak Viewing Times</a:t>
            </a:r>
            <a:r>
              <a:rPr lang="en-US" sz="2400">
                <a:solidFill>
                  <a:schemeClr val="dk1"/>
                </a:solidFill>
              </a:rPr>
              <a:t>: Users watch the most at 14:00 (24,532 minutes), with additional peaks at 21:00 and 17:00.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303" name="Google Shape;3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00" y="5534050"/>
            <a:ext cx="4598175" cy="26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5875" y="5013125"/>
            <a:ext cx="3976900" cy="31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295565" y="525428"/>
            <a:ext cx="6095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Introduction</a:t>
            </a:r>
            <a:endParaRPr b="0" i="0" sz="4450" u="none" cap="none" strike="noStrike"/>
          </a:p>
        </p:txBody>
      </p:sp>
      <p:sp>
        <p:nvSpPr>
          <p:cNvPr id="62" name="Google Shape;62;p12"/>
          <p:cNvSpPr/>
          <p:nvPr/>
        </p:nvSpPr>
        <p:spPr>
          <a:xfrm>
            <a:off x="295575" y="2054750"/>
            <a:ext cx="94194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lang="en-US" sz="2000">
                <a:latin typeface="Inconsolata"/>
                <a:ea typeface="Inconsolata"/>
                <a:cs typeface="Inconsolata"/>
                <a:sym typeface="Inconsolata"/>
              </a:rPr>
              <a:t>Our project focuses on analyzing social media usage patterns using data from platforms like TikTok, Instagram, YouTube, and Facebook. As a team of five, each member used a different data analysis tool: SQL, R, Excel, Tableau, and Python. The goal was to understand user behavior, platform usage, and provide actionable insights for content strategy and healthier social media practices.</a:t>
            </a:r>
            <a:endParaRPr i="0" sz="2000" u="none" cap="none" strike="noStrike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1625" y="0"/>
            <a:ext cx="4568776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-US" sz="2600">
                <a:solidFill>
                  <a:schemeClr val="dk1"/>
                </a:solidFill>
              </a:rPr>
              <a:t>Current Activity</a:t>
            </a:r>
            <a:r>
              <a:rPr lang="en-US" sz="2600">
                <a:solidFill>
                  <a:schemeClr val="dk1"/>
                </a:solidFill>
              </a:rPr>
              <a:t>: Most social media use happens at home (56,425 minutes), followed by school and work.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-US" sz="2600">
                <a:solidFill>
                  <a:schemeClr val="dk1"/>
                </a:solidFill>
              </a:rPr>
              <a:t>Frequency (Time of Day)</a:t>
            </a:r>
            <a:r>
              <a:rPr lang="en-US" sz="2600">
                <a:solidFill>
                  <a:schemeClr val="dk1"/>
                </a:solidFill>
              </a:rPr>
              <a:t>: Evening is the most popular time for social media usage (56,757 minutes), followed by night and afternoon.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5233525"/>
            <a:ext cx="5738379" cy="27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>
            <a:off x="5675540" y="3352578"/>
            <a:ext cx="6095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t/>
            </a:r>
            <a:endParaRPr b="0" i="0" sz="4450" u="none" cap="none" strike="noStrike"/>
          </a:p>
        </p:txBody>
      </p:sp>
      <p:sp>
        <p:nvSpPr>
          <p:cNvPr id="321" name="Google Shape;321;p31"/>
          <p:cNvSpPr/>
          <p:nvPr/>
        </p:nvSpPr>
        <p:spPr>
          <a:xfrm>
            <a:off x="2696900" y="3798425"/>
            <a:ext cx="94194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t/>
            </a:r>
            <a:endParaRPr i="0" sz="2000" u="none" cap="none" strike="noStrike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/>
        </p:nvSpPr>
        <p:spPr>
          <a:xfrm>
            <a:off x="1769925" y="1736100"/>
            <a:ext cx="11198400" cy="5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/>
              <a:t>Any </a:t>
            </a:r>
            <a:endParaRPr b="1" sz="1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/>
              <a:t>Questions?</a:t>
            </a:r>
            <a:endParaRPr b="1" sz="1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793800" y="2398125"/>
            <a:ext cx="116106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Char char="●"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We analyzed social media usage data including watch times, viewing habits, user demographics, and satisfaction levels across platforms.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9725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Char char="●"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The dataset covered key user activities, including time spent on platforms, device preferences, and content types.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81025"/>
            <a:ext cx="14630402" cy="27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30075" y="122635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75" name="Google Shape;75;p13"/>
          <p:cNvSpPr txBox="1"/>
          <p:nvPr/>
        </p:nvSpPr>
        <p:spPr>
          <a:xfrm>
            <a:off x="148825" y="5110750"/>
            <a:ext cx="842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93800" y="2398125"/>
            <a:ext cx="116106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630075" y="122635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85" name="Google Shape;85;p14"/>
          <p:cNvSpPr txBox="1"/>
          <p:nvPr/>
        </p:nvSpPr>
        <p:spPr>
          <a:xfrm>
            <a:off x="148825" y="5110750"/>
            <a:ext cx="842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93790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Demographics</a:t>
            </a:r>
            <a:endParaRPr b="0" i="0" sz="2200" u="none" cap="none" strike="noStrike"/>
          </a:p>
        </p:txBody>
      </p:sp>
      <p:sp>
        <p:nvSpPr>
          <p:cNvPr id="87" name="Google Shape;87;p14"/>
          <p:cNvSpPr/>
          <p:nvPr/>
        </p:nvSpPr>
        <p:spPr>
          <a:xfrm>
            <a:off x="793790" y="3308152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Age, gender, location, income, and debt provide insights into user demographics, allowing for targeted marketing and content personalization.</a:t>
            </a:r>
            <a:endParaRPr b="0" i="0" sz="1750" u="none" cap="none" strike="noStrike"/>
          </a:p>
        </p:txBody>
      </p:sp>
      <p:sp>
        <p:nvSpPr>
          <p:cNvPr id="88" name="Google Shape;88;p14"/>
          <p:cNvSpPr/>
          <p:nvPr/>
        </p:nvSpPr>
        <p:spPr>
          <a:xfrm>
            <a:off x="4200406" y="2727008"/>
            <a:ext cx="2845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Behavioral Metrics</a:t>
            </a:r>
            <a:endParaRPr b="0" i="0" sz="2200" u="none" cap="none" strike="noStrike"/>
          </a:p>
        </p:txBody>
      </p:sp>
      <p:sp>
        <p:nvSpPr>
          <p:cNvPr id="89" name="Google Shape;89;p14"/>
          <p:cNvSpPr/>
          <p:nvPr/>
        </p:nvSpPr>
        <p:spPr>
          <a:xfrm>
            <a:off x="4200406" y="3308157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Productivity loss, satisfaction, and addiction level reveal user engagement patterns, helping understand the impact of social media on users' lives.</a:t>
            </a:r>
            <a:endParaRPr b="0" i="0" sz="1750" u="none" cap="none" strike="noStrike"/>
          </a:p>
        </p:txBody>
      </p:sp>
      <p:sp>
        <p:nvSpPr>
          <p:cNvPr id="90" name="Google Shape;90;p14"/>
          <p:cNvSpPr/>
          <p:nvPr/>
        </p:nvSpPr>
        <p:spPr>
          <a:xfrm>
            <a:off x="7607022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Device Usage</a:t>
            </a:r>
            <a:endParaRPr b="0" i="0" sz="2200" u="none" cap="none" strike="noStrike"/>
          </a:p>
        </p:txBody>
      </p:sp>
      <p:sp>
        <p:nvSpPr>
          <p:cNvPr id="91" name="Google Shape;91;p14"/>
          <p:cNvSpPr/>
          <p:nvPr/>
        </p:nvSpPr>
        <p:spPr>
          <a:xfrm>
            <a:off x="7607022" y="3308152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DeviceType, operating system, and watch time provide information about how users access social media, enabling platform optimization and targeted advertising.</a:t>
            </a:r>
            <a:endParaRPr b="0" i="0" sz="1750" u="none" cap="none" strike="noStrike"/>
          </a:p>
        </p:txBody>
      </p:sp>
      <p:sp>
        <p:nvSpPr>
          <p:cNvPr id="92" name="Google Shape;92;p14"/>
          <p:cNvSpPr/>
          <p:nvPr/>
        </p:nvSpPr>
        <p:spPr>
          <a:xfrm>
            <a:off x="11013638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User Engagement</a:t>
            </a:r>
            <a:endParaRPr b="0" i="0" sz="220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11013638" y="3308152"/>
            <a:ext cx="2845500" cy="3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Watch reason, current activity, connection type, platform, and total time spent highlight user preferences and engagement levels, informing content strategies and platform features.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30075" y="122635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102" name="Google Shape;102;p15"/>
          <p:cNvSpPr txBox="1"/>
          <p:nvPr/>
        </p:nvSpPr>
        <p:spPr>
          <a:xfrm>
            <a:off x="714375" y="1982400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Demographics</a:t>
            </a:r>
            <a:endParaRPr sz="2700"/>
          </a:p>
        </p:txBody>
      </p:sp>
      <p:sp>
        <p:nvSpPr>
          <p:cNvPr id="103" name="Google Shape;103;p15"/>
          <p:cNvSpPr/>
          <p:nvPr/>
        </p:nvSpPr>
        <p:spPr>
          <a:xfrm>
            <a:off x="793800" y="2398125"/>
            <a:ext cx="116106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48825" y="5110750"/>
            <a:ext cx="842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93790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Age</a:t>
            </a:r>
            <a:endParaRPr b="0" i="0" sz="2200" u="none" cap="none" strike="noStrike"/>
          </a:p>
        </p:txBody>
      </p:sp>
      <p:sp>
        <p:nvSpPr>
          <p:cNvPr id="106" name="Google Shape;106;p15"/>
          <p:cNvSpPr/>
          <p:nvPr/>
        </p:nvSpPr>
        <p:spPr>
          <a:xfrm>
            <a:off x="793790" y="3308152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Understanding user age distribution helps target specific age groups with relevant content and advertising.</a:t>
            </a:r>
            <a:endParaRPr b="0" i="0" sz="1750" u="none" cap="none" strike="noStrike"/>
          </a:p>
        </p:txBody>
      </p:sp>
      <p:sp>
        <p:nvSpPr>
          <p:cNvPr id="107" name="Google Shape;107;p15"/>
          <p:cNvSpPr/>
          <p:nvPr/>
        </p:nvSpPr>
        <p:spPr>
          <a:xfrm>
            <a:off x="4200406" y="2727008"/>
            <a:ext cx="2845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Gender</a:t>
            </a:r>
            <a:endParaRPr b="0" i="0" sz="220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4200406" y="3308157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Gender analysis reveals preferences and engagement patterns, allowing for tailored marketing strategies.</a:t>
            </a:r>
            <a:endParaRPr b="0" i="0" sz="175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7607022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Location</a:t>
            </a:r>
            <a:endParaRPr b="0" i="0" sz="2200" u="none" cap="none" strike="noStrike"/>
          </a:p>
        </p:txBody>
      </p:sp>
      <p:sp>
        <p:nvSpPr>
          <p:cNvPr id="110" name="Google Shape;110;p15"/>
          <p:cNvSpPr/>
          <p:nvPr/>
        </p:nvSpPr>
        <p:spPr>
          <a:xfrm>
            <a:off x="7607022" y="3308152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Analyzing user locations helps identify regional trends, tailor content to local interests, and optimize advertising campaigns.</a:t>
            </a:r>
            <a:endParaRPr b="0" i="0" sz="1750" u="none" cap="none" strike="noStrike"/>
          </a:p>
        </p:txBody>
      </p:sp>
      <p:sp>
        <p:nvSpPr>
          <p:cNvPr id="111" name="Google Shape;111;p15"/>
          <p:cNvSpPr/>
          <p:nvPr/>
        </p:nvSpPr>
        <p:spPr>
          <a:xfrm>
            <a:off x="11013638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Income and Debt</a:t>
            </a:r>
            <a:endParaRPr b="0" i="0" sz="2200" u="none" cap="none" strike="noStrike"/>
          </a:p>
        </p:txBody>
      </p:sp>
      <p:sp>
        <p:nvSpPr>
          <p:cNvPr id="112" name="Google Shape;112;p15"/>
          <p:cNvSpPr/>
          <p:nvPr/>
        </p:nvSpPr>
        <p:spPr>
          <a:xfrm>
            <a:off x="11013638" y="3308152"/>
            <a:ext cx="2845500" cy="3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Understanding user income and debt levels helps tailor product offerings and marketing messages to different socioeconomic groups.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30075" y="122635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121" name="Google Shape;121;p16"/>
          <p:cNvSpPr txBox="1"/>
          <p:nvPr/>
        </p:nvSpPr>
        <p:spPr>
          <a:xfrm>
            <a:off x="714375" y="1982400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Device Usage</a:t>
            </a:r>
            <a:endParaRPr sz="2700"/>
          </a:p>
        </p:txBody>
      </p:sp>
      <p:sp>
        <p:nvSpPr>
          <p:cNvPr id="122" name="Google Shape;122;p16"/>
          <p:cNvSpPr/>
          <p:nvPr/>
        </p:nvSpPr>
        <p:spPr>
          <a:xfrm>
            <a:off x="3000478" y="2762965"/>
            <a:ext cx="7965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350"/>
              <a:buFont typeface="Montserrat Black"/>
              <a:buNone/>
            </a:pPr>
            <a:r>
              <a:rPr b="1" i="0" lang="en-US" sz="43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b="0" i="0" sz="4350" u="none" cap="none" strike="noStrike"/>
          </a:p>
        </p:txBody>
      </p:sp>
      <p:sp>
        <p:nvSpPr>
          <p:cNvPr id="123" name="Google Shape;123;p16"/>
          <p:cNvSpPr/>
          <p:nvPr/>
        </p:nvSpPr>
        <p:spPr>
          <a:xfrm>
            <a:off x="5930368" y="3529132"/>
            <a:ext cx="2105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6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DeviceType</a:t>
            </a:r>
            <a:endParaRPr b="0" i="0" sz="1650" u="none" cap="none" strike="noStrike"/>
          </a:p>
        </p:txBody>
      </p:sp>
      <p:sp>
        <p:nvSpPr>
          <p:cNvPr id="124" name="Google Shape;124;p16"/>
          <p:cNvSpPr/>
          <p:nvPr/>
        </p:nvSpPr>
        <p:spPr>
          <a:xfrm>
            <a:off x="3000553" y="4426288"/>
            <a:ext cx="7965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8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This data reveals how users access social media, whether on phones, tablets, or computers.</a:t>
            </a:r>
            <a:endParaRPr b="0" i="0" sz="180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3000553" y="5329867"/>
            <a:ext cx="7965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350"/>
              <a:buFont typeface="Montserrat Black"/>
              <a:buNone/>
            </a:pPr>
            <a:r>
              <a:rPr b="1" i="0" lang="en-US" sz="43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b="0" i="0" sz="435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5930368" y="5994559"/>
            <a:ext cx="2105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6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OS</a:t>
            </a:r>
            <a:endParaRPr b="0" i="0" sz="1650" u="none" cap="none" strike="noStrike"/>
          </a:p>
        </p:txBody>
      </p:sp>
      <p:sp>
        <p:nvSpPr>
          <p:cNvPr id="127" name="Google Shape;127;p16"/>
          <p:cNvSpPr/>
          <p:nvPr/>
        </p:nvSpPr>
        <p:spPr>
          <a:xfrm>
            <a:off x="3000503" y="6509603"/>
            <a:ext cx="7965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8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Knowing the operating system helps tailor content and advertising to different platforms.</a:t>
            </a:r>
            <a:endParaRPr b="0" i="0" sz="1800" u="none" cap="none" strike="noStrike"/>
          </a:p>
        </p:txBody>
      </p:sp>
      <p:sp>
        <p:nvSpPr>
          <p:cNvPr id="128" name="Google Shape;128;p16"/>
          <p:cNvSpPr/>
          <p:nvPr/>
        </p:nvSpPr>
        <p:spPr>
          <a:xfrm>
            <a:off x="4174193" y="4585962"/>
            <a:ext cx="2105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t/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630075" y="124260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137" name="Google Shape;137;p17"/>
          <p:cNvSpPr txBox="1"/>
          <p:nvPr/>
        </p:nvSpPr>
        <p:spPr>
          <a:xfrm>
            <a:off x="734250" y="2013113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Watching Details</a:t>
            </a:r>
            <a:endParaRPr sz="2700"/>
          </a:p>
        </p:txBody>
      </p:sp>
      <p:pic>
        <p:nvPicPr>
          <p:cNvPr descr="preencoded.png"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500" y="3436500"/>
            <a:ext cx="573270" cy="40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205500" y="4009540"/>
            <a:ext cx="286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Watch Reason</a:t>
            </a:r>
            <a:endParaRPr b="0" i="0" sz="175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1205500" y="4757615"/>
            <a:ext cx="4767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400"/>
              <a:buFont typeface="Inconsolata"/>
              <a:buNone/>
            </a:pPr>
            <a:r>
              <a:rPr b="0" i="0" lang="en-US" sz="14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Understanding why users watch content helps personalize recommendations and optimize content creation.</a:t>
            </a:r>
            <a:endParaRPr b="0" i="0" sz="1400" u="none" cap="none" strike="noStrike"/>
          </a:p>
        </p:txBody>
      </p:sp>
      <p:pic>
        <p:nvPicPr>
          <p:cNvPr descr="preencoded.png" id="141" name="Google Shape;14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5057" y="3436500"/>
            <a:ext cx="573270" cy="40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8315057" y="4009540"/>
            <a:ext cx="286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Current Activity</a:t>
            </a:r>
            <a:endParaRPr b="0" i="0" sz="175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8315057" y="4757615"/>
            <a:ext cx="4767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400"/>
              <a:buFont typeface="Inconsolata"/>
              <a:buNone/>
            </a:pPr>
            <a:r>
              <a:rPr b="0" i="0" lang="en-US" sz="14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Knowing what users are doing while watching helps understand </a:t>
            </a:r>
            <a:endParaRPr b="0" i="0" sz="1400" u="none" cap="none" strike="noStrike"/>
          </a:p>
        </p:txBody>
      </p:sp>
      <p:pic>
        <p:nvPicPr>
          <p:cNvPr descr="preencoded.png" id="144" name="Google Shape;14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5500" y="6034915"/>
            <a:ext cx="573270" cy="40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1205500" y="6607954"/>
            <a:ext cx="286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Connection Type</a:t>
            </a:r>
            <a:endParaRPr b="0" i="0" sz="1750" u="none" cap="none" strike="noStrike"/>
          </a:p>
        </p:txBody>
      </p:sp>
      <p:sp>
        <p:nvSpPr>
          <p:cNvPr id="146" name="Google Shape;146;p17"/>
          <p:cNvSpPr/>
          <p:nvPr/>
        </p:nvSpPr>
        <p:spPr>
          <a:xfrm>
            <a:off x="1205500" y="6962006"/>
            <a:ext cx="4767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400"/>
              <a:buFont typeface="Inconsolata"/>
              <a:buNone/>
            </a:pPr>
            <a:r>
              <a:rPr b="0" i="0" lang="en-US" sz="14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Analyzing connection type provides insights into user location and device usage.</a:t>
            </a:r>
            <a:endParaRPr b="0" i="0" sz="1400" u="none" cap="none" strike="noStrike"/>
          </a:p>
        </p:txBody>
      </p:sp>
      <p:pic>
        <p:nvPicPr>
          <p:cNvPr descr="preencoded.png" id="147" name="Google Shape;14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5057" y="6034915"/>
            <a:ext cx="573270" cy="40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8315057" y="6607954"/>
            <a:ext cx="286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Platform</a:t>
            </a:r>
            <a:endParaRPr b="0" i="0" sz="1750" u="none" cap="none" strike="noStrike"/>
          </a:p>
        </p:txBody>
      </p:sp>
      <p:sp>
        <p:nvSpPr>
          <p:cNvPr id="149" name="Google Shape;149;p17"/>
          <p:cNvSpPr/>
          <p:nvPr/>
        </p:nvSpPr>
        <p:spPr>
          <a:xfrm>
            <a:off x="8315057" y="6962006"/>
            <a:ext cx="4767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400"/>
              <a:buFont typeface="Inconsolata"/>
              <a:buNone/>
            </a:pPr>
            <a:r>
              <a:rPr b="0" i="0" lang="en-US" sz="14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Platform usage data informs content distribution strategies and platform optimization.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630075" y="124260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158" name="Google Shape;158;p18"/>
          <p:cNvSpPr txBox="1"/>
          <p:nvPr/>
        </p:nvSpPr>
        <p:spPr>
          <a:xfrm>
            <a:off x="744150" y="1953575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9" name="Google Shape;159;p18"/>
          <p:cNvSpPr txBox="1"/>
          <p:nvPr/>
        </p:nvSpPr>
        <p:spPr>
          <a:xfrm>
            <a:off x="630075" y="124260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160" name="Google Shape;160;p18"/>
          <p:cNvSpPr txBox="1"/>
          <p:nvPr/>
        </p:nvSpPr>
        <p:spPr>
          <a:xfrm>
            <a:off x="734250" y="2013113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Behavioural Metrics</a:t>
            </a:r>
            <a:endParaRPr sz="2700"/>
          </a:p>
        </p:txBody>
      </p:sp>
      <p:sp>
        <p:nvSpPr>
          <p:cNvPr id="161" name="Google Shape;161;p18"/>
          <p:cNvSpPr/>
          <p:nvPr/>
        </p:nvSpPr>
        <p:spPr>
          <a:xfrm>
            <a:off x="881162" y="3436525"/>
            <a:ext cx="563100" cy="4146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765301" y="3436525"/>
            <a:ext cx="401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Productivity Loss</a:t>
            </a:r>
            <a:endParaRPr b="0" i="0" sz="2100" u="none" cap="none" strike="noStrike"/>
          </a:p>
        </p:txBody>
      </p:sp>
      <p:sp>
        <p:nvSpPr>
          <p:cNvPr id="163" name="Google Shape;163;p18"/>
          <p:cNvSpPr/>
          <p:nvPr/>
        </p:nvSpPr>
        <p:spPr>
          <a:xfrm>
            <a:off x="1765301" y="3948241"/>
            <a:ext cx="46647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Track time spent on social media to understand how it impacts users' work or studies.</a:t>
            </a:r>
            <a:endParaRPr b="0" i="0" sz="1650" u="none" cap="none" strike="noStrike"/>
          </a:p>
        </p:txBody>
      </p:sp>
      <p:sp>
        <p:nvSpPr>
          <p:cNvPr id="164" name="Google Shape;164;p18"/>
          <p:cNvSpPr/>
          <p:nvPr/>
        </p:nvSpPr>
        <p:spPr>
          <a:xfrm>
            <a:off x="6751861" y="3436525"/>
            <a:ext cx="563100" cy="4146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7636000" y="3436525"/>
            <a:ext cx="401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Satisfaction</a:t>
            </a:r>
            <a:endParaRPr b="0" i="0" sz="210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7636000" y="3948241"/>
            <a:ext cx="46647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Measure user satisfaction with social media experiences, gauging positive and negative feelings.</a:t>
            </a:r>
            <a:endParaRPr b="0" i="0" sz="1650" u="none" cap="none" strike="noStrike"/>
          </a:p>
        </p:txBody>
      </p:sp>
      <p:sp>
        <p:nvSpPr>
          <p:cNvPr id="167" name="Google Shape;167;p18"/>
          <p:cNvSpPr/>
          <p:nvPr/>
        </p:nvSpPr>
        <p:spPr>
          <a:xfrm>
            <a:off x="881050" y="5760886"/>
            <a:ext cx="563100" cy="4146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1686326" y="5784962"/>
            <a:ext cx="401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Addiction Level</a:t>
            </a:r>
            <a:endParaRPr b="0" i="0" sz="2100" u="none" cap="none" strike="noStrike"/>
          </a:p>
        </p:txBody>
      </p:sp>
      <p:sp>
        <p:nvSpPr>
          <p:cNvPr id="169" name="Google Shape;169;p18"/>
          <p:cNvSpPr/>
          <p:nvPr/>
        </p:nvSpPr>
        <p:spPr>
          <a:xfrm>
            <a:off x="1686440" y="6335298"/>
            <a:ext cx="4019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Analyze user behavior patterns to identify signs of excessive social media usage </a:t>
            </a:r>
            <a:endParaRPr b="0" i="0" sz="1650" u="none" cap="none" strike="noStrike"/>
          </a:p>
        </p:txBody>
      </p:sp>
      <p:sp>
        <p:nvSpPr>
          <p:cNvPr id="170" name="Google Shape;170;p18"/>
          <p:cNvSpPr/>
          <p:nvPr/>
        </p:nvSpPr>
        <p:spPr>
          <a:xfrm>
            <a:off x="6751749" y="5762674"/>
            <a:ext cx="563100" cy="4146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635926" y="5784962"/>
            <a:ext cx="401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lang="en-US" sz="21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Self Control</a:t>
            </a:r>
            <a:endParaRPr b="0" i="0" sz="2100" u="none" cap="none" strike="noStrike"/>
          </a:p>
        </p:txBody>
      </p:sp>
      <p:sp>
        <p:nvSpPr>
          <p:cNvPr id="172" name="Google Shape;172;p18"/>
          <p:cNvSpPr txBox="1"/>
          <p:nvPr/>
        </p:nvSpPr>
        <p:spPr>
          <a:xfrm>
            <a:off x="7402929" y="6177058"/>
            <a:ext cx="4664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Analyze Key Characteristics of users of higher self Control</a:t>
            </a:r>
            <a:endParaRPr sz="1650">
              <a:solidFill>
                <a:schemeClr val="dk1"/>
              </a:solidFill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122" y="7574721"/>
            <a:ext cx="2618328" cy="41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387463" y="1457325"/>
            <a:ext cx="120612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Process </a:t>
            </a:r>
            <a:r>
              <a:rPr b="1" lang="en-US" sz="3500">
                <a:solidFill>
                  <a:schemeClr val="dk1"/>
                </a:solidFill>
              </a:rPr>
              <a:t>Overview:</a:t>
            </a:r>
            <a:endParaRPr b="0" i="0" sz="3300" u="none" cap="none" strike="noStrike"/>
          </a:p>
        </p:txBody>
      </p:sp>
      <p:pic>
        <p:nvPicPr>
          <p:cNvPr descr="preencoded.png"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475" y="2380925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1622749" y="2451575"/>
            <a:ext cx="4665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Collection and E</a:t>
            </a:r>
            <a:r>
              <a:rPr b="1" lang="en-US" sz="17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TL Process</a:t>
            </a:r>
            <a:endParaRPr b="0" i="0" sz="1750" u="none" cap="none" strike="noStrike"/>
          </a:p>
        </p:txBody>
      </p:sp>
      <p:sp>
        <p:nvSpPr>
          <p:cNvPr id="182" name="Google Shape;182;p19"/>
          <p:cNvSpPr/>
          <p:nvPr/>
        </p:nvSpPr>
        <p:spPr>
          <a:xfrm>
            <a:off x="1622748" y="2816877"/>
            <a:ext cx="8667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Gather social media data from </a:t>
            </a:r>
            <a:r>
              <a:rPr lang="en-US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Kaggle then </a:t>
            </a:r>
            <a:r>
              <a:rPr lang="en-US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perform</a:t>
            </a:r>
            <a:r>
              <a:rPr lang="en-US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 Extraction ,transformation then loading</a:t>
            </a:r>
            <a:endParaRPr b="0" i="0" sz="1700" u="none" cap="none" strike="noStrike"/>
          </a:p>
        </p:txBody>
      </p:sp>
      <p:pic>
        <p:nvPicPr>
          <p:cNvPr descr="preencoded.png"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475" y="3836138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1622744" y="3836152"/>
            <a:ext cx="4500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7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Understanding</a:t>
            </a:r>
            <a:endParaRPr b="0" i="0" sz="1750" u="none" cap="none" strike="noStrike"/>
          </a:p>
        </p:txBody>
      </p:sp>
      <p:sp>
        <p:nvSpPr>
          <p:cNvPr id="185" name="Google Shape;185;p19"/>
          <p:cNvSpPr/>
          <p:nvPr/>
        </p:nvSpPr>
        <p:spPr>
          <a:xfrm>
            <a:off x="1622744" y="4244517"/>
            <a:ext cx="86670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lang="en-US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 the data that we will analyze and its key features</a:t>
            </a:r>
            <a:endParaRPr b="0" i="0" sz="1500" u="none" cap="none" strike="noStrike"/>
          </a:p>
        </p:txBody>
      </p:sp>
      <p:pic>
        <p:nvPicPr>
          <p:cNvPr descr="preencoded.png" id="186" name="Google Shape;1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475" y="5291349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>
            <a:off x="1622753" y="5493950"/>
            <a:ext cx="3960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7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Cleaning and </a:t>
            </a: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</a:t>
            </a:r>
            <a:endParaRPr b="0" i="0" sz="1750" u="none" cap="none" strike="noStrike"/>
          </a:p>
        </p:txBody>
      </p:sp>
      <p:sp>
        <p:nvSpPr>
          <p:cNvPr id="188" name="Google Shape;188;p19"/>
          <p:cNvSpPr/>
          <p:nvPr/>
        </p:nvSpPr>
        <p:spPr>
          <a:xfrm>
            <a:off x="1622751" y="5862075"/>
            <a:ext cx="9640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Apply statistical methods and visualization tools to uncover insights, patterns, and trends.</a:t>
            </a:r>
            <a:endParaRPr b="0" i="0" sz="1500" u="none" cap="none" strike="noStrike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7975" y="7810425"/>
            <a:ext cx="1981450" cy="4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461575" y="426550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