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7" r:id="rId4"/>
    <p:sldId id="263" r:id="rId5"/>
    <p:sldId id="269"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210"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78F-D820-03B6-1D24-01FFB9D1AA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4134E4-B605-E7A5-C3D3-AEBBD15C9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294F97-72E7-6E12-9654-39F4AEC1A487}"/>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5" name="Footer Placeholder 4">
            <a:extLst>
              <a:ext uri="{FF2B5EF4-FFF2-40B4-BE49-F238E27FC236}">
                <a16:creationId xmlns:a16="http://schemas.microsoft.com/office/drawing/2014/main" id="{EDE1733F-5D7B-B5C3-1B33-AC9B14A47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477FA-4000-F3AD-D823-5D6F3DA332BE}"/>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380407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3646-3A90-64D4-1765-8569C752A3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C36190-3BFD-C1F7-DCAF-61C30D2093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99400-F783-8244-A1AC-AA9C0DE71127}"/>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5" name="Footer Placeholder 4">
            <a:extLst>
              <a:ext uri="{FF2B5EF4-FFF2-40B4-BE49-F238E27FC236}">
                <a16:creationId xmlns:a16="http://schemas.microsoft.com/office/drawing/2014/main" id="{98F541E5-E1A7-DB45-5831-6F182695B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64FCB-0B89-044A-9726-2104FF221ED7}"/>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204143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31D374-719E-AC88-BB48-5BB32C748F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DCB8E3-DDE6-F4F1-CDF3-CBB3455799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040CB-BA1E-506F-DEC8-FF89BA43A0AE}"/>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5" name="Footer Placeholder 4">
            <a:extLst>
              <a:ext uri="{FF2B5EF4-FFF2-40B4-BE49-F238E27FC236}">
                <a16:creationId xmlns:a16="http://schemas.microsoft.com/office/drawing/2014/main" id="{542BA206-AD8D-F9D7-446A-0E10A33EA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B07A1-C0D1-05C9-FB69-DDFB5252DB51}"/>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305251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61BC-2F4D-081C-E5E6-849B4E115D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B78542-8539-9C90-8D73-24E7F69576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457C7-FCCA-A72B-7F95-24E977F68007}"/>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5" name="Footer Placeholder 4">
            <a:extLst>
              <a:ext uri="{FF2B5EF4-FFF2-40B4-BE49-F238E27FC236}">
                <a16:creationId xmlns:a16="http://schemas.microsoft.com/office/drawing/2014/main" id="{15598A21-2501-F96B-AEA0-17EDB9120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A1F3E-3DD3-1240-DC08-E5E682C3DEBB}"/>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105277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5524-34DF-79FB-AE97-4980EE9A36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9C410A-9096-4449-BC00-23A9479BD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AB4A6D-505F-986D-7BDB-BFC0B054412D}"/>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5" name="Footer Placeholder 4">
            <a:extLst>
              <a:ext uri="{FF2B5EF4-FFF2-40B4-BE49-F238E27FC236}">
                <a16:creationId xmlns:a16="http://schemas.microsoft.com/office/drawing/2014/main" id="{14DDC413-54BB-78D8-1586-9D5068705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7FE56-B3E1-A166-FE80-F308951AC54E}"/>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264491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EC3E-F880-AD34-3616-867F8A6BD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0DE89D-8F8D-2811-292B-346DA545A2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15969D-C1CB-A61C-049A-4E9EED3360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AFDE83-4FC1-1E7E-23F1-1E3626CF2CE4}"/>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6" name="Footer Placeholder 5">
            <a:extLst>
              <a:ext uri="{FF2B5EF4-FFF2-40B4-BE49-F238E27FC236}">
                <a16:creationId xmlns:a16="http://schemas.microsoft.com/office/drawing/2014/main" id="{ADB5708B-2BB9-981C-541A-4B75EBFC2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4F10F-C0E5-9F4F-26B2-A9FAE9F023C6}"/>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408225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88D0-0742-99BB-318D-31E8662DA1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000247-D151-BDF6-8C69-AF4E000F2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5A43BD-E4B0-A290-1416-92C69AAC5A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4BBFD1-F1D8-944F-497E-36B9B268B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2DD11-D597-66F1-70B5-2110EDE96B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E3B74F-6193-7EE8-7A15-BB50BC2D17A9}"/>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8" name="Footer Placeholder 7">
            <a:extLst>
              <a:ext uri="{FF2B5EF4-FFF2-40B4-BE49-F238E27FC236}">
                <a16:creationId xmlns:a16="http://schemas.microsoft.com/office/drawing/2014/main" id="{DDA1B179-D782-404D-53FA-94037C855B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F8E67D-FA18-4141-9E7D-27D9DFC832C7}"/>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207851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9551-4546-B006-B200-6D267A5B69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B3756A-460C-B3DB-4344-84A5FA9747BA}"/>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4" name="Footer Placeholder 3">
            <a:extLst>
              <a:ext uri="{FF2B5EF4-FFF2-40B4-BE49-F238E27FC236}">
                <a16:creationId xmlns:a16="http://schemas.microsoft.com/office/drawing/2014/main" id="{1A9F6707-5662-29CC-4CE6-9CC3520B3F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57D7D8-A433-CDC7-F982-067022E9F2C5}"/>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313668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AEDD6-60A5-3691-A6AD-58C3D00561D2}"/>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3" name="Footer Placeholder 2">
            <a:extLst>
              <a:ext uri="{FF2B5EF4-FFF2-40B4-BE49-F238E27FC236}">
                <a16:creationId xmlns:a16="http://schemas.microsoft.com/office/drawing/2014/main" id="{8F565080-012B-E294-372C-70765974D2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F6A6E7-BE16-0186-4193-905BFE426169}"/>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286170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EE0E-BA24-16F5-E968-F5320ACB9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829E46-907C-AC07-E3A0-CD5955C61C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4B8B80-A132-C2B3-473A-761D789BA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B5CBD-8CE4-791F-7A3B-06B2AAD657DB}"/>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6" name="Footer Placeholder 5">
            <a:extLst>
              <a:ext uri="{FF2B5EF4-FFF2-40B4-BE49-F238E27FC236}">
                <a16:creationId xmlns:a16="http://schemas.microsoft.com/office/drawing/2014/main" id="{BB6C6B06-A8DD-90D0-B7D6-51E694026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1B00A-A61E-3CE1-B643-07FFD9FA0572}"/>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421910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BA02-19F6-9F24-626D-4D39B5963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EB7457-D137-15A1-A585-8102D516E7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6923E3-935A-0442-C9B3-2663A2D23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7715C-C711-0215-1BF5-748AE76544A0}"/>
              </a:ext>
            </a:extLst>
          </p:cNvPr>
          <p:cNvSpPr>
            <a:spLocks noGrp="1"/>
          </p:cNvSpPr>
          <p:nvPr>
            <p:ph type="dt" sz="half" idx="10"/>
          </p:nvPr>
        </p:nvSpPr>
        <p:spPr/>
        <p:txBody>
          <a:bodyPr/>
          <a:lstStyle/>
          <a:p>
            <a:fld id="{B089D288-FDA8-4E53-BBE1-865225407193}" type="datetimeFigureOut">
              <a:rPr lang="en-US" smtClean="0"/>
              <a:t>9/17/2023</a:t>
            </a:fld>
            <a:endParaRPr lang="en-US"/>
          </a:p>
        </p:txBody>
      </p:sp>
      <p:sp>
        <p:nvSpPr>
          <p:cNvPr id="6" name="Footer Placeholder 5">
            <a:extLst>
              <a:ext uri="{FF2B5EF4-FFF2-40B4-BE49-F238E27FC236}">
                <a16:creationId xmlns:a16="http://schemas.microsoft.com/office/drawing/2014/main" id="{AF403261-E247-5F36-FE2A-2754CAD9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1B562-E8A8-6164-1AD4-BCB7A349821B}"/>
              </a:ext>
            </a:extLst>
          </p:cNvPr>
          <p:cNvSpPr>
            <a:spLocks noGrp="1"/>
          </p:cNvSpPr>
          <p:nvPr>
            <p:ph type="sldNum" sz="quarter" idx="12"/>
          </p:nvPr>
        </p:nvSpPr>
        <p:spPr/>
        <p:txBody>
          <a:bodyPr/>
          <a:lstStyle/>
          <a:p>
            <a:fld id="{907246D8-4563-41B6-97C4-0DC772362BC5}" type="slidenum">
              <a:rPr lang="en-US" smtClean="0"/>
              <a:t>‹#›</a:t>
            </a:fld>
            <a:endParaRPr lang="en-US"/>
          </a:p>
        </p:txBody>
      </p:sp>
    </p:spTree>
    <p:extLst>
      <p:ext uri="{BB962C8B-B14F-4D97-AF65-F5344CB8AC3E}">
        <p14:creationId xmlns:p14="http://schemas.microsoft.com/office/powerpoint/2010/main" val="192465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A3C8E8-326C-AB29-5902-72B37225A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9F7D77-6EBE-2585-C519-FFB171BF0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CCEF7-021F-69C8-F2DE-15DF8B86D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9D288-FDA8-4E53-BBE1-865225407193}" type="datetimeFigureOut">
              <a:rPr lang="en-US" smtClean="0"/>
              <a:t>9/17/2023</a:t>
            </a:fld>
            <a:endParaRPr lang="en-US"/>
          </a:p>
        </p:txBody>
      </p:sp>
      <p:sp>
        <p:nvSpPr>
          <p:cNvPr id="5" name="Footer Placeholder 4">
            <a:extLst>
              <a:ext uri="{FF2B5EF4-FFF2-40B4-BE49-F238E27FC236}">
                <a16:creationId xmlns:a16="http://schemas.microsoft.com/office/drawing/2014/main" id="{CA1F6EF9-A06D-2CFA-39B0-56993A77C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7AF1C8-690C-6DCE-0BEF-4384291BA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246D8-4563-41B6-97C4-0DC772362BC5}" type="slidenum">
              <a:rPr lang="en-US" smtClean="0"/>
              <a:t>‹#›</a:t>
            </a:fld>
            <a:endParaRPr lang="en-US"/>
          </a:p>
        </p:txBody>
      </p:sp>
    </p:spTree>
    <p:extLst>
      <p:ext uri="{BB962C8B-B14F-4D97-AF65-F5344CB8AC3E}">
        <p14:creationId xmlns:p14="http://schemas.microsoft.com/office/powerpoint/2010/main" val="3961274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5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6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E9793A3B-3EAC-F16A-F246-FD4F517B2F86}"/>
              </a:ext>
            </a:extLst>
          </p:cNvPr>
          <p:cNvSpPr txBox="1"/>
          <p:nvPr/>
        </p:nvSpPr>
        <p:spPr>
          <a:xfrm>
            <a:off x="809727" y="699924"/>
            <a:ext cx="10053763" cy="292847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dirty="0">
                <a:solidFill>
                  <a:srgbClr val="FFFFFF"/>
                </a:solidFill>
                <a:latin typeface="+mj-lt"/>
                <a:ea typeface="+mj-ea"/>
                <a:cs typeface="+mj-cs"/>
              </a:rPr>
              <a:t>UART Protocol</a:t>
            </a:r>
          </a:p>
        </p:txBody>
      </p:sp>
      <p:sp>
        <p:nvSpPr>
          <p:cNvPr id="6" name="TextBox 5">
            <a:extLst>
              <a:ext uri="{FF2B5EF4-FFF2-40B4-BE49-F238E27FC236}">
                <a16:creationId xmlns:a16="http://schemas.microsoft.com/office/drawing/2014/main" id="{333BEFC8-7462-A9A5-E7E1-533509777980}"/>
              </a:ext>
            </a:extLst>
          </p:cNvPr>
          <p:cNvSpPr txBox="1"/>
          <p:nvPr/>
        </p:nvSpPr>
        <p:spPr>
          <a:xfrm>
            <a:off x="809727" y="4782730"/>
            <a:ext cx="5434445" cy="954107"/>
          </a:xfrm>
          <a:prstGeom prst="rect">
            <a:avLst/>
          </a:prstGeom>
          <a:noFill/>
          <a:ln>
            <a:solidFill>
              <a:schemeClr val="bg1"/>
            </a:solidFill>
          </a:ln>
        </p:spPr>
        <p:txBody>
          <a:bodyPr wrap="square" rtlCol="0">
            <a:spAutoFit/>
          </a:bodyPr>
          <a:lstStyle/>
          <a:p>
            <a:r>
              <a:rPr lang="en-US" sz="2800" dirty="0"/>
              <a:t>Presented by:</a:t>
            </a:r>
          </a:p>
          <a:p>
            <a:r>
              <a:rPr lang="en-US" sz="2800" dirty="0" err="1"/>
              <a:t>Shahd</a:t>
            </a:r>
            <a:r>
              <a:rPr lang="en-US" sz="2800" dirty="0"/>
              <a:t> Mohamed.</a:t>
            </a:r>
          </a:p>
        </p:txBody>
      </p:sp>
    </p:spTree>
    <p:extLst>
      <p:ext uri="{BB962C8B-B14F-4D97-AF65-F5344CB8AC3E}">
        <p14:creationId xmlns:p14="http://schemas.microsoft.com/office/powerpoint/2010/main" val="281135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9793A3B-3EAC-F16A-F246-FD4F517B2F86}"/>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UART Design</a:t>
            </a:r>
          </a:p>
        </p:txBody>
      </p:sp>
      <p:pic>
        <p:nvPicPr>
          <p:cNvPr id="12" name="Picture 11" descr="A diagram of a system&#10;&#10;Description automatically generated">
            <a:extLst>
              <a:ext uri="{FF2B5EF4-FFF2-40B4-BE49-F238E27FC236}">
                <a16:creationId xmlns:a16="http://schemas.microsoft.com/office/drawing/2014/main" id="{2204FBDE-221E-39DE-A607-94D5B61EB300}"/>
              </a:ext>
            </a:extLst>
          </p:cNvPr>
          <p:cNvPicPr>
            <a:picLocks noChangeAspect="1"/>
          </p:cNvPicPr>
          <p:nvPr/>
        </p:nvPicPr>
        <p:blipFill rotWithShape="1">
          <a:blip r:embed="rId2">
            <a:extLst>
              <a:ext uri="{28A0092B-C50C-407E-A947-70E740481C1C}">
                <a14:useLocalDpi xmlns:a14="http://schemas.microsoft.com/office/drawing/2010/main" val="0"/>
              </a:ext>
            </a:extLst>
          </a:blip>
          <a:srcRect t="8261" b="11884"/>
          <a:stretch/>
        </p:blipFill>
        <p:spPr>
          <a:xfrm>
            <a:off x="1123122" y="1579642"/>
            <a:ext cx="9773104" cy="5242467"/>
          </a:xfrm>
          <a:prstGeom prst="rect">
            <a:avLst/>
          </a:prstGeom>
        </p:spPr>
      </p:pic>
    </p:spTree>
    <p:extLst>
      <p:ext uri="{BB962C8B-B14F-4D97-AF65-F5344CB8AC3E}">
        <p14:creationId xmlns:p14="http://schemas.microsoft.com/office/powerpoint/2010/main" val="148612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E9793A3B-3EAC-F16A-F246-FD4F517B2F86}"/>
              </a:ext>
            </a:extLst>
          </p:cNvPr>
          <p:cNvSpPr txBox="1"/>
          <p:nvPr/>
        </p:nvSpPr>
        <p:spPr>
          <a:xfrm>
            <a:off x="302540" y="2018289"/>
            <a:ext cx="3052293" cy="353140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dirty="0">
                <a:solidFill>
                  <a:srgbClr val="FFFFFF"/>
                </a:solidFill>
                <a:latin typeface="+mj-lt"/>
                <a:ea typeface="+mj-ea"/>
                <a:cs typeface="+mj-cs"/>
              </a:rPr>
              <a:t>Transmitter FSM Diagram</a:t>
            </a:r>
          </a:p>
        </p:txBody>
      </p:sp>
      <p:grpSp>
        <p:nvGrpSpPr>
          <p:cNvPr id="3" name="Group 2">
            <a:extLst>
              <a:ext uri="{FF2B5EF4-FFF2-40B4-BE49-F238E27FC236}">
                <a16:creationId xmlns:a16="http://schemas.microsoft.com/office/drawing/2014/main" id="{FF707BD0-4D07-164E-866F-0A0B3A43E184}"/>
              </a:ext>
            </a:extLst>
          </p:cNvPr>
          <p:cNvGrpSpPr/>
          <p:nvPr/>
        </p:nvGrpSpPr>
        <p:grpSpPr>
          <a:xfrm>
            <a:off x="4971911" y="1721321"/>
            <a:ext cx="1371601" cy="1219200"/>
            <a:chOff x="2667000" y="1452880"/>
            <a:chExt cx="1371601" cy="1219200"/>
          </a:xfrm>
        </p:grpSpPr>
        <p:sp>
          <p:nvSpPr>
            <p:cNvPr id="6" name="Arc 5">
              <a:extLst>
                <a:ext uri="{FF2B5EF4-FFF2-40B4-BE49-F238E27FC236}">
                  <a16:creationId xmlns:a16="http://schemas.microsoft.com/office/drawing/2014/main" id="{831DCE7B-B66D-FF88-78EC-DD17695CC71B}"/>
                </a:ext>
              </a:extLst>
            </p:cNvPr>
            <p:cNvSpPr/>
            <p:nvPr/>
          </p:nvSpPr>
          <p:spPr>
            <a:xfrm>
              <a:off x="2921000" y="1452880"/>
              <a:ext cx="812800" cy="934836"/>
            </a:xfrm>
            <a:prstGeom prst="arc">
              <a:avLst>
                <a:gd name="adj1" fmla="val 10514723"/>
                <a:gd name="adj2" fmla="val 47561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7" name="Straight Arrow Connector 6">
              <a:extLst>
                <a:ext uri="{FF2B5EF4-FFF2-40B4-BE49-F238E27FC236}">
                  <a16:creationId xmlns:a16="http://schemas.microsoft.com/office/drawing/2014/main" id="{C23E3F36-1C8E-0952-D043-638D71ED1EB1}"/>
                </a:ext>
              </a:extLst>
            </p:cNvPr>
            <p:cNvCxnSpPr>
              <a:cxnSpLocks/>
            </p:cNvCxnSpPr>
            <p:nvPr/>
          </p:nvCxnSpPr>
          <p:spPr>
            <a:xfrm>
              <a:off x="2921000" y="1869381"/>
              <a:ext cx="0" cy="126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6CDFB8-73DC-7F7B-271A-531B3DA2166F}"/>
                </a:ext>
              </a:extLst>
            </p:cNvPr>
            <p:cNvSpPr/>
            <p:nvPr/>
          </p:nvSpPr>
          <p:spPr>
            <a:xfrm>
              <a:off x="2667000" y="1920298"/>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IDLE</a:t>
              </a:r>
            </a:p>
          </p:txBody>
        </p:sp>
      </p:grpSp>
      <p:sp>
        <p:nvSpPr>
          <p:cNvPr id="9" name="TextBox 8">
            <a:extLst>
              <a:ext uri="{FF2B5EF4-FFF2-40B4-BE49-F238E27FC236}">
                <a16:creationId xmlns:a16="http://schemas.microsoft.com/office/drawing/2014/main" id="{36902030-C200-C37F-1F8D-77C527EE4B17}"/>
              </a:ext>
            </a:extLst>
          </p:cNvPr>
          <p:cNvSpPr txBox="1"/>
          <p:nvPr/>
        </p:nvSpPr>
        <p:spPr>
          <a:xfrm>
            <a:off x="5611988" y="1446382"/>
            <a:ext cx="1306579" cy="369332"/>
          </a:xfrm>
          <a:prstGeom prst="rect">
            <a:avLst/>
          </a:prstGeom>
          <a:noFill/>
        </p:spPr>
        <p:txBody>
          <a:bodyPr wrap="square" rtlCol="0">
            <a:spAutoFit/>
          </a:bodyPr>
          <a:lstStyle/>
          <a:p>
            <a:r>
              <a:rPr lang="en-US" dirty="0" err="1"/>
              <a:t>tx_start</a:t>
            </a:r>
            <a:r>
              <a:rPr lang="en-US" dirty="0"/>
              <a:t> =0</a:t>
            </a:r>
          </a:p>
        </p:txBody>
      </p:sp>
      <p:grpSp>
        <p:nvGrpSpPr>
          <p:cNvPr id="10" name="Group 9">
            <a:extLst>
              <a:ext uri="{FF2B5EF4-FFF2-40B4-BE49-F238E27FC236}">
                <a16:creationId xmlns:a16="http://schemas.microsoft.com/office/drawing/2014/main" id="{9C99AB8E-7BFD-5699-285C-0FCF934FBC34}"/>
              </a:ext>
            </a:extLst>
          </p:cNvPr>
          <p:cNvGrpSpPr/>
          <p:nvPr/>
        </p:nvGrpSpPr>
        <p:grpSpPr>
          <a:xfrm>
            <a:off x="4971911" y="4153297"/>
            <a:ext cx="1371601" cy="1219200"/>
            <a:chOff x="3352800" y="3500178"/>
            <a:chExt cx="1371601" cy="1219200"/>
          </a:xfrm>
        </p:grpSpPr>
        <p:sp>
          <p:nvSpPr>
            <p:cNvPr id="11" name="Arc 10">
              <a:extLst>
                <a:ext uri="{FF2B5EF4-FFF2-40B4-BE49-F238E27FC236}">
                  <a16:creationId xmlns:a16="http://schemas.microsoft.com/office/drawing/2014/main" id="{304BC0AA-561D-8A5C-C3DE-F551A3468996}"/>
                </a:ext>
              </a:extLst>
            </p:cNvPr>
            <p:cNvSpPr/>
            <p:nvPr/>
          </p:nvSpPr>
          <p:spPr>
            <a:xfrm rot="10800000">
              <a:off x="3561080" y="3784542"/>
              <a:ext cx="812800" cy="934836"/>
            </a:xfrm>
            <a:prstGeom prst="arc">
              <a:avLst>
                <a:gd name="adj1" fmla="val 10514723"/>
                <a:gd name="adj2" fmla="val 475616"/>
              </a:avLst>
            </a:prstGeom>
            <a:ln w="19050">
              <a:solidFill>
                <a:schemeClr val="tx1"/>
              </a:solidFill>
            </a:ln>
            <a:scene3d>
              <a:camera prst="orthographicFront">
                <a:rot lat="6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12" name="Straight Arrow Connector 11">
              <a:extLst>
                <a:ext uri="{FF2B5EF4-FFF2-40B4-BE49-F238E27FC236}">
                  <a16:creationId xmlns:a16="http://schemas.microsoft.com/office/drawing/2014/main" id="{CFAFEE80-ED2E-6324-1E5C-44C406F9E7DA}"/>
                </a:ext>
              </a:extLst>
            </p:cNvPr>
            <p:cNvCxnSpPr>
              <a:cxnSpLocks/>
            </p:cNvCxnSpPr>
            <p:nvPr/>
          </p:nvCxnSpPr>
          <p:spPr>
            <a:xfrm flipV="1">
              <a:off x="3550919" y="4125018"/>
              <a:ext cx="0" cy="126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D85EC70-23B4-9EE7-B6AF-F964BB94C52D}"/>
                </a:ext>
              </a:extLst>
            </p:cNvPr>
            <p:cNvSpPr/>
            <p:nvPr/>
          </p:nvSpPr>
          <p:spPr>
            <a:xfrm>
              <a:off x="3352800" y="3500178"/>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grpSp>
      <p:grpSp>
        <p:nvGrpSpPr>
          <p:cNvPr id="14" name="Group 13">
            <a:extLst>
              <a:ext uri="{FF2B5EF4-FFF2-40B4-BE49-F238E27FC236}">
                <a16:creationId xmlns:a16="http://schemas.microsoft.com/office/drawing/2014/main" id="{5A558C8E-88F7-59A7-3C83-F67E8379B2C1}"/>
              </a:ext>
            </a:extLst>
          </p:cNvPr>
          <p:cNvGrpSpPr/>
          <p:nvPr/>
        </p:nvGrpSpPr>
        <p:grpSpPr>
          <a:xfrm>
            <a:off x="7383897" y="4168537"/>
            <a:ext cx="1371601" cy="1219200"/>
            <a:chOff x="3352800" y="3500178"/>
            <a:chExt cx="1371601" cy="1219200"/>
          </a:xfrm>
        </p:grpSpPr>
        <p:sp>
          <p:nvSpPr>
            <p:cNvPr id="15" name="Arc 14">
              <a:extLst>
                <a:ext uri="{FF2B5EF4-FFF2-40B4-BE49-F238E27FC236}">
                  <a16:creationId xmlns:a16="http://schemas.microsoft.com/office/drawing/2014/main" id="{68476921-FD05-FFA2-1AF0-9EC1C54CB37D}"/>
                </a:ext>
              </a:extLst>
            </p:cNvPr>
            <p:cNvSpPr/>
            <p:nvPr/>
          </p:nvSpPr>
          <p:spPr>
            <a:xfrm rot="10800000">
              <a:off x="3561080" y="3784542"/>
              <a:ext cx="812800" cy="934836"/>
            </a:xfrm>
            <a:prstGeom prst="arc">
              <a:avLst>
                <a:gd name="adj1" fmla="val 10514723"/>
                <a:gd name="adj2" fmla="val 475616"/>
              </a:avLst>
            </a:prstGeom>
            <a:ln w="19050">
              <a:solidFill>
                <a:schemeClr val="tx1"/>
              </a:solidFill>
            </a:ln>
            <a:scene3d>
              <a:camera prst="orthographicFront">
                <a:rot lat="6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16" name="Straight Arrow Connector 15">
              <a:extLst>
                <a:ext uri="{FF2B5EF4-FFF2-40B4-BE49-F238E27FC236}">
                  <a16:creationId xmlns:a16="http://schemas.microsoft.com/office/drawing/2014/main" id="{EDD32685-0CD3-2B05-B3C3-1687739F3627}"/>
                </a:ext>
              </a:extLst>
            </p:cNvPr>
            <p:cNvCxnSpPr>
              <a:cxnSpLocks/>
            </p:cNvCxnSpPr>
            <p:nvPr/>
          </p:nvCxnSpPr>
          <p:spPr>
            <a:xfrm flipV="1">
              <a:off x="3550919" y="4125018"/>
              <a:ext cx="0" cy="126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8F31215-F399-BE03-89DF-41A4917B53A9}"/>
                </a:ext>
              </a:extLst>
            </p:cNvPr>
            <p:cNvSpPr/>
            <p:nvPr/>
          </p:nvSpPr>
          <p:spPr>
            <a:xfrm>
              <a:off x="3352800" y="3500178"/>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18" name="Group 17">
            <a:extLst>
              <a:ext uri="{FF2B5EF4-FFF2-40B4-BE49-F238E27FC236}">
                <a16:creationId xmlns:a16="http://schemas.microsoft.com/office/drawing/2014/main" id="{FF364A53-F7AD-2011-A0E4-16B6A9E72AAF}"/>
              </a:ext>
            </a:extLst>
          </p:cNvPr>
          <p:cNvGrpSpPr/>
          <p:nvPr/>
        </p:nvGrpSpPr>
        <p:grpSpPr>
          <a:xfrm>
            <a:off x="9445362" y="3848730"/>
            <a:ext cx="1880224" cy="1071589"/>
            <a:chOff x="7013448" y="3022600"/>
            <a:chExt cx="1880224" cy="1071589"/>
          </a:xfrm>
        </p:grpSpPr>
        <p:sp>
          <p:nvSpPr>
            <p:cNvPr id="19" name="Arc 18">
              <a:extLst>
                <a:ext uri="{FF2B5EF4-FFF2-40B4-BE49-F238E27FC236}">
                  <a16:creationId xmlns:a16="http://schemas.microsoft.com/office/drawing/2014/main" id="{577BD01E-7FF5-FE4D-B2FE-F1BC34B80012}"/>
                </a:ext>
              </a:extLst>
            </p:cNvPr>
            <p:cNvSpPr/>
            <p:nvPr/>
          </p:nvSpPr>
          <p:spPr>
            <a:xfrm rot="5400000">
              <a:off x="8019854" y="2961582"/>
              <a:ext cx="812800" cy="934836"/>
            </a:xfrm>
            <a:prstGeom prst="arc">
              <a:avLst>
                <a:gd name="adj1" fmla="val 6247973"/>
                <a:gd name="adj2" fmla="val 47561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20" name="Straight Arrow Connector 19">
              <a:extLst>
                <a:ext uri="{FF2B5EF4-FFF2-40B4-BE49-F238E27FC236}">
                  <a16:creationId xmlns:a16="http://schemas.microsoft.com/office/drawing/2014/main" id="{7AD9E82A-D258-8F71-D05F-68D6755FC348}"/>
                </a:ext>
              </a:extLst>
            </p:cNvPr>
            <p:cNvCxnSpPr>
              <a:cxnSpLocks/>
            </p:cNvCxnSpPr>
            <p:nvPr/>
          </p:nvCxnSpPr>
          <p:spPr>
            <a:xfrm flipH="1">
              <a:off x="7958836" y="3296364"/>
              <a:ext cx="17432" cy="92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D239DBF-2320-312A-D282-C1FD7C33B810}"/>
                </a:ext>
              </a:extLst>
            </p:cNvPr>
            <p:cNvSpPr/>
            <p:nvPr/>
          </p:nvSpPr>
          <p:spPr>
            <a:xfrm>
              <a:off x="7013448" y="3342407"/>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PARITY</a:t>
              </a:r>
            </a:p>
          </p:txBody>
        </p:sp>
      </p:grpSp>
      <p:grpSp>
        <p:nvGrpSpPr>
          <p:cNvPr id="22" name="Group 21">
            <a:extLst>
              <a:ext uri="{FF2B5EF4-FFF2-40B4-BE49-F238E27FC236}">
                <a16:creationId xmlns:a16="http://schemas.microsoft.com/office/drawing/2014/main" id="{677FF8FE-1549-1A20-21E4-7FCB14323850}"/>
              </a:ext>
            </a:extLst>
          </p:cNvPr>
          <p:cNvGrpSpPr/>
          <p:nvPr/>
        </p:nvGrpSpPr>
        <p:grpSpPr>
          <a:xfrm>
            <a:off x="9464667" y="1721321"/>
            <a:ext cx="1352296" cy="1263297"/>
            <a:chOff x="7282688" y="1213753"/>
            <a:chExt cx="1352296" cy="1263297"/>
          </a:xfrm>
        </p:grpSpPr>
        <p:sp>
          <p:nvSpPr>
            <p:cNvPr id="23" name="Arc 22">
              <a:extLst>
                <a:ext uri="{FF2B5EF4-FFF2-40B4-BE49-F238E27FC236}">
                  <a16:creationId xmlns:a16="http://schemas.microsoft.com/office/drawing/2014/main" id="{8F734C7A-55D1-8691-873D-41029958CA6C}"/>
                </a:ext>
              </a:extLst>
            </p:cNvPr>
            <p:cNvSpPr/>
            <p:nvPr/>
          </p:nvSpPr>
          <p:spPr>
            <a:xfrm>
              <a:off x="7536687" y="1213753"/>
              <a:ext cx="801360" cy="989669"/>
            </a:xfrm>
            <a:prstGeom prst="arc">
              <a:avLst>
                <a:gd name="adj1" fmla="val 10514723"/>
                <a:gd name="adj2" fmla="val 47561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24" name="Straight Arrow Connector 23">
              <a:extLst>
                <a:ext uri="{FF2B5EF4-FFF2-40B4-BE49-F238E27FC236}">
                  <a16:creationId xmlns:a16="http://schemas.microsoft.com/office/drawing/2014/main" id="{E03219DD-10F6-1B87-9CFF-58F18CBF0AAA}"/>
                </a:ext>
              </a:extLst>
            </p:cNvPr>
            <p:cNvCxnSpPr>
              <a:cxnSpLocks/>
            </p:cNvCxnSpPr>
            <p:nvPr/>
          </p:nvCxnSpPr>
          <p:spPr>
            <a:xfrm>
              <a:off x="7536687" y="1630255"/>
              <a:ext cx="0" cy="134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7548A4D-46AE-6ABC-BEF5-1FFC2FEBF92C}"/>
                </a:ext>
              </a:extLst>
            </p:cNvPr>
            <p:cNvSpPr/>
            <p:nvPr/>
          </p:nvSpPr>
          <p:spPr>
            <a:xfrm>
              <a:off x="7282688" y="1681172"/>
              <a:ext cx="1352296" cy="795878"/>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STOP</a:t>
              </a:r>
            </a:p>
          </p:txBody>
        </p:sp>
      </p:grpSp>
      <p:cxnSp>
        <p:nvCxnSpPr>
          <p:cNvPr id="28" name="Straight Arrow Connector 27">
            <a:extLst>
              <a:ext uri="{FF2B5EF4-FFF2-40B4-BE49-F238E27FC236}">
                <a16:creationId xmlns:a16="http://schemas.microsoft.com/office/drawing/2014/main" id="{61F6596E-2306-6F45-0442-0B6DEEC8B9CF}"/>
              </a:ext>
            </a:extLst>
          </p:cNvPr>
          <p:cNvCxnSpPr>
            <a:cxnSpLocks/>
            <a:stCxn id="8" idx="4"/>
            <a:endCxn id="13" idx="0"/>
          </p:cNvCxnSpPr>
          <p:nvPr/>
        </p:nvCxnSpPr>
        <p:spPr>
          <a:xfrm>
            <a:off x="5657712" y="2940521"/>
            <a:ext cx="0" cy="12127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8046EB4-2E7B-5F36-B95A-5EAF17301300}"/>
              </a:ext>
            </a:extLst>
          </p:cNvPr>
          <p:cNvSpPr txBox="1"/>
          <p:nvPr/>
        </p:nvSpPr>
        <p:spPr>
          <a:xfrm>
            <a:off x="5604368" y="3355014"/>
            <a:ext cx="1314199" cy="338554"/>
          </a:xfrm>
          <a:prstGeom prst="rect">
            <a:avLst/>
          </a:prstGeom>
          <a:noFill/>
        </p:spPr>
        <p:txBody>
          <a:bodyPr wrap="square" rtlCol="0">
            <a:spAutoFit/>
          </a:bodyPr>
          <a:lstStyle/>
          <a:p>
            <a:r>
              <a:rPr lang="en-US" sz="1600" dirty="0" err="1"/>
              <a:t>tx_start</a:t>
            </a:r>
            <a:r>
              <a:rPr lang="en-US" sz="1600" dirty="0"/>
              <a:t> = 1</a:t>
            </a:r>
          </a:p>
        </p:txBody>
      </p:sp>
      <p:sp>
        <p:nvSpPr>
          <p:cNvPr id="32" name="TextBox 31">
            <a:extLst>
              <a:ext uri="{FF2B5EF4-FFF2-40B4-BE49-F238E27FC236}">
                <a16:creationId xmlns:a16="http://schemas.microsoft.com/office/drawing/2014/main" id="{7484F1A8-47A1-FB28-3FD3-F0B96D0A0194}"/>
              </a:ext>
            </a:extLst>
          </p:cNvPr>
          <p:cNvSpPr txBox="1"/>
          <p:nvPr/>
        </p:nvSpPr>
        <p:spPr>
          <a:xfrm>
            <a:off x="7146154" y="5427803"/>
            <a:ext cx="2572512" cy="584775"/>
          </a:xfrm>
          <a:prstGeom prst="rect">
            <a:avLst/>
          </a:prstGeom>
          <a:noFill/>
        </p:spPr>
        <p:txBody>
          <a:bodyPr wrap="square" rtlCol="0">
            <a:spAutoFit/>
          </a:bodyPr>
          <a:lstStyle/>
          <a:p>
            <a:r>
              <a:rPr lang="en-US" sz="1600" dirty="0" err="1"/>
              <a:t>sent_bits_counter</a:t>
            </a:r>
            <a:r>
              <a:rPr lang="en-US" sz="1600" dirty="0"/>
              <a:t>  &lt; DATA_BITS-1</a:t>
            </a:r>
          </a:p>
        </p:txBody>
      </p:sp>
      <p:sp>
        <p:nvSpPr>
          <p:cNvPr id="34" name="TextBox 33">
            <a:extLst>
              <a:ext uri="{FF2B5EF4-FFF2-40B4-BE49-F238E27FC236}">
                <a16:creationId xmlns:a16="http://schemas.microsoft.com/office/drawing/2014/main" id="{4C367B77-54C0-E6FE-D8CB-A05025EF050B}"/>
              </a:ext>
            </a:extLst>
          </p:cNvPr>
          <p:cNvSpPr txBox="1"/>
          <p:nvPr/>
        </p:nvSpPr>
        <p:spPr>
          <a:xfrm>
            <a:off x="4346055" y="5412562"/>
            <a:ext cx="2572512" cy="584775"/>
          </a:xfrm>
          <a:prstGeom prst="rect">
            <a:avLst/>
          </a:prstGeom>
          <a:noFill/>
        </p:spPr>
        <p:txBody>
          <a:bodyPr wrap="square" rtlCol="0">
            <a:spAutoFit/>
          </a:bodyPr>
          <a:lstStyle/>
          <a:p>
            <a:r>
              <a:rPr lang="en-US" sz="1600" dirty="0" err="1"/>
              <a:t>timer_tick_counter</a:t>
            </a:r>
            <a:r>
              <a:rPr lang="en-US" sz="1600" dirty="0"/>
              <a:t> &lt; TICKS_PER_DATABIT-1</a:t>
            </a:r>
          </a:p>
        </p:txBody>
      </p:sp>
      <p:cxnSp>
        <p:nvCxnSpPr>
          <p:cNvPr id="35" name="Straight Arrow Connector 34">
            <a:extLst>
              <a:ext uri="{FF2B5EF4-FFF2-40B4-BE49-F238E27FC236}">
                <a16:creationId xmlns:a16="http://schemas.microsoft.com/office/drawing/2014/main" id="{97BF6E04-2087-D921-0F25-3835F6A21795}"/>
              </a:ext>
            </a:extLst>
          </p:cNvPr>
          <p:cNvCxnSpPr>
            <a:stCxn id="13" idx="6"/>
            <a:endCxn id="17" idx="2"/>
          </p:cNvCxnSpPr>
          <p:nvPr/>
        </p:nvCxnSpPr>
        <p:spPr>
          <a:xfrm>
            <a:off x="6343512" y="4529188"/>
            <a:ext cx="1040385" cy="1524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405E99C-3EF9-8D9E-EC51-85FCFA98E988}"/>
              </a:ext>
            </a:extLst>
          </p:cNvPr>
          <p:cNvCxnSpPr>
            <a:cxnSpLocks/>
            <a:stCxn id="21" idx="0"/>
            <a:endCxn id="26" idx="4"/>
          </p:cNvCxnSpPr>
          <p:nvPr/>
        </p:nvCxnSpPr>
        <p:spPr>
          <a:xfrm flipV="1">
            <a:off x="10131163" y="2984618"/>
            <a:ext cx="9652" cy="118391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CBC5778-7E01-55C7-A902-B07009DDF920}"/>
              </a:ext>
            </a:extLst>
          </p:cNvPr>
          <p:cNvSpPr txBox="1"/>
          <p:nvPr/>
        </p:nvSpPr>
        <p:spPr>
          <a:xfrm>
            <a:off x="9387881" y="1141207"/>
            <a:ext cx="2572512" cy="584775"/>
          </a:xfrm>
          <a:prstGeom prst="rect">
            <a:avLst/>
          </a:prstGeom>
          <a:noFill/>
        </p:spPr>
        <p:txBody>
          <a:bodyPr wrap="square" rtlCol="0">
            <a:spAutoFit/>
          </a:bodyPr>
          <a:lstStyle/>
          <a:p>
            <a:r>
              <a:rPr lang="en-US" sz="1600" dirty="0" err="1"/>
              <a:t>timer_tick_counter</a:t>
            </a:r>
            <a:r>
              <a:rPr lang="en-US" sz="1600" dirty="0"/>
              <a:t> &lt; STOP_BIT_TICKS-1</a:t>
            </a:r>
          </a:p>
        </p:txBody>
      </p:sp>
      <p:cxnSp>
        <p:nvCxnSpPr>
          <p:cNvPr id="40" name="Straight Arrow Connector 39">
            <a:extLst>
              <a:ext uri="{FF2B5EF4-FFF2-40B4-BE49-F238E27FC236}">
                <a16:creationId xmlns:a16="http://schemas.microsoft.com/office/drawing/2014/main" id="{2090F7EE-FB41-7652-62EF-7BAA7790F383}"/>
              </a:ext>
            </a:extLst>
          </p:cNvPr>
          <p:cNvCxnSpPr>
            <a:cxnSpLocks/>
            <a:stCxn id="17" idx="6"/>
            <a:endCxn id="21" idx="2"/>
          </p:cNvCxnSpPr>
          <p:nvPr/>
        </p:nvCxnSpPr>
        <p:spPr>
          <a:xfrm>
            <a:off x="8755498" y="4544428"/>
            <a:ext cx="689864"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9F4A8DF-47A2-EECB-73D0-511A84A403FE}"/>
              </a:ext>
            </a:extLst>
          </p:cNvPr>
          <p:cNvCxnSpPr>
            <a:cxnSpLocks/>
            <a:stCxn id="26" idx="2"/>
            <a:endCxn id="8" idx="6"/>
          </p:cNvCxnSpPr>
          <p:nvPr/>
        </p:nvCxnSpPr>
        <p:spPr>
          <a:xfrm flipH="1" flipV="1">
            <a:off x="6343512" y="2564630"/>
            <a:ext cx="3121155" cy="2204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B42EAEE-AE8C-7512-D859-C2EEC253B325}"/>
              </a:ext>
            </a:extLst>
          </p:cNvPr>
          <p:cNvCxnSpPr>
            <a:stCxn id="26" idx="3"/>
            <a:endCxn id="13" idx="7"/>
          </p:cNvCxnSpPr>
          <p:nvPr/>
        </p:nvCxnSpPr>
        <p:spPr>
          <a:xfrm flipH="1">
            <a:off x="6142646" y="2868064"/>
            <a:ext cx="3520060" cy="139532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59575A7-88FD-09D3-00D2-E68F4A8A6F95}"/>
              </a:ext>
            </a:extLst>
          </p:cNvPr>
          <p:cNvSpPr txBox="1"/>
          <p:nvPr/>
        </p:nvSpPr>
        <p:spPr>
          <a:xfrm>
            <a:off x="7435262" y="2243033"/>
            <a:ext cx="1242456" cy="338554"/>
          </a:xfrm>
          <a:prstGeom prst="rect">
            <a:avLst/>
          </a:prstGeom>
          <a:noFill/>
        </p:spPr>
        <p:txBody>
          <a:bodyPr wrap="square" rtlCol="0">
            <a:spAutoFit/>
          </a:bodyPr>
          <a:lstStyle/>
          <a:p>
            <a:r>
              <a:rPr lang="en-US" sz="1600" dirty="0" err="1"/>
              <a:t>tx_start</a:t>
            </a:r>
            <a:r>
              <a:rPr lang="en-US" sz="1600" dirty="0"/>
              <a:t> = 0</a:t>
            </a:r>
          </a:p>
        </p:txBody>
      </p:sp>
      <p:sp>
        <p:nvSpPr>
          <p:cNvPr id="48" name="TextBox 47">
            <a:extLst>
              <a:ext uri="{FF2B5EF4-FFF2-40B4-BE49-F238E27FC236}">
                <a16:creationId xmlns:a16="http://schemas.microsoft.com/office/drawing/2014/main" id="{432ED32B-872A-E7D9-DB85-784CB2C92B24}"/>
              </a:ext>
            </a:extLst>
          </p:cNvPr>
          <p:cNvSpPr txBox="1"/>
          <p:nvPr/>
        </p:nvSpPr>
        <p:spPr>
          <a:xfrm>
            <a:off x="7146154" y="3184823"/>
            <a:ext cx="1242456" cy="338554"/>
          </a:xfrm>
          <a:prstGeom prst="rect">
            <a:avLst/>
          </a:prstGeom>
          <a:noFill/>
        </p:spPr>
        <p:txBody>
          <a:bodyPr wrap="square" rtlCol="0">
            <a:spAutoFit/>
          </a:bodyPr>
          <a:lstStyle/>
          <a:p>
            <a:r>
              <a:rPr lang="en-US" sz="1600" dirty="0" err="1"/>
              <a:t>tx_start</a:t>
            </a:r>
            <a:r>
              <a:rPr lang="en-US" sz="1600" dirty="0"/>
              <a:t> = 1</a:t>
            </a:r>
          </a:p>
        </p:txBody>
      </p:sp>
      <p:sp>
        <p:nvSpPr>
          <p:cNvPr id="2" name="TextBox 1">
            <a:extLst>
              <a:ext uri="{FF2B5EF4-FFF2-40B4-BE49-F238E27FC236}">
                <a16:creationId xmlns:a16="http://schemas.microsoft.com/office/drawing/2014/main" id="{3D69CCF2-56B2-F732-6DDC-B080096009F1}"/>
              </a:ext>
            </a:extLst>
          </p:cNvPr>
          <p:cNvSpPr txBox="1"/>
          <p:nvPr/>
        </p:nvSpPr>
        <p:spPr>
          <a:xfrm>
            <a:off x="10196617" y="3273340"/>
            <a:ext cx="2572512" cy="584775"/>
          </a:xfrm>
          <a:prstGeom prst="rect">
            <a:avLst/>
          </a:prstGeom>
          <a:noFill/>
        </p:spPr>
        <p:txBody>
          <a:bodyPr wrap="square" rtlCol="0">
            <a:spAutoFit/>
          </a:bodyPr>
          <a:lstStyle/>
          <a:p>
            <a:r>
              <a:rPr lang="en-US" sz="1600" dirty="0" err="1"/>
              <a:t>timer_tick_counter</a:t>
            </a:r>
            <a:r>
              <a:rPr lang="en-US" sz="1600" dirty="0"/>
              <a:t> &lt; TICKS_PER_DATABIT-1</a:t>
            </a:r>
          </a:p>
        </p:txBody>
      </p:sp>
    </p:spTree>
    <p:extLst>
      <p:ext uri="{BB962C8B-B14F-4D97-AF65-F5344CB8AC3E}">
        <p14:creationId xmlns:p14="http://schemas.microsoft.com/office/powerpoint/2010/main" val="125627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E9793A3B-3EAC-F16A-F246-FD4F517B2F86}"/>
              </a:ext>
            </a:extLst>
          </p:cNvPr>
          <p:cNvSpPr txBox="1"/>
          <p:nvPr/>
        </p:nvSpPr>
        <p:spPr>
          <a:xfrm>
            <a:off x="302540" y="2018289"/>
            <a:ext cx="3040997" cy="353140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dirty="0">
                <a:solidFill>
                  <a:srgbClr val="FFFFFF"/>
                </a:solidFill>
                <a:latin typeface="+mj-lt"/>
                <a:ea typeface="+mj-ea"/>
                <a:cs typeface="+mj-cs"/>
              </a:rPr>
              <a:t>Receiver </a:t>
            </a:r>
          </a:p>
          <a:p>
            <a:pPr>
              <a:lnSpc>
                <a:spcPct val="90000"/>
              </a:lnSpc>
              <a:spcBef>
                <a:spcPct val="0"/>
              </a:spcBef>
              <a:spcAft>
                <a:spcPts val="600"/>
              </a:spcAft>
            </a:pPr>
            <a:r>
              <a:rPr lang="en-US" sz="4000" b="1" dirty="0">
                <a:solidFill>
                  <a:srgbClr val="FFFFFF"/>
                </a:solidFill>
                <a:latin typeface="+mj-lt"/>
                <a:ea typeface="+mj-ea"/>
                <a:cs typeface="+mj-cs"/>
              </a:rPr>
              <a:t>FSM Diagram</a:t>
            </a:r>
          </a:p>
        </p:txBody>
      </p:sp>
      <p:grpSp>
        <p:nvGrpSpPr>
          <p:cNvPr id="2" name="Group 1">
            <a:extLst>
              <a:ext uri="{FF2B5EF4-FFF2-40B4-BE49-F238E27FC236}">
                <a16:creationId xmlns:a16="http://schemas.microsoft.com/office/drawing/2014/main" id="{D5E1E9FD-9380-6512-9DB0-EFB873CFF761}"/>
              </a:ext>
            </a:extLst>
          </p:cNvPr>
          <p:cNvGrpSpPr/>
          <p:nvPr/>
        </p:nvGrpSpPr>
        <p:grpSpPr>
          <a:xfrm>
            <a:off x="4866711" y="1408689"/>
            <a:ext cx="1371601" cy="1219200"/>
            <a:chOff x="2667000" y="1452880"/>
            <a:chExt cx="1371601" cy="1219200"/>
          </a:xfrm>
        </p:grpSpPr>
        <p:sp>
          <p:nvSpPr>
            <p:cNvPr id="4" name="Arc 3">
              <a:extLst>
                <a:ext uri="{FF2B5EF4-FFF2-40B4-BE49-F238E27FC236}">
                  <a16:creationId xmlns:a16="http://schemas.microsoft.com/office/drawing/2014/main" id="{9E01408D-FE4E-468B-1CFA-0921146B87B0}"/>
                </a:ext>
              </a:extLst>
            </p:cNvPr>
            <p:cNvSpPr/>
            <p:nvPr/>
          </p:nvSpPr>
          <p:spPr>
            <a:xfrm>
              <a:off x="2921000" y="1452880"/>
              <a:ext cx="812800" cy="934836"/>
            </a:xfrm>
            <a:prstGeom prst="arc">
              <a:avLst>
                <a:gd name="adj1" fmla="val 10514723"/>
                <a:gd name="adj2" fmla="val 47561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25" name="Straight Arrow Connector 24">
              <a:extLst>
                <a:ext uri="{FF2B5EF4-FFF2-40B4-BE49-F238E27FC236}">
                  <a16:creationId xmlns:a16="http://schemas.microsoft.com/office/drawing/2014/main" id="{D80570F9-7F89-31AB-41E4-7BE69A142751}"/>
                </a:ext>
              </a:extLst>
            </p:cNvPr>
            <p:cNvCxnSpPr>
              <a:cxnSpLocks/>
            </p:cNvCxnSpPr>
            <p:nvPr/>
          </p:nvCxnSpPr>
          <p:spPr>
            <a:xfrm>
              <a:off x="2921000" y="1869381"/>
              <a:ext cx="0" cy="126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C95E7A6-25F7-1068-A748-B41A27591CE9}"/>
                </a:ext>
              </a:extLst>
            </p:cNvPr>
            <p:cNvSpPr/>
            <p:nvPr/>
          </p:nvSpPr>
          <p:spPr>
            <a:xfrm>
              <a:off x="2667000" y="1920298"/>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IDLE</a:t>
              </a:r>
            </a:p>
          </p:txBody>
        </p:sp>
      </p:grpSp>
      <p:sp>
        <p:nvSpPr>
          <p:cNvPr id="29" name="TextBox 28">
            <a:extLst>
              <a:ext uri="{FF2B5EF4-FFF2-40B4-BE49-F238E27FC236}">
                <a16:creationId xmlns:a16="http://schemas.microsoft.com/office/drawing/2014/main" id="{2C227E17-3CC7-BABF-6F7F-229EF8CD580C}"/>
              </a:ext>
            </a:extLst>
          </p:cNvPr>
          <p:cNvSpPr txBox="1"/>
          <p:nvPr/>
        </p:nvSpPr>
        <p:spPr>
          <a:xfrm>
            <a:off x="5506788" y="1091126"/>
            <a:ext cx="868675" cy="369332"/>
          </a:xfrm>
          <a:prstGeom prst="rect">
            <a:avLst/>
          </a:prstGeom>
          <a:noFill/>
        </p:spPr>
        <p:txBody>
          <a:bodyPr wrap="square" rtlCol="0">
            <a:spAutoFit/>
          </a:bodyPr>
          <a:lstStyle/>
          <a:p>
            <a:r>
              <a:rPr lang="en-US" dirty="0" err="1"/>
              <a:t>rx</a:t>
            </a:r>
            <a:r>
              <a:rPr lang="en-US" dirty="0"/>
              <a:t> = 1</a:t>
            </a:r>
          </a:p>
        </p:txBody>
      </p:sp>
      <p:grpSp>
        <p:nvGrpSpPr>
          <p:cNvPr id="31" name="Group 30">
            <a:extLst>
              <a:ext uri="{FF2B5EF4-FFF2-40B4-BE49-F238E27FC236}">
                <a16:creationId xmlns:a16="http://schemas.microsoft.com/office/drawing/2014/main" id="{EA6A98A8-AE9C-BC40-9E1D-948B4EDD4DD9}"/>
              </a:ext>
            </a:extLst>
          </p:cNvPr>
          <p:cNvGrpSpPr/>
          <p:nvPr/>
        </p:nvGrpSpPr>
        <p:grpSpPr>
          <a:xfrm>
            <a:off x="4866711" y="3840665"/>
            <a:ext cx="1371601" cy="1219200"/>
            <a:chOff x="3352800" y="3500178"/>
            <a:chExt cx="1371601" cy="1219200"/>
          </a:xfrm>
        </p:grpSpPr>
        <p:sp>
          <p:nvSpPr>
            <p:cNvPr id="33" name="Arc 32">
              <a:extLst>
                <a:ext uri="{FF2B5EF4-FFF2-40B4-BE49-F238E27FC236}">
                  <a16:creationId xmlns:a16="http://schemas.microsoft.com/office/drawing/2014/main" id="{6B7ABA57-DB5C-025C-303B-212D4439A768}"/>
                </a:ext>
              </a:extLst>
            </p:cNvPr>
            <p:cNvSpPr/>
            <p:nvPr/>
          </p:nvSpPr>
          <p:spPr>
            <a:xfrm rot="10800000">
              <a:off x="3561080" y="3784542"/>
              <a:ext cx="812800" cy="934836"/>
            </a:xfrm>
            <a:prstGeom prst="arc">
              <a:avLst>
                <a:gd name="adj1" fmla="val 10514723"/>
                <a:gd name="adj2" fmla="val 475616"/>
              </a:avLst>
            </a:prstGeom>
            <a:ln w="19050">
              <a:solidFill>
                <a:schemeClr val="tx1"/>
              </a:solidFill>
            </a:ln>
            <a:scene3d>
              <a:camera prst="orthographicFront">
                <a:rot lat="6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37" name="Straight Arrow Connector 36">
              <a:extLst>
                <a:ext uri="{FF2B5EF4-FFF2-40B4-BE49-F238E27FC236}">
                  <a16:creationId xmlns:a16="http://schemas.microsoft.com/office/drawing/2014/main" id="{00796D87-9950-ECCD-6335-07223F875054}"/>
                </a:ext>
              </a:extLst>
            </p:cNvPr>
            <p:cNvCxnSpPr>
              <a:cxnSpLocks/>
            </p:cNvCxnSpPr>
            <p:nvPr/>
          </p:nvCxnSpPr>
          <p:spPr>
            <a:xfrm flipV="1">
              <a:off x="3550919" y="4125018"/>
              <a:ext cx="0" cy="126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324292A1-5F0A-1107-667A-32C4228744DA}"/>
                </a:ext>
              </a:extLst>
            </p:cNvPr>
            <p:cNvSpPr/>
            <p:nvPr/>
          </p:nvSpPr>
          <p:spPr>
            <a:xfrm>
              <a:off x="3352800" y="3500178"/>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grpSp>
      <p:grpSp>
        <p:nvGrpSpPr>
          <p:cNvPr id="41" name="Group 40">
            <a:extLst>
              <a:ext uri="{FF2B5EF4-FFF2-40B4-BE49-F238E27FC236}">
                <a16:creationId xmlns:a16="http://schemas.microsoft.com/office/drawing/2014/main" id="{9221B6B2-C4B6-3F08-0CC9-3FB8DCEA410D}"/>
              </a:ext>
            </a:extLst>
          </p:cNvPr>
          <p:cNvGrpSpPr/>
          <p:nvPr/>
        </p:nvGrpSpPr>
        <p:grpSpPr>
          <a:xfrm>
            <a:off x="7278697" y="3855905"/>
            <a:ext cx="1371601" cy="1219200"/>
            <a:chOff x="3352800" y="3500178"/>
            <a:chExt cx="1371601" cy="1219200"/>
          </a:xfrm>
        </p:grpSpPr>
        <p:sp>
          <p:nvSpPr>
            <p:cNvPr id="43" name="Arc 42">
              <a:extLst>
                <a:ext uri="{FF2B5EF4-FFF2-40B4-BE49-F238E27FC236}">
                  <a16:creationId xmlns:a16="http://schemas.microsoft.com/office/drawing/2014/main" id="{7D1F39B2-5B6D-F6D2-F89E-088F852B0412}"/>
                </a:ext>
              </a:extLst>
            </p:cNvPr>
            <p:cNvSpPr/>
            <p:nvPr/>
          </p:nvSpPr>
          <p:spPr>
            <a:xfrm rot="10800000">
              <a:off x="3561080" y="3784542"/>
              <a:ext cx="812800" cy="934836"/>
            </a:xfrm>
            <a:prstGeom prst="arc">
              <a:avLst>
                <a:gd name="adj1" fmla="val 10514723"/>
                <a:gd name="adj2" fmla="val 475616"/>
              </a:avLst>
            </a:prstGeom>
            <a:ln w="19050">
              <a:solidFill>
                <a:schemeClr val="tx1"/>
              </a:solidFill>
            </a:ln>
            <a:scene3d>
              <a:camera prst="orthographicFront">
                <a:rot lat="6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45" name="Straight Arrow Connector 44">
              <a:extLst>
                <a:ext uri="{FF2B5EF4-FFF2-40B4-BE49-F238E27FC236}">
                  <a16:creationId xmlns:a16="http://schemas.microsoft.com/office/drawing/2014/main" id="{5436DF6F-EE7E-3854-B904-F2C8EB704B24}"/>
                </a:ext>
              </a:extLst>
            </p:cNvPr>
            <p:cNvCxnSpPr>
              <a:cxnSpLocks/>
            </p:cNvCxnSpPr>
            <p:nvPr/>
          </p:nvCxnSpPr>
          <p:spPr>
            <a:xfrm flipV="1">
              <a:off x="3550919" y="4125018"/>
              <a:ext cx="0" cy="126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207BFCFD-71FB-8213-DA7E-91980BD300A5}"/>
                </a:ext>
              </a:extLst>
            </p:cNvPr>
            <p:cNvSpPr/>
            <p:nvPr/>
          </p:nvSpPr>
          <p:spPr>
            <a:xfrm>
              <a:off x="3352800" y="3500178"/>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grpSp>
        <p:nvGrpSpPr>
          <p:cNvPr id="49" name="Group 48">
            <a:extLst>
              <a:ext uri="{FF2B5EF4-FFF2-40B4-BE49-F238E27FC236}">
                <a16:creationId xmlns:a16="http://schemas.microsoft.com/office/drawing/2014/main" id="{8D8F11BF-17B0-48B4-8460-8DB4F91D589D}"/>
              </a:ext>
            </a:extLst>
          </p:cNvPr>
          <p:cNvGrpSpPr/>
          <p:nvPr/>
        </p:nvGrpSpPr>
        <p:grpSpPr>
          <a:xfrm>
            <a:off x="9340162" y="3536098"/>
            <a:ext cx="1880224" cy="1071589"/>
            <a:chOff x="7013448" y="3022600"/>
            <a:chExt cx="1880224" cy="1071589"/>
          </a:xfrm>
        </p:grpSpPr>
        <p:sp>
          <p:nvSpPr>
            <p:cNvPr id="50" name="Arc 49">
              <a:extLst>
                <a:ext uri="{FF2B5EF4-FFF2-40B4-BE49-F238E27FC236}">
                  <a16:creationId xmlns:a16="http://schemas.microsoft.com/office/drawing/2014/main" id="{028323D6-0F87-136E-935B-57873B8A110F}"/>
                </a:ext>
              </a:extLst>
            </p:cNvPr>
            <p:cNvSpPr/>
            <p:nvPr/>
          </p:nvSpPr>
          <p:spPr>
            <a:xfrm rot="5400000">
              <a:off x="8019854" y="2961582"/>
              <a:ext cx="812800" cy="934836"/>
            </a:xfrm>
            <a:prstGeom prst="arc">
              <a:avLst>
                <a:gd name="adj1" fmla="val 6247973"/>
                <a:gd name="adj2" fmla="val 47561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51" name="Straight Arrow Connector 50">
              <a:extLst>
                <a:ext uri="{FF2B5EF4-FFF2-40B4-BE49-F238E27FC236}">
                  <a16:creationId xmlns:a16="http://schemas.microsoft.com/office/drawing/2014/main" id="{E1A0CEE3-112F-E28C-F112-53FC09470E3E}"/>
                </a:ext>
              </a:extLst>
            </p:cNvPr>
            <p:cNvCxnSpPr>
              <a:cxnSpLocks/>
            </p:cNvCxnSpPr>
            <p:nvPr/>
          </p:nvCxnSpPr>
          <p:spPr>
            <a:xfrm flipH="1">
              <a:off x="7958836" y="3296364"/>
              <a:ext cx="17432" cy="92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1EED4D33-93A0-D9C7-8094-7D6D67746AAC}"/>
                </a:ext>
              </a:extLst>
            </p:cNvPr>
            <p:cNvSpPr/>
            <p:nvPr/>
          </p:nvSpPr>
          <p:spPr>
            <a:xfrm>
              <a:off x="7013448" y="3342407"/>
              <a:ext cx="1371601" cy="751782"/>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PARITY</a:t>
              </a:r>
            </a:p>
          </p:txBody>
        </p:sp>
      </p:grpSp>
      <p:grpSp>
        <p:nvGrpSpPr>
          <p:cNvPr id="55" name="Group 54">
            <a:extLst>
              <a:ext uri="{FF2B5EF4-FFF2-40B4-BE49-F238E27FC236}">
                <a16:creationId xmlns:a16="http://schemas.microsoft.com/office/drawing/2014/main" id="{C9D508A7-CAD7-5E50-578A-F8BF6BBBC49B}"/>
              </a:ext>
            </a:extLst>
          </p:cNvPr>
          <p:cNvGrpSpPr/>
          <p:nvPr/>
        </p:nvGrpSpPr>
        <p:grpSpPr>
          <a:xfrm>
            <a:off x="9359467" y="1408689"/>
            <a:ext cx="1352296" cy="1263297"/>
            <a:chOff x="7282688" y="1213753"/>
            <a:chExt cx="1352296" cy="1263297"/>
          </a:xfrm>
        </p:grpSpPr>
        <p:sp>
          <p:nvSpPr>
            <p:cNvPr id="57" name="Arc 56">
              <a:extLst>
                <a:ext uri="{FF2B5EF4-FFF2-40B4-BE49-F238E27FC236}">
                  <a16:creationId xmlns:a16="http://schemas.microsoft.com/office/drawing/2014/main" id="{39D5FF19-913B-356C-5809-D09882A2D56D}"/>
                </a:ext>
              </a:extLst>
            </p:cNvPr>
            <p:cNvSpPr/>
            <p:nvPr/>
          </p:nvSpPr>
          <p:spPr>
            <a:xfrm>
              <a:off x="7536687" y="1213753"/>
              <a:ext cx="801360" cy="989669"/>
            </a:xfrm>
            <a:prstGeom prst="arc">
              <a:avLst>
                <a:gd name="adj1" fmla="val 10514723"/>
                <a:gd name="adj2" fmla="val 47561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ndParaRPr>
            </a:p>
          </p:txBody>
        </p:sp>
        <p:cxnSp>
          <p:nvCxnSpPr>
            <p:cNvPr id="59" name="Straight Arrow Connector 58">
              <a:extLst>
                <a:ext uri="{FF2B5EF4-FFF2-40B4-BE49-F238E27FC236}">
                  <a16:creationId xmlns:a16="http://schemas.microsoft.com/office/drawing/2014/main" id="{635FDF83-978B-4DF0-130A-DCD3B2547FA2}"/>
                </a:ext>
              </a:extLst>
            </p:cNvPr>
            <p:cNvCxnSpPr>
              <a:cxnSpLocks/>
            </p:cNvCxnSpPr>
            <p:nvPr/>
          </p:nvCxnSpPr>
          <p:spPr>
            <a:xfrm>
              <a:off x="7536687" y="1630255"/>
              <a:ext cx="0" cy="134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4C9D4FCA-5905-F490-3785-A1C3964581C5}"/>
                </a:ext>
              </a:extLst>
            </p:cNvPr>
            <p:cNvSpPr/>
            <p:nvPr/>
          </p:nvSpPr>
          <p:spPr>
            <a:xfrm>
              <a:off x="7282688" y="1681172"/>
              <a:ext cx="1352296" cy="795878"/>
            </a:xfrm>
            <a:prstGeom prst="ellipse">
              <a:avLst/>
            </a:prstGeom>
            <a:solidFill>
              <a:schemeClr val="bg1">
                <a:lumMod val="8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STOP</a:t>
              </a:r>
            </a:p>
          </p:txBody>
        </p:sp>
      </p:grpSp>
      <p:cxnSp>
        <p:nvCxnSpPr>
          <p:cNvPr id="61" name="Straight Arrow Connector 60">
            <a:extLst>
              <a:ext uri="{FF2B5EF4-FFF2-40B4-BE49-F238E27FC236}">
                <a16:creationId xmlns:a16="http://schemas.microsoft.com/office/drawing/2014/main" id="{26E53828-113A-540D-E3BB-FBBCA5D695E6}"/>
              </a:ext>
            </a:extLst>
          </p:cNvPr>
          <p:cNvCxnSpPr>
            <a:cxnSpLocks/>
            <a:stCxn id="27" idx="4"/>
            <a:endCxn id="39" idx="0"/>
          </p:cNvCxnSpPr>
          <p:nvPr/>
        </p:nvCxnSpPr>
        <p:spPr>
          <a:xfrm>
            <a:off x="5552512" y="2627889"/>
            <a:ext cx="0" cy="12127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07742FF-FE32-09AF-8737-599F6536D2DA}"/>
              </a:ext>
            </a:extLst>
          </p:cNvPr>
          <p:cNvSpPr txBox="1"/>
          <p:nvPr/>
        </p:nvSpPr>
        <p:spPr>
          <a:xfrm>
            <a:off x="5607369" y="3042382"/>
            <a:ext cx="768094" cy="338554"/>
          </a:xfrm>
          <a:prstGeom prst="rect">
            <a:avLst/>
          </a:prstGeom>
          <a:noFill/>
        </p:spPr>
        <p:txBody>
          <a:bodyPr wrap="square" rtlCol="0">
            <a:spAutoFit/>
          </a:bodyPr>
          <a:lstStyle/>
          <a:p>
            <a:r>
              <a:rPr lang="en-US" sz="1600" dirty="0" err="1"/>
              <a:t>rx</a:t>
            </a:r>
            <a:r>
              <a:rPr lang="en-US" sz="1600" dirty="0"/>
              <a:t> = 0</a:t>
            </a:r>
          </a:p>
        </p:txBody>
      </p:sp>
      <p:sp>
        <p:nvSpPr>
          <p:cNvPr id="63" name="TextBox 62">
            <a:extLst>
              <a:ext uri="{FF2B5EF4-FFF2-40B4-BE49-F238E27FC236}">
                <a16:creationId xmlns:a16="http://schemas.microsoft.com/office/drawing/2014/main" id="{45EF21C1-CAE1-D44A-724B-865AF3A6EC73}"/>
              </a:ext>
            </a:extLst>
          </p:cNvPr>
          <p:cNvSpPr txBox="1"/>
          <p:nvPr/>
        </p:nvSpPr>
        <p:spPr>
          <a:xfrm>
            <a:off x="7040954" y="5115171"/>
            <a:ext cx="2572512" cy="584775"/>
          </a:xfrm>
          <a:prstGeom prst="rect">
            <a:avLst/>
          </a:prstGeom>
          <a:noFill/>
        </p:spPr>
        <p:txBody>
          <a:bodyPr wrap="square" rtlCol="0">
            <a:spAutoFit/>
          </a:bodyPr>
          <a:lstStyle/>
          <a:p>
            <a:r>
              <a:rPr lang="en-US" sz="1600" dirty="0" err="1"/>
              <a:t>received_bits_counter</a:t>
            </a:r>
            <a:r>
              <a:rPr lang="en-US" sz="1600" dirty="0"/>
              <a:t>  &lt; DATA_BITS -1</a:t>
            </a:r>
          </a:p>
        </p:txBody>
      </p:sp>
      <p:sp>
        <p:nvSpPr>
          <p:cNvPr id="64" name="TextBox 63">
            <a:extLst>
              <a:ext uri="{FF2B5EF4-FFF2-40B4-BE49-F238E27FC236}">
                <a16:creationId xmlns:a16="http://schemas.microsoft.com/office/drawing/2014/main" id="{A9FBF5E1-B4BD-368F-608B-8182E6B9F36F}"/>
              </a:ext>
            </a:extLst>
          </p:cNvPr>
          <p:cNvSpPr txBox="1"/>
          <p:nvPr/>
        </p:nvSpPr>
        <p:spPr>
          <a:xfrm>
            <a:off x="4240855" y="5099930"/>
            <a:ext cx="2572512" cy="584775"/>
          </a:xfrm>
          <a:prstGeom prst="rect">
            <a:avLst/>
          </a:prstGeom>
          <a:noFill/>
        </p:spPr>
        <p:txBody>
          <a:bodyPr wrap="square" rtlCol="0">
            <a:spAutoFit/>
          </a:bodyPr>
          <a:lstStyle/>
          <a:p>
            <a:r>
              <a:rPr lang="en-US" sz="1600" dirty="0" err="1"/>
              <a:t>timer_tick_counter</a:t>
            </a:r>
            <a:r>
              <a:rPr lang="en-US" sz="1600" dirty="0"/>
              <a:t> &lt; (TICKS_PER_DATABIT-1)/2</a:t>
            </a:r>
          </a:p>
        </p:txBody>
      </p:sp>
      <p:cxnSp>
        <p:nvCxnSpPr>
          <p:cNvPr id="65" name="Straight Arrow Connector 64">
            <a:extLst>
              <a:ext uri="{FF2B5EF4-FFF2-40B4-BE49-F238E27FC236}">
                <a16:creationId xmlns:a16="http://schemas.microsoft.com/office/drawing/2014/main" id="{D6B23A7A-D6E7-6573-3349-246A7E6C41FD}"/>
              </a:ext>
            </a:extLst>
          </p:cNvPr>
          <p:cNvCxnSpPr>
            <a:stCxn id="39" idx="6"/>
            <a:endCxn id="47" idx="2"/>
          </p:cNvCxnSpPr>
          <p:nvPr/>
        </p:nvCxnSpPr>
        <p:spPr>
          <a:xfrm>
            <a:off x="6238312" y="4216556"/>
            <a:ext cx="1040385" cy="1524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93880A6-F0F3-F781-6688-962E3A4AB16E}"/>
              </a:ext>
            </a:extLst>
          </p:cNvPr>
          <p:cNvSpPr txBox="1"/>
          <p:nvPr/>
        </p:nvSpPr>
        <p:spPr>
          <a:xfrm>
            <a:off x="10101907" y="3018172"/>
            <a:ext cx="2572512" cy="584775"/>
          </a:xfrm>
          <a:prstGeom prst="rect">
            <a:avLst/>
          </a:prstGeom>
          <a:noFill/>
        </p:spPr>
        <p:txBody>
          <a:bodyPr wrap="square" rtlCol="0">
            <a:spAutoFit/>
          </a:bodyPr>
          <a:lstStyle/>
          <a:p>
            <a:r>
              <a:rPr lang="en-US" sz="1600" dirty="0" err="1"/>
              <a:t>timer_tick_counter</a:t>
            </a:r>
            <a:r>
              <a:rPr lang="en-US" sz="1600" dirty="0"/>
              <a:t> &lt; TICKS_PER_DATABIT-1</a:t>
            </a:r>
          </a:p>
        </p:txBody>
      </p:sp>
      <p:cxnSp>
        <p:nvCxnSpPr>
          <p:cNvPr id="67" name="Straight Arrow Connector 66">
            <a:extLst>
              <a:ext uri="{FF2B5EF4-FFF2-40B4-BE49-F238E27FC236}">
                <a16:creationId xmlns:a16="http://schemas.microsoft.com/office/drawing/2014/main" id="{96388B82-1D89-2394-3000-B9DE52EC9A0E}"/>
              </a:ext>
            </a:extLst>
          </p:cNvPr>
          <p:cNvCxnSpPr>
            <a:cxnSpLocks/>
            <a:stCxn id="53" idx="0"/>
            <a:endCxn id="60" idx="4"/>
          </p:cNvCxnSpPr>
          <p:nvPr/>
        </p:nvCxnSpPr>
        <p:spPr>
          <a:xfrm flipV="1">
            <a:off x="10025963" y="2671986"/>
            <a:ext cx="9652" cy="118391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05961C3B-6BB3-D3D1-B487-D39571D79423}"/>
                  </a:ext>
                </a:extLst>
              </p:cNvPr>
              <p:cNvSpPr txBox="1"/>
              <p:nvPr/>
            </p:nvSpPr>
            <p:spPr>
              <a:xfrm>
                <a:off x="9271142" y="831369"/>
                <a:ext cx="2572512" cy="686726"/>
              </a:xfrm>
              <a:prstGeom prst="rect">
                <a:avLst/>
              </a:prstGeom>
              <a:noFill/>
            </p:spPr>
            <p:txBody>
              <a:bodyPr wrap="square" rtlCol="0">
                <a:spAutoFit/>
              </a:bodyPr>
              <a:lstStyle/>
              <a:p>
                <a:r>
                  <a:rPr lang="en-US" sz="1600" dirty="0" err="1"/>
                  <a:t>timer_tick_counter</a:t>
                </a:r>
                <a:r>
                  <a:rPr lang="en-US" sz="1600" dirty="0"/>
                  <a:t> &lt; </a:t>
                </a:r>
                <a14:m>
                  <m:oMath xmlns:m="http://schemas.openxmlformats.org/officeDocument/2006/math">
                    <m:f>
                      <m:fPr>
                        <m:ctrlPr>
                          <a:rPr lang="en-US" sz="1600" dirty="0" smtClean="0">
                            <a:solidFill>
                              <a:srgbClr val="836967"/>
                            </a:solidFill>
                            <a:latin typeface="Cambria Math" panose="02040503050406030204" pitchFamily="18" charset="0"/>
                          </a:rPr>
                        </m:ctrlPr>
                      </m:fPr>
                      <m:num>
                        <m:r>
                          <a:rPr lang="en-US" sz="1600" dirty="0" smtClean="0">
                            <a:latin typeface="Cambria Math" panose="02040503050406030204" pitchFamily="18" charset="0"/>
                          </a:rPr>
                          <m:t>3</m:t>
                        </m:r>
                      </m:num>
                      <m:den>
                        <m:r>
                          <a:rPr lang="en-US" sz="1600" i="0" dirty="0" smtClean="0">
                            <a:latin typeface="Cambria Math" panose="02040503050406030204" pitchFamily="18" charset="0"/>
                          </a:rPr>
                          <m:t>2</m:t>
                        </m:r>
                      </m:den>
                    </m:f>
                  </m:oMath>
                </a14:m>
                <a:r>
                  <a:rPr lang="en-US" sz="1600" dirty="0"/>
                  <a:t>STOP_BIT_TICKS-1</a:t>
                </a:r>
              </a:p>
            </p:txBody>
          </p:sp>
        </mc:Choice>
        <mc:Fallback>
          <p:sp>
            <p:nvSpPr>
              <p:cNvPr id="68" name="TextBox 67">
                <a:extLst>
                  <a:ext uri="{FF2B5EF4-FFF2-40B4-BE49-F238E27FC236}">
                    <a16:creationId xmlns:a16="http://schemas.microsoft.com/office/drawing/2014/main" id="{05961C3B-6BB3-D3D1-B487-D39571D79423}"/>
                  </a:ext>
                </a:extLst>
              </p:cNvPr>
              <p:cNvSpPr txBox="1">
                <a:spLocks noRot="1" noChangeAspect="1" noMove="1" noResize="1" noEditPoints="1" noAdjustHandles="1" noChangeArrowheads="1" noChangeShapeType="1" noTextEdit="1"/>
              </p:cNvSpPr>
              <p:nvPr/>
            </p:nvSpPr>
            <p:spPr>
              <a:xfrm>
                <a:off x="9271142" y="831369"/>
                <a:ext cx="2572512" cy="686726"/>
              </a:xfrm>
              <a:prstGeom prst="rect">
                <a:avLst/>
              </a:prstGeom>
              <a:blipFill>
                <a:blip r:embed="rId2"/>
                <a:stretch>
                  <a:fillRect l="-1422" t="-2655" b="-3540"/>
                </a:stretch>
              </a:blipFill>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57C5E453-2E85-C38F-0DC3-5466166A009E}"/>
              </a:ext>
            </a:extLst>
          </p:cNvPr>
          <p:cNvCxnSpPr>
            <a:cxnSpLocks/>
            <a:stCxn id="47" idx="6"/>
            <a:endCxn id="53" idx="2"/>
          </p:cNvCxnSpPr>
          <p:nvPr/>
        </p:nvCxnSpPr>
        <p:spPr>
          <a:xfrm>
            <a:off x="8650298" y="4231796"/>
            <a:ext cx="689864"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A7F3C12-FD5F-6949-F947-23B13228A7D6}"/>
              </a:ext>
            </a:extLst>
          </p:cNvPr>
          <p:cNvCxnSpPr>
            <a:cxnSpLocks/>
            <a:stCxn id="60" idx="2"/>
            <a:endCxn id="27" idx="6"/>
          </p:cNvCxnSpPr>
          <p:nvPr/>
        </p:nvCxnSpPr>
        <p:spPr>
          <a:xfrm flipH="1" flipV="1">
            <a:off x="6238312" y="2251998"/>
            <a:ext cx="3121155" cy="2204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9F7AE4-EBA0-96A0-DC6B-2957B2AD40F8}"/>
              </a:ext>
            </a:extLst>
          </p:cNvPr>
          <p:cNvCxnSpPr>
            <a:stCxn id="60" idx="3"/>
            <a:endCxn id="39" idx="7"/>
          </p:cNvCxnSpPr>
          <p:nvPr/>
        </p:nvCxnSpPr>
        <p:spPr>
          <a:xfrm flipH="1">
            <a:off x="6037446" y="2555432"/>
            <a:ext cx="3520060" cy="139532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A6C1F29-2B00-90AB-08B4-BE89D8E3F47B}"/>
              </a:ext>
            </a:extLst>
          </p:cNvPr>
          <p:cNvSpPr txBox="1"/>
          <p:nvPr/>
        </p:nvSpPr>
        <p:spPr>
          <a:xfrm>
            <a:off x="7248001" y="3022963"/>
            <a:ext cx="906017" cy="338554"/>
          </a:xfrm>
          <a:prstGeom prst="rect">
            <a:avLst/>
          </a:prstGeom>
          <a:noFill/>
        </p:spPr>
        <p:txBody>
          <a:bodyPr wrap="square" rtlCol="0">
            <a:spAutoFit/>
          </a:bodyPr>
          <a:lstStyle/>
          <a:p>
            <a:r>
              <a:rPr lang="en-US" sz="1600" dirty="0" err="1"/>
              <a:t>rx</a:t>
            </a:r>
            <a:r>
              <a:rPr lang="en-US" sz="1600" dirty="0"/>
              <a:t> = 0</a:t>
            </a:r>
          </a:p>
        </p:txBody>
      </p:sp>
      <p:sp>
        <p:nvSpPr>
          <p:cNvPr id="73" name="TextBox 72">
            <a:extLst>
              <a:ext uri="{FF2B5EF4-FFF2-40B4-BE49-F238E27FC236}">
                <a16:creationId xmlns:a16="http://schemas.microsoft.com/office/drawing/2014/main" id="{A1F80AE8-97C5-4F9B-71A2-D6390A489A26}"/>
              </a:ext>
            </a:extLst>
          </p:cNvPr>
          <p:cNvSpPr txBox="1"/>
          <p:nvPr/>
        </p:nvSpPr>
        <p:spPr>
          <a:xfrm>
            <a:off x="7569651" y="1924468"/>
            <a:ext cx="906017" cy="338554"/>
          </a:xfrm>
          <a:prstGeom prst="rect">
            <a:avLst/>
          </a:prstGeom>
          <a:noFill/>
        </p:spPr>
        <p:txBody>
          <a:bodyPr wrap="square" rtlCol="0">
            <a:spAutoFit/>
          </a:bodyPr>
          <a:lstStyle/>
          <a:p>
            <a:r>
              <a:rPr lang="en-US" sz="1600" dirty="0" err="1"/>
              <a:t>rx</a:t>
            </a:r>
            <a:r>
              <a:rPr lang="en-US" sz="1600" dirty="0"/>
              <a:t> = 1</a:t>
            </a:r>
          </a:p>
        </p:txBody>
      </p:sp>
    </p:spTree>
    <p:extLst>
      <p:ext uri="{BB962C8B-B14F-4D97-AF65-F5344CB8AC3E}">
        <p14:creationId xmlns:p14="http://schemas.microsoft.com/office/powerpoint/2010/main" val="272198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9793A3B-3EAC-F16A-F246-FD4F517B2F86}"/>
              </a:ext>
            </a:extLst>
          </p:cNvPr>
          <p:cNvSpPr txBox="1"/>
          <p:nvPr/>
        </p:nvSpPr>
        <p:spPr>
          <a:xfrm>
            <a:off x="532567" y="0"/>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Oversampling </a:t>
            </a:r>
            <a:r>
              <a:rPr lang="en-US" sz="4000" b="1" dirty="0">
                <a:solidFill>
                  <a:srgbClr val="FFFFFF"/>
                </a:solidFill>
                <a:latin typeface="+mj-lt"/>
                <a:ea typeface="+mj-ea"/>
                <a:cs typeface="+mj-cs"/>
              </a:rPr>
              <a:t>Technique</a:t>
            </a:r>
            <a:endParaRPr lang="en-US" sz="4000" b="1" kern="1200" dirty="0">
              <a:solidFill>
                <a:srgbClr val="FFFFFF"/>
              </a:solidFill>
              <a:latin typeface="+mj-lt"/>
              <a:ea typeface="+mj-ea"/>
              <a:cs typeface="+mj-cs"/>
            </a:endParaRPr>
          </a:p>
        </p:txBody>
      </p:sp>
      <p:pic>
        <p:nvPicPr>
          <p:cNvPr id="1026" name="Picture 2" descr="UART Explained | Dev Center">
            <a:extLst>
              <a:ext uri="{FF2B5EF4-FFF2-40B4-BE49-F238E27FC236}">
                <a16:creationId xmlns:a16="http://schemas.microsoft.com/office/drawing/2014/main" id="{9A769BF8-EC5C-6F65-BD82-69227A53A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6198" y="1848678"/>
            <a:ext cx="6736715" cy="42596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D307D6-6905-78FC-2374-D4F0B31557DA}"/>
              </a:ext>
            </a:extLst>
          </p:cNvPr>
          <p:cNvSpPr txBox="1"/>
          <p:nvPr/>
        </p:nvSpPr>
        <p:spPr>
          <a:xfrm>
            <a:off x="0" y="1882681"/>
            <a:ext cx="5313048"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t>UART is implemented using the oversampling technique to ensure that each data is read at the pulse center.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Such technique</a:t>
            </a:r>
            <a:r>
              <a:rPr lang="en-US" b="0" i="0" dirty="0">
                <a:solidFill>
                  <a:srgbClr val="374151"/>
                </a:solidFill>
                <a:effectLst/>
                <a:latin typeface="Söhne"/>
              </a:rPr>
              <a:t> </a:t>
            </a:r>
            <a:r>
              <a:rPr lang="en-US" dirty="0"/>
              <a:t>enhances the reliability and accuracy of data reception.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This is achieved by using the baud rate generator block, where the receiver block counts the number of ticks it requires to reach the middle of every bit then samples the data.</a:t>
            </a:r>
          </a:p>
        </p:txBody>
      </p:sp>
    </p:spTree>
    <p:extLst>
      <p:ext uri="{BB962C8B-B14F-4D97-AF65-F5344CB8AC3E}">
        <p14:creationId xmlns:p14="http://schemas.microsoft.com/office/powerpoint/2010/main" val="1975376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9793A3B-3EAC-F16A-F246-FD4F517B2F86}"/>
              </a:ext>
            </a:extLst>
          </p:cNvPr>
          <p:cNvSpPr txBox="1"/>
          <p:nvPr/>
        </p:nvSpPr>
        <p:spPr>
          <a:xfrm>
            <a:off x="699713" y="248038"/>
            <a:ext cx="10708516"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Elaborated Design Using </a:t>
            </a:r>
            <a:r>
              <a:rPr lang="en-US" sz="4000" b="1" dirty="0" err="1">
                <a:solidFill>
                  <a:srgbClr val="FFFFFF"/>
                </a:solidFill>
                <a:latin typeface="+mj-lt"/>
                <a:ea typeface="+mj-ea"/>
                <a:cs typeface="+mj-cs"/>
              </a:rPr>
              <a:t>Vivado</a:t>
            </a:r>
            <a:endParaRPr lang="en-US" sz="4000" b="1" kern="1200" dirty="0">
              <a:solidFill>
                <a:srgbClr val="FFFFFF"/>
              </a:solidFill>
              <a:latin typeface="+mj-lt"/>
              <a:ea typeface="+mj-ea"/>
              <a:cs typeface="+mj-cs"/>
            </a:endParaRPr>
          </a:p>
        </p:txBody>
      </p:sp>
      <p:pic>
        <p:nvPicPr>
          <p:cNvPr id="9" name="Picture 8">
            <a:extLst>
              <a:ext uri="{FF2B5EF4-FFF2-40B4-BE49-F238E27FC236}">
                <a16:creationId xmlns:a16="http://schemas.microsoft.com/office/drawing/2014/main" id="{844737C8-8805-D915-FD8C-5C114DF4FA22}"/>
              </a:ext>
            </a:extLst>
          </p:cNvPr>
          <p:cNvPicPr>
            <a:picLocks noChangeAspect="1"/>
          </p:cNvPicPr>
          <p:nvPr/>
        </p:nvPicPr>
        <p:blipFill rotWithShape="1">
          <a:blip r:embed="rId2"/>
          <a:srcRect l="975" t="21918" r="1112" b="12010"/>
          <a:stretch/>
        </p:blipFill>
        <p:spPr>
          <a:xfrm>
            <a:off x="60273" y="2028022"/>
            <a:ext cx="12071453" cy="4581940"/>
          </a:xfrm>
          <a:prstGeom prst="rect">
            <a:avLst/>
          </a:prstGeom>
        </p:spPr>
      </p:pic>
    </p:spTree>
    <p:extLst>
      <p:ext uri="{BB962C8B-B14F-4D97-AF65-F5344CB8AC3E}">
        <p14:creationId xmlns:p14="http://schemas.microsoft.com/office/powerpoint/2010/main" val="902652531"/>
      </p:ext>
    </p:extLst>
  </p:cSld>
  <p:clrMapOvr>
    <a:masterClrMapping/>
  </p:clrMapOvr>
</p:sld>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218</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 Math</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shahdramez222@gmail.com</dc:creator>
  <cp:lastModifiedBy>shahdramez222@gmail.com</cp:lastModifiedBy>
  <cp:revision>33</cp:revision>
  <dcterms:created xsi:type="dcterms:W3CDTF">2023-09-14T17:26:03Z</dcterms:created>
  <dcterms:modified xsi:type="dcterms:W3CDTF">2023-09-17T04:37:08Z</dcterms:modified>
</cp:coreProperties>
</file>