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72" r:id="rId11"/>
    <p:sldId id="271" r:id="rId12"/>
    <p:sldId id="274" r:id="rId13"/>
    <p:sldId id="269" r:id="rId14"/>
    <p:sldId id="273" r:id="rId15"/>
    <p:sldId id="275" r:id="rId16"/>
    <p:sldId id="276" r:id="rId17"/>
    <p:sldId id="270" r:id="rId1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Logistic Regression</c:v>
                </c:pt>
                <c:pt idx="1">
                  <c:v>SVM</c:v>
                </c:pt>
                <c:pt idx="2">
                  <c:v>Random Forrest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60.96</c:v>
                </c:pt>
                <c:pt idx="1">
                  <c:v>59.13</c:v>
                </c:pt>
                <c:pt idx="2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63-4BB2-BC8C-6B1A0F351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24020016"/>
        <c:axId val="503401872"/>
      </c:barChart>
      <c:catAx>
        <c:axId val="624020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401872"/>
        <c:crosses val="autoZero"/>
        <c:auto val="1"/>
        <c:lblAlgn val="ctr"/>
        <c:lblOffset val="100"/>
        <c:noMultiLvlLbl val="0"/>
      </c:catAx>
      <c:valAx>
        <c:axId val="503401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02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68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36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0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35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57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62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2998470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MealMaster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1649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Welcome to our Recipe Chatbot!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project aims to develop a chatbot that provides personalized recipe recommendations.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785663" y="90514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Classification</a:t>
            </a:r>
            <a:endParaRPr lang="en-US" sz="4374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C9BA352-A65C-C1A5-9AE7-B701663DE9A8}"/>
              </a:ext>
            </a:extLst>
          </p:cNvPr>
          <p:cNvGraphicFramePr/>
          <p:nvPr/>
        </p:nvGraphicFramePr>
        <p:xfrm>
          <a:off x="2438400" y="1599517"/>
          <a:ext cx="9753600" cy="650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3195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785663" y="90514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Error Analysis</a:t>
            </a:r>
            <a:endParaRPr lang="en-US" sz="4374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A4807F-AAA9-0D90-3347-7139E1DF4DD7}"/>
              </a:ext>
            </a:extLst>
          </p:cNvPr>
          <p:cNvGrpSpPr/>
          <p:nvPr/>
        </p:nvGrpSpPr>
        <p:grpSpPr>
          <a:xfrm>
            <a:off x="194344" y="2532203"/>
            <a:ext cx="4781820" cy="4221184"/>
            <a:chOff x="0" y="0"/>
            <a:chExt cx="3638550" cy="30861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97C186-70FE-E48C-6787-80AA3CECF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6" y="0"/>
              <a:ext cx="3636838" cy="2764155"/>
            </a:xfrm>
            <a:prstGeom prst="rect">
              <a:avLst/>
            </a:prstGeom>
          </p:spPr>
        </p:pic>
        <p:sp>
          <p:nvSpPr>
            <p:cNvPr id="14" name="Text Box 1">
              <a:extLst>
                <a:ext uri="{FF2B5EF4-FFF2-40B4-BE49-F238E27FC236}">
                  <a16:creationId xmlns:a16="http://schemas.microsoft.com/office/drawing/2014/main" id="{E529C25C-F709-ADFC-2FAA-AA8B4F2C5F98}"/>
                </a:ext>
              </a:extLst>
            </p:cNvPr>
            <p:cNvSpPr txBox="1"/>
            <p:nvPr/>
          </p:nvSpPr>
          <p:spPr>
            <a:xfrm>
              <a:off x="0" y="2819400"/>
              <a:ext cx="3638550" cy="2667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900" i="1" kern="10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Logistic Regression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7A069BE-A3A1-2B07-1884-68F32B96C118}"/>
              </a:ext>
            </a:extLst>
          </p:cNvPr>
          <p:cNvGrpSpPr/>
          <p:nvPr/>
        </p:nvGrpSpPr>
        <p:grpSpPr>
          <a:xfrm>
            <a:off x="10233836" y="2532203"/>
            <a:ext cx="4312065" cy="4038787"/>
            <a:chOff x="0" y="64"/>
            <a:chExt cx="3496310" cy="298126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2059AA-8AB4-DAA4-2022-4E1D0BE3C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64"/>
              <a:ext cx="3496310" cy="2657347"/>
            </a:xfrm>
            <a:prstGeom prst="rect">
              <a:avLst/>
            </a:prstGeom>
          </p:spPr>
        </p:pic>
        <p:sp>
          <p:nvSpPr>
            <p:cNvPr id="12" name="Text Box 1">
              <a:extLst>
                <a:ext uri="{FF2B5EF4-FFF2-40B4-BE49-F238E27FC236}">
                  <a16:creationId xmlns:a16="http://schemas.microsoft.com/office/drawing/2014/main" id="{AEA93F9F-173E-5CCB-B355-235F6B3FBB93}"/>
                </a:ext>
              </a:extLst>
            </p:cNvPr>
            <p:cNvSpPr txBox="1"/>
            <p:nvPr/>
          </p:nvSpPr>
          <p:spPr>
            <a:xfrm>
              <a:off x="0" y="2714625"/>
              <a:ext cx="3496310" cy="2667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900" i="1" kern="10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SVM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A6A275-481C-0F07-7158-3EEBDC14F989}"/>
              </a:ext>
            </a:extLst>
          </p:cNvPr>
          <p:cNvGrpSpPr/>
          <p:nvPr/>
        </p:nvGrpSpPr>
        <p:grpSpPr>
          <a:xfrm>
            <a:off x="5144528" y="2532203"/>
            <a:ext cx="4919818" cy="4038787"/>
            <a:chOff x="0" y="0"/>
            <a:chExt cx="3733800" cy="31623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310EBA-DCCF-61FD-D4A6-3C45E3227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" y="0"/>
              <a:ext cx="3733753" cy="2837815"/>
            </a:xfrm>
            <a:prstGeom prst="rect">
              <a:avLst/>
            </a:prstGeom>
          </p:spPr>
        </p:pic>
        <p:sp>
          <p:nvSpPr>
            <p:cNvPr id="10" name="Text Box 1">
              <a:extLst>
                <a:ext uri="{FF2B5EF4-FFF2-40B4-BE49-F238E27FC236}">
                  <a16:creationId xmlns:a16="http://schemas.microsoft.com/office/drawing/2014/main" id="{AE1BB7E8-1F5D-0574-B44B-E2664A090766}"/>
                </a:ext>
              </a:extLst>
            </p:cNvPr>
            <p:cNvSpPr txBox="1"/>
            <p:nvPr/>
          </p:nvSpPr>
          <p:spPr>
            <a:xfrm>
              <a:off x="0" y="2895600"/>
              <a:ext cx="3733800" cy="2667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900" i="1" kern="10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Random Forest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479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785663" y="90514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Error Analysis</a:t>
            </a:r>
            <a:endParaRPr lang="en-US" sz="4374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CC0B08-8746-E287-7A47-52C6AEBEFDB1}"/>
              </a:ext>
            </a:extLst>
          </p:cNvPr>
          <p:cNvGrpSpPr/>
          <p:nvPr/>
        </p:nvGrpSpPr>
        <p:grpSpPr>
          <a:xfrm>
            <a:off x="266499" y="2700217"/>
            <a:ext cx="4546717" cy="3111581"/>
            <a:chOff x="0" y="101803"/>
            <a:chExt cx="4404995" cy="247947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586D4DA-5FB8-9CAC-B7E5-1AB88F026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01803"/>
              <a:ext cx="4404995" cy="2187169"/>
            </a:xfrm>
            <a:prstGeom prst="rect">
              <a:avLst/>
            </a:prstGeom>
          </p:spPr>
        </p:pic>
        <p:sp>
          <p:nvSpPr>
            <p:cNvPr id="22" name="Text Box 1">
              <a:extLst>
                <a:ext uri="{FF2B5EF4-FFF2-40B4-BE49-F238E27FC236}">
                  <a16:creationId xmlns:a16="http://schemas.microsoft.com/office/drawing/2014/main" id="{859CEC94-897B-760C-39C8-5A3CA24F7BCC}"/>
                </a:ext>
              </a:extLst>
            </p:cNvPr>
            <p:cNvSpPr txBox="1"/>
            <p:nvPr/>
          </p:nvSpPr>
          <p:spPr>
            <a:xfrm>
              <a:off x="0" y="2314575"/>
              <a:ext cx="4404995" cy="2667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900" i="1" kern="10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Logistic Regression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CAFC53-AB7C-FF2C-7D28-63BD0551A108}"/>
              </a:ext>
            </a:extLst>
          </p:cNvPr>
          <p:cNvGrpSpPr/>
          <p:nvPr/>
        </p:nvGrpSpPr>
        <p:grpSpPr>
          <a:xfrm>
            <a:off x="5022535" y="2721751"/>
            <a:ext cx="4585330" cy="3090047"/>
            <a:chOff x="0" y="99454"/>
            <a:chExt cx="4552950" cy="264374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D57776E-9415-9784-393A-11D44B57A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55" y="99454"/>
              <a:ext cx="4545039" cy="2271240"/>
            </a:xfrm>
            <a:prstGeom prst="rect">
              <a:avLst/>
            </a:prstGeom>
          </p:spPr>
        </p:pic>
        <p:sp>
          <p:nvSpPr>
            <p:cNvPr id="20" name="Text Box 1">
              <a:extLst>
                <a:ext uri="{FF2B5EF4-FFF2-40B4-BE49-F238E27FC236}">
                  <a16:creationId xmlns:a16="http://schemas.microsoft.com/office/drawing/2014/main" id="{4BCC5872-83D9-F896-2022-31045B00E8A5}"/>
                </a:ext>
              </a:extLst>
            </p:cNvPr>
            <p:cNvSpPr txBox="1"/>
            <p:nvPr/>
          </p:nvSpPr>
          <p:spPr>
            <a:xfrm>
              <a:off x="0" y="2476500"/>
              <a:ext cx="4552950" cy="2667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900" i="1" kern="10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SVM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099DB1-823A-9EEB-7245-660F639EBA6D}"/>
              </a:ext>
            </a:extLst>
          </p:cNvPr>
          <p:cNvGrpSpPr/>
          <p:nvPr/>
        </p:nvGrpSpPr>
        <p:grpSpPr>
          <a:xfrm>
            <a:off x="9843718" y="2721751"/>
            <a:ext cx="4537064" cy="3017597"/>
            <a:chOff x="0" y="173977"/>
            <a:chExt cx="4552950" cy="231204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A90AF9F-EA3C-4B40-45AC-FA64AC5E3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73977"/>
              <a:ext cx="4552950" cy="2122194"/>
            </a:xfrm>
            <a:prstGeom prst="rect">
              <a:avLst/>
            </a:prstGeom>
          </p:spPr>
        </p:pic>
        <p:sp>
          <p:nvSpPr>
            <p:cNvPr id="18" name="Text Box 1">
              <a:extLst>
                <a:ext uri="{FF2B5EF4-FFF2-40B4-BE49-F238E27FC236}">
                  <a16:creationId xmlns:a16="http://schemas.microsoft.com/office/drawing/2014/main" id="{B292B0ED-42DB-081B-3BCF-425CF02BB641}"/>
                </a:ext>
              </a:extLst>
            </p:cNvPr>
            <p:cNvSpPr txBox="1"/>
            <p:nvPr/>
          </p:nvSpPr>
          <p:spPr>
            <a:xfrm>
              <a:off x="0" y="2219325"/>
              <a:ext cx="4552950" cy="2667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900" i="1" kern="10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Random Forrest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57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57245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Error Analysis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600087"/>
            <a:ext cx="3370064" cy="2450544"/>
          </a:xfrm>
          <a:prstGeom prst="roundRect">
            <a:avLst>
              <a:gd name="adj" fmla="val 2239"/>
            </a:avLst>
          </a:prstGeom>
          <a:solidFill>
            <a:srgbClr val="EBE2E0"/>
          </a:solidFill>
          <a:ln w="7620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09323" y="2829878"/>
            <a:ext cx="2781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1. Challenges with Class 3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663" y="3344942"/>
            <a:ext cx="31327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All three models struggled to accurately predict Class 3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600087"/>
            <a:ext cx="3370064" cy="2450544"/>
          </a:xfrm>
          <a:prstGeom prst="roundRect">
            <a:avLst>
              <a:gd name="adj" fmla="val 2239"/>
            </a:avLst>
          </a:prstGeom>
          <a:solidFill>
            <a:srgbClr val="EBE2E0"/>
          </a:solidFill>
          <a:ln w="7620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5637847" y="2829878"/>
            <a:ext cx="2811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2. Class Imbalance Impact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0018" y="3179578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varying 'support' values (number of instances) for each class is because of an imbalanced dataset.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600087"/>
            <a:ext cx="3370064" cy="2450544"/>
          </a:xfrm>
          <a:prstGeom prst="roundRect">
            <a:avLst>
              <a:gd name="adj" fmla="val 2239"/>
            </a:avLst>
          </a:prstGeom>
          <a:solidFill>
            <a:srgbClr val="EBE2E0"/>
          </a:solidFill>
          <a:ln w="7620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9452253" y="2829878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3. Suboptimal Recall for Certain Classes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2253" y="3585129"/>
            <a:ext cx="291048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Besides Class 3, some models also had difficulty with Class 2.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2037993" y="5272802"/>
            <a:ext cx="10554414" cy="1384340"/>
          </a:xfrm>
          <a:prstGeom prst="roundRect">
            <a:avLst>
              <a:gd name="adj" fmla="val 3963"/>
            </a:avLst>
          </a:prstGeom>
          <a:solidFill>
            <a:srgbClr val="EBE2E0"/>
          </a:solidFill>
          <a:ln w="7620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3"/>
          <p:cNvSpPr/>
          <p:nvPr/>
        </p:nvSpPr>
        <p:spPr>
          <a:xfrm>
            <a:off x="2209323" y="5502593"/>
            <a:ext cx="2453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4. Precision Challenges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267783" y="5964972"/>
            <a:ext cx="1009483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While some classes had decent recall, their precision was lacking.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785663" y="905144"/>
            <a:ext cx="62983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</a:rPr>
              <a:t>Recommendation System</a:t>
            </a:r>
            <a:endParaRPr lang="en-US" sz="4374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4FE99E-DDA0-9F38-E2A1-24483CCB7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63" y="2953407"/>
            <a:ext cx="12289206" cy="33002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B7AA41-120E-8EB2-4D4C-6BB69DC448BE}"/>
              </a:ext>
            </a:extLst>
          </p:cNvPr>
          <p:cNvSpPr txBox="1"/>
          <p:nvPr/>
        </p:nvSpPr>
        <p:spPr>
          <a:xfrm>
            <a:off x="785663" y="2218157"/>
            <a:ext cx="1114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Usage: Recommend 5 recipes similar to "Pineapple Upside Down Cake Recipe".</a:t>
            </a:r>
          </a:p>
        </p:txBody>
      </p:sp>
    </p:spTree>
    <p:extLst>
      <p:ext uri="{BB962C8B-B14F-4D97-AF65-F5344CB8AC3E}">
        <p14:creationId xmlns:p14="http://schemas.microsoft.com/office/powerpoint/2010/main" val="10378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785663" y="90514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</a:rPr>
              <a:t>Chatbot</a:t>
            </a:r>
            <a:endParaRPr lang="en-US" sz="4374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E5894-03E1-8A6B-C928-5CC63663E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51" y="2046869"/>
            <a:ext cx="4020111" cy="5277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A6FAE6-705D-A816-2738-A3A093915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298" y="2046869"/>
            <a:ext cx="3943900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4FD655-2AB4-3F1E-DFE2-1BDB3A70C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56" y="1555351"/>
            <a:ext cx="4086795" cy="53347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039CAB-ABCF-31A8-F5D1-884410CCC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139" y="1669666"/>
            <a:ext cx="4096322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8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683535" y="3778786"/>
            <a:ext cx="5776931" cy="9912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96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Thank You!</a:t>
            </a:r>
            <a:endParaRPr lang="en-US" sz="96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2213134"/>
            <a:ext cx="5516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MealMaster Features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40762"/>
            <a:ext cx="4617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Personalized Recipe Recommendations</a:t>
            </a:r>
            <a:endParaRPr lang="en-US" sz="2187" dirty="0"/>
          </a:p>
        </p:txBody>
      </p:sp>
      <p:sp>
        <p:nvSpPr>
          <p:cNvPr id="6" name="Shape 4"/>
          <p:cNvSpPr/>
          <p:nvPr/>
        </p:nvSpPr>
        <p:spPr>
          <a:xfrm>
            <a:off x="2037993" y="3921204"/>
            <a:ext cx="5166122" cy="2095143"/>
          </a:xfrm>
          <a:prstGeom prst="roundRect">
            <a:avLst>
              <a:gd name="adj" fmla="val 2619"/>
            </a:avLst>
          </a:prstGeom>
          <a:solidFill>
            <a:srgbClr val="EBE2E0"/>
          </a:solidFill>
          <a:ln w="7620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2267783" y="4150995"/>
            <a:ext cx="39624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Cuisine-Based Recommendations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267783" y="4720352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chatbot will provide recipe recommendations that align with the specified cuisine.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921204"/>
            <a:ext cx="5166122" cy="2095143"/>
          </a:xfrm>
          <a:prstGeom prst="roundRect">
            <a:avLst>
              <a:gd name="adj" fmla="val 2619"/>
            </a:avLst>
          </a:prstGeom>
          <a:solidFill>
            <a:srgbClr val="EBE2E0"/>
          </a:solidFill>
          <a:ln w="7620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7656076" y="4150995"/>
            <a:ext cx="4312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Ingredient-Based Recommendations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7656076" y="4720352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chatbot will be able to recommend based on the information about the ingredients they have available. 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790991" y="583227"/>
            <a:ext cx="6774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and Data Preprocessing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335530"/>
            <a:ext cx="44410" cy="4697254"/>
          </a:xfrm>
          <a:prstGeom prst="rect">
            <a:avLst/>
          </a:prstGeom>
          <a:solidFill>
            <a:srgbClr val="D7C5C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7565172" y="2736830"/>
            <a:ext cx="777597" cy="44410"/>
          </a:xfrm>
          <a:prstGeom prst="rect">
            <a:avLst/>
          </a:prstGeom>
          <a:solidFill>
            <a:srgbClr val="D7C5C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7065228" y="2509123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EBE2E0"/>
          </a:solidFill>
          <a:ln w="7620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7254180" y="2550795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5577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Collection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12705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project uses a dataset from Kaggle, which has over 8,000 recipes, most of them being Indian dishes.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847683"/>
            <a:ext cx="777597" cy="44410"/>
          </a:xfrm>
          <a:prstGeom prst="rect">
            <a:avLst/>
          </a:prstGeom>
          <a:solidFill>
            <a:srgbClr val="D7C5C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7065228" y="3619976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EBE2E0"/>
          </a:solidFill>
          <a:ln w="7620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231320" y="3661648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198" y="36685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Cleaning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237911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had some missing information in our data. To handle this, we removed the parts of the data that had missing info.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176421"/>
            <a:ext cx="777597" cy="44410"/>
          </a:xfrm>
          <a:prstGeom prst="rect">
            <a:avLst/>
          </a:prstGeom>
          <a:solidFill>
            <a:srgbClr val="D7C5C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7065228" y="4948714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EBE2E0"/>
          </a:solidFill>
          <a:ln w="7620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7235130" y="4990386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9972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Merging  Cuisines 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566648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make things easier and to have better predictions, we put cuisines into bigger groups.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6" name="Picture 5" descr="A graph with blue bars&#10;&#10;Description automatically generated">
            <a:extLst>
              <a:ext uri="{FF2B5EF4-FFF2-40B4-BE49-F238E27FC236}">
                <a16:creationId xmlns:a16="http://schemas.microsoft.com/office/drawing/2014/main" id="{18D36FE6-747F-EAD9-8292-A6749ED48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68" y="1715772"/>
            <a:ext cx="6854151" cy="4798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C75A0-2379-EF00-8261-EC9551E007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 bwMode="auto">
          <a:xfrm>
            <a:off x="7821933" y="1715772"/>
            <a:ext cx="6360850" cy="479805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2">
            <a:extLst>
              <a:ext uri="{FF2B5EF4-FFF2-40B4-BE49-F238E27FC236}">
                <a16:creationId xmlns:a16="http://schemas.microsoft.com/office/drawing/2014/main" id="{31AC52E7-E56A-BB10-84D0-D09FCB07D2C8}"/>
              </a:ext>
            </a:extLst>
          </p:cNvPr>
          <p:cNvSpPr/>
          <p:nvPr/>
        </p:nvSpPr>
        <p:spPr>
          <a:xfrm>
            <a:off x="872847" y="502443"/>
            <a:ext cx="6774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Merging Cuisines </a:t>
            </a:r>
            <a:endParaRPr lang="en-US" sz="4374" dirty="0"/>
          </a:p>
        </p:txBody>
      </p:sp>
      <p:sp>
        <p:nvSpPr>
          <p:cNvPr id="12" name="Text 13">
            <a:extLst>
              <a:ext uri="{FF2B5EF4-FFF2-40B4-BE49-F238E27FC236}">
                <a16:creationId xmlns:a16="http://schemas.microsoft.com/office/drawing/2014/main" id="{7AA08D79-CD17-9C84-89D9-DA7E1B1B15D6}"/>
              </a:ext>
            </a:extLst>
          </p:cNvPr>
          <p:cNvSpPr/>
          <p:nvPr/>
        </p:nvSpPr>
        <p:spPr>
          <a:xfrm>
            <a:off x="3662060" y="6668466"/>
            <a:ext cx="1195754" cy="4960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Original</a:t>
            </a:r>
            <a:endParaRPr lang="en-US" sz="2000" dirty="0"/>
          </a:p>
        </p:txBody>
      </p:sp>
      <p:sp>
        <p:nvSpPr>
          <p:cNvPr id="13" name="Text 13">
            <a:extLst>
              <a:ext uri="{FF2B5EF4-FFF2-40B4-BE49-F238E27FC236}">
                <a16:creationId xmlns:a16="http://schemas.microsoft.com/office/drawing/2014/main" id="{9FDBC543-E641-6E99-90AC-BB5BF2338FA9}"/>
              </a:ext>
            </a:extLst>
          </p:cNvPr>
          <p:cNvSpPr/>
          <p:nvPr/>
        </p:nvSpPr>
        <p:spPr>
          <a:xfrm>
            <a:off x="10781294" y="6765310"/>
            <a:ext cx="1618372" cy="4960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Aggregated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2247305"/>
            <a:ext cx="4785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Feature Engineering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559612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EBE2E0"/>
          </a:solidFill>
          <a:ln w="7620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26945" y="3601283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63593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TF-IDF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205288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is a statistical measure used to evaluate the importance of a word in a document, which is part of a larger collection (corpus).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559612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EBE2E0"/>
          </a:solidFill>
          <a:ln w="7620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7592378" y="3601283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63593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Word2Vec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205288"/>
            <a:ext cx="44440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is a more complex model which learns to convert words into vectors of numbers, or "word embeddings", by analyzing the context in which words appear in sentences.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7" name="Picture 6" descr="A diagram of a variety of colored dots&#10;&#10;Description automatically generated with medium confidence">
            <a:extLst>
              <a:ext uri="{FF2B5EF4-FFF2-40B4-BE49-F238E27FC236}">
                <a16:creationId xmlns:a16="http://schemas.microsoft.com/office/drawing/2014/main" id="{6D773DBF-7FBA-93FC-2B7F-6AD7F9FBC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18" y="1901947"/>
            <a:ext cx="6364237" cy="44257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4FE9B1-5F7B-5946-4939-C82BAE9026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58007" y="1901947"/>
            <a:ext cx="6356441" cy="4425705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E6BD80A0-3238-1519-6FB6-733400C6FD32}"/>
              </a:ext>
            </a:extLst>
          </p:cNvPr>
          <p:cNvSpPr/>
          <p:nvPr/>
        </p:nvSpPr>
        <p:spPr>
          <a:xfrm>
            <a:off x="691514" y="603787"/>
            <a:ext cx="86233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TSNE plots on TF-IDF and Word2Vec</a:t>
            </a:r>
            <a:endParaRPr lang="en-US" sz="4374" dirty="0"/>
          </a:p>
        </p:txBody>
      </p:sp>
      <p:sp>
        <p:nvSpPr>
          <p:cNvPr id="13" name="Text 13">
            <a:extLst>
              <a:ext uri="{FF2B5EF4-FFF2-40B4-BE49-F238E27FC236}">
                <a16:creationId xmlns:a16="http://schemas.microsoft.com/office/drawing/2014/main" id="{B2A2838B-31CB-E10B-24B1-120E6B1DE44D}"/>
              </a:ext>
            </a:extLst>
          </p:cNvPr>
          <p:cNvSpPr/>
          <p:nvPr/>
        </p:nvSpPr>
        <p:spPr>
          <a:xfrm>
            <a:off x="3064183" y="6668466"/>
            <a:ext cx="1195754" cy="4960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TF-IDF</a:t>
            </a:r>
            <a:endParaRPr lang="en-US" sz="2000" dirty="0"/>
          </a:p>
        </p:txBody>
      </p:sp>
      <p:sp>
        <p:nvSpPr>
          <p:cNvPr id="18" name="Text 13">
            <a:extLst>
              <a:ext uri="{FF2B5EF4-FFF2-40B4-BE49-F238E27FC236}">
                <a16:creationId xmlns:a16="http://schemas.microsoft.com/office/drawing/2014/main" id="{601700B9-C93D-9765-1C09-CC790FB6AF4C}"/>
              </a:ext>
            </a:extLst>
          </p:cNvPr>
          <p:cNvSpPr/>
          <p:nvPr/>
        </p:nvSpPr>
        <p:spPr>
          <a:xfrm>
            <a:off x="9563141" y="6654778"/>
            <a:ext cx="1614648" cy="4960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Word2Vec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2499955"/>
            <a:ext cx="75133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Modeling and Model Evaluation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812262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EBE2E0"/>
          </a:solidFill>
          <a:ln w="7620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26945" y="385393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88858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Classification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115508" y="4485680"/>
            <a:ext cx="40886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Logistic Regression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3115508" y="4929902"/>
            <a:ext cx="40886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Support Vector Machine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3115508" y="5374124"/>
            <a:ext cx="408860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Random Forrest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426285" y="3812262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EBE2E0"/>
          </a:solidFill>
          <a:ln w="7620">
            <a:solidFill>
              <a:srgbClr val="D7C5C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7592378" y="3853934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8148399" y="388858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Clustering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8148399" y="445793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Using K-means and determine the best number of clusters using the elbow method.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741756" y="654190"/>
            <a:ext cx="645286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Elbow method on K-means</a:t>
            </a:r>
            <a:endParaRPr lang="en-US" sz="4374" dirty="0"/>
          </a:p>
        </p:txBody>
      </p:sp>
      <p:pic>
        <p:nvPicPr>
          <p:cNvPr id="10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543C9945-7E65-6EA0-347C-B11F8B1F5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6" y="1999622"/>
            <a:ext cx="7569188" cy="4805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13">
            <a:extLst>
              <a:ext uri="{FF2B5EF4-FFF2-40B4-BE49-F238E27FC236}">
                <a16:creationId xmlns:a16="http://schemas.microsoft.com/office/drawing/2014/main" id="{034F97C0-AB33-E00B-D27E-19E648ED2310}"/>
              </a:ext>
            </a:extLst>
          </p:cNvPr>
          <p:cNvSpPr/>
          <p:nvPr/>
        </p:nvSpPr>
        <p:spPr>
          <a:xfrm>
            <a:off x="4986493" y="7082923"/>
            <a:ext cx="4991519" cy="4960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optimal number of clusters is four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785663" y="90514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Merging Courses</a:t>
            </a:r>
            <a:endParaRPr lang="en-US" sz="4374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24814-36C9-F43F-9EAA-C920D6F29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3" y="2504661"/>
            <a:ext cx="6620852" cy="4032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74B318-80B5-2E22-A324-BC58E49C25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569566" y="2419196"/>
            <a:ext cx="6620852" cy="41181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386</Words>
  <Application>Microsoft Office PowerPoint</Application>
  <PresentationFormat>Custom</PresentationFormat>
  <Paragraphs>83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Crimson Pro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youssef shaban</cp:lastModifiedBy>
  <cp:revision>5</cp:revision>
  <dcterms:created xsi:type="dcterms:W3CDTF">2023-08-06T02:53:56Z</dcterms:created>
  <dcterms:modified xsi:type="dcterms:W3CDTF">2023-08-06T11:24:55Z</dcterms:modified>
</cp:coreProperties>
</file>