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57" r:id="rId4"/>
    <p:sldId id="259" r:id="rId5"/>
    <p:sldId id="269" r:id="rId6"/>
    <p:sldId id="270" r:id="rId7"/>
    <p:sldId id="271" r:id="rId8"/>
    <p:sldId id="273" r:id="rId9"/>
    <p:sldId id="274" r:id="rId10"/>
    <p:sldId id="263" r:id="rId11"/>
    <p:sldId id="265" r:id="rId12"/>
    <p:sldId id="266" r:id="rId13"/>
    <p:sldId id="262" r:id="rId14"/>
    <p:sldId id="264" r:id="rId15"/>
    <p:sldId id="267" r:id="rId16"/>
    <p:sldId id="275" r:id="rId17"/>
    <p:sldId id="276" r:id="rId18"/>
    <p:sldId id="278" r:id="rId19"/>
    <p:sldId id="279" r:id="rId20"/>
    <p:sldId id="260"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8F47C-CA9E-4552-BAE2-229C55741244}" type="datetimeFigureOut">
              <a:rPr lang="en-US" smtClean="0"/>
              <a:pPr/>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D0639-FF89-4FC6-832E-CB10433E00A8}" type="slidenum">
              <a:rPr lang="en-US" smtClean="0"/>
              <a:pPr/>
              <a:t>‹#›</a:t>
            </a:fld>
            <a:endParaRPr lang="en-US"/>
          </a:p>
        </p:txBody>
      </p:sp>
    </p:spTree>
    <p:extLst>
      <p:ext uri="{BB962C8B-B14F-4D97-AF65-F5344CB8AC3E}">
        <p14:creationId xmlns:p14="http://schemas.microsoft.com/office/powerpoint/2010/main" xmlns="" val="344531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3</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21</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4</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10</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11</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12</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13</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14</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15</a:t>
            </a:fld>
            <a:endParaRPr lang="en-US"/>
          </a:p>
        </p:txBody>
      </p:sp>
    </p:spTree>
    <p:extLst>
      <p:ext uri="{BB962C8B-B14F-4D97-AF65-F5344CB8AC3E}">
        <p14:creationId xmlns:p14="http://schemas.microsoft.com/office/powerpoint/2010/main" xmlns="" val="68977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D0639-FF89-4FC6-832E-CB10433E00A8}" type="slidenum">
              <a:rPr lang="en-US" smtClean="0"/>
              <a:pPr/>
              <a:t>20</a:t>
            </a:fld>
            <a:endParaRPr lang="en-US"/>
          </a:p>
        </p:txBody>
      </p:sp>
    </p:spTree>
    <p:extLst>
      <p:ext uri="{BB962C8B-B14F-4D97-AF65-F5344CB8AC3E}">
        <p14:creationId xmlns:p14="http://schemas.microsoft.com/office/powerpoint/2010/main" xmlns="" val="68977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94120" y="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609600" y="1600200"/>
            <a:ext cx="7772400" cy="441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t>WELCOME</a:t>
            </a:r>
          </a:p>
          <a:p>
            <a:r>
              <a:rPr lang="en-US" sz="4800" b="1" dirty="0" smtClean="0"/>
              <a:t>TO</a:t>
            </a:r>
          </a:p>
          <a:p>
            <a:r>
              <a:rPr lang="en-US" sz="4800" b="1" dirty="0" smtClean="0"/>
              <a:t>PRESENTATION</a:t>
            </a:r>
            <a:endParaRPr lang="en-US" sz="4800" b="1" dirty="0"/>
          </a:p>
        </p:txBody>
      </p:sp>
    </p:spTree>
    <p:extLst>
      <p:ext uri="{BB962C8B-B14F-4D97-AF65-F5344CB8AC3E}">
        <p14:creationId xmlns:p14="http://schemas.microsoft.com/office/powerpoint/2010/main" xmlns="" val="226295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What is Autonomous Vehicle?</a:t>
            </a:r>
            <a:endParaRPr lang="en-US" b="1" dirty="0"/>
          </a:p>
        </p:txBody>
      </p:sp>
      <p:sp>
        <p:nvSpPr>
          <p:cNvPr id="9" name="Content Placeholder 2"/>
          <p:cNvSpPr txBox="1">
            <a:spLocks/>
          </p:cNvSpPr>
          <p:nvPr/>
        </p:nvSpPr>
        <p:spPr>
          <a:xfrm>
            <a:off x="457200" y="1981201"/>
            <a:ext cx="8305800" cy="22859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smtClean="0">
                <a:solidFill>
                  <a:schemeClr val="tx1"/>
                </a:solidFill>
              </a:rPr>
              <a:t>Autonomous Vehicle</a:t>
            </a:r>
            <a:r>
              <a:rPr lang="en-US" sz="2400" dirty="0" smtClean="0">
                <a:solidFill>
                  <a:schemeClr val="tx1"/>
                </a:solidFill>
              </a:rPr>
              <a:t> </a:t>
            </a:r>
            <a:r>
              <a:rPr lang="en-US" sz="2400" dirty="0">
                <a:solidFill>
                  <a:schemeClr val="tx1"/>
                </a:solidFill>
              </a:rPr>
              <a:t>An autonomous car is a vehicle that can guide itself without human conduction.</a:t>
            </a:r>
            <a:endParaRPr lang="en-US" sz="1700" dirty="0" smtClean="0">
              <a:solidFill>
                <a:schemeClr val="tx1"/>
              </a:solidFill>
            </a:endParaRPr>
          </a:p>
        </p:txBody>
      </p:sp>
      <p:sp>
        <p:nvSpPr>
          <p:cNvPr id="11" name="Text Placeholder 10"/>
          <p:cNvSpPr>
            <a:spLocks noGrp="1"/>
          </p:cNvSpPr>
          <p:nvPr>
            <p:ph type="body" sz="half" idx="2"/>
          </p:nvPr>
        </p:nvSpPr>
        <p:spPr>
          <a:xfrm>
            <a:off x="2438400" y="5638800"/>
            <a:ext cx="2246312" cy="347662"/>
          </a:xfrm>
        </p:spPr>
        <p:txBody>
          <a:bodyPr/>
          <a:lstStyle/>
          <a:p>
            <a:r>
              <a:rPr lang="en-US" dirty="0" smtClean="0"/>
              <a:t>Detecting object</a:t>
            </a:r>
            <a:endParaRPr lang="en-US" dirty="0"/>
          </a:p>
        </p:txBody>
      </p:sp>
      <p:pic>
        <p:nvPicPr>
          <p:cNvPr id="5122" name="Picture 2" descr="C:\Users\Towfic\Desktop\Ultrasonic-Sensor-General-Diagram.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95400" y="3048000"/>
            <a:ext cx="4600575"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087880" y="6294121"/>
            <a:ext cx="6781800" cy="369332"/>
          </a:xfrm>
          <a:prstGeom prst="rect">
            <a:avLst/>
          </a:prstGeom>
          <a:noFill/>
        </p:spPr>
        <p:txBody>
          <a:bodyPr wrap="square" rtlCol="0">
            <a:spAutoFit/>
          </a:bodyPr>
          <a:lstStyle/>
          <a:p>
            <a:r>
              <a:rPr lang="en-US" dirty="0" smtClean="0"/>
              <a:t>                                     Presented by: </a:t>
            </a:r>
            <a:r>
              <a:rPr lang="en-US" dirty="0" err="1" smtClean="0"/>
              <a:t>Md</a:t>
            </a:r>
            <a:r>
              <a:rPr lang="en-US" dirty="0" smtClean="0"/>
              <a:t> </a:t>
            </a:r>
            <a:r>
              <a:rPr lang="en-US" dirty="0" err="1" smtClean="0"/>
              <a:t>Towfic</a:t>
            </a:r>
            <a:r>
              <a:rPr lang="en-US" dirty="0" smtClean="0"/>
              <a:t> Aziz (Mat. Nr. : 1205859)</a:t>
            </a:r>
            <a:endParaRPr lang="en-US" dirty="0"/>
          </a:p>
        </p:txBody>
      </p:sp>
    </p:spTree>
    <p:extLst>
      <p:ext uri="{BB962C8B-B14F-4D97-AF65-F5344CB8AC3E}">
        <p14:creationId xmlns:p14="http://schemas.microsoft.com/office/powerpoint/2010/main" xmlns="" val="346834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Working </a:t>
            </a:r>
            <a:r>
              <a:rPr lang="en-US" b="1" dirty="0" smtClean="0"/>
              <a:t>Principle</a:t>
            </a:r>
            <a:r>
              <a:rPr lang="en-US" b="1" dirty="0"/>
              <a:t> </a:t>
            </a:r>
            <a:r>
              <a:rPr lang="en-US" b="1" dirty="0" smtClean="0"/>
              <a:t>of </a:t>
            </a:r>
            <a:r>
              <a:rPr lang="en-US" b="1" dirty="0" err="1" smtClean="0"/>
              <a:t>Ut.</a:t>
            </a:r>
            <a:r>
              <a:rPr lang="en-US" b="1" dirty="0" smtClean="0"/>
              <a:t> Sensor:</a:t>
            </a:r>
            <a:endParaRPr lang="en-US" b="1" dirty="0"/>
          </a:p>
        </p:txBody>
      </p:sp>
      <p:sp>
        <p:nvSpPr>
          <p:cNvPr id="9" name="Content Placeholder 2"/>
          <p:cNvSpPr txBox="1">
            <a:spLocks/>
          </p:cNvSpPr>
          <p:nvPr/>
        </p:nvSpPr>
        <p:spPr>
          <a:xfrm>
            <a:off x="457200" y="1981201"/>
            <a:ext cx="8305800" cy="2285999"/>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200" dirty="0">
                <a:solidFill>
                  <a:schemeClr val="tx1"/>
                </a:solidFill>
              </a:rPr>
              <a:t>The ultrasonic sensor emits the short and high frequency signal. These propagate in the air at the velocity of sound. If they hit any object, then they reflect back echo signal to the sensor. The ultrasonic sensor consists of a multi vibrator, fixed to the base. The multi vibrator is combination of a resonator and vibrator. The resonator delivers ultrasonic wave generated by the vibration.  The ultrasonic sensor actually consists of two parts; the emitter which produces a 40 kHz sound wave and detector detects 40 kHz sound wave and sends electrical signal back to the microcontroller</a:t>
            </a:r>
            <a:r>
              <a:rPr lang="en-US" sz="2200" dirty="0" smtClean="0">
                <a:solidFill>
                  <a:schemeClr val="tx1"/>
                </a:solidFill>
              </a:rPr>
              <a:t>.</a:t>
            </a:r>
          </a:p>
          <a:p>
            <a:pPr marL="457200" indent="-457200" algn="just">
              <a:buFont typeface="Arial" pitchFamily="34" charset="0"/>
              <a:buChar char="•"/>
            </a:pPr>
            <a:endParaRPr lang="en-US" sz="1700" dirty="0">
              <a:solidFill>
                <a:schemeClr val="tx1"/>
              </a:solidFill>
            </a:endParaRPr>
          </a:p>
          <a:p>
            <a:pPr marL="457200" indent="-457200" algn="just">
              <a:buFont typeface="Arial" pitchFamily="34" charset="0"/>
              <a:buChar char="•"/>
            </a:pPr>
            <a:endParaRPr lang="en-US" sz="1700" dirty="0" smtClean="0">
              <a:solidFill>
                <a:schemeClr val="tx1"/>
              </a:solidFill>
            </a:endParaRPr>
          </a:p>
          <a:p>
            <a:pPr marL="457200" indent="-457200" algn="just">
              <a:buFont typeface="Arial" pitchFamily="34" charset="0"/>
              <a:buChar char="•"/>
            </a:pPr>
            <a:endParaRPr lang="en-US" sz="1700" dirty="0">
              <a:solidFill>
                <a:schemeClr val="tx1"/>
              </a:solidFill>
            </a:endParaRPr>
          </a:p>
          <a:p>
            <a:pPr algn="just"/>
            <a:endParaRPr lang="en-US" sz="1700" dirty="0" smtClean="0">
              <a:solidFill>
                <a:schemeClr val="tx1"/>
              </a:solidFill>
            </a:endParaRPr>
          </a:p>
          <a:p>
            <a:pPr marL="457200" indent="-457200" algn="just">
              <a:buFont typeface="Arial" pitchFamily="34" charset="0"/>
              <a:buChar char="•"/>
            </a:pPr>
            <a:endParaRPr lang="en-US" sz="1700" dirty="0" smtClean="0">
              <a:solidFill>
                <a:schemeClr val="tx1"/>
              </a:solidFill>
            </a:endParaRPr>
          </a:p>
        </p:txBody>
      </p:sp>
      <p:pic>
        <p:nvPicPr>
          <p:cNvPr id="2050" name="Picture 2" descr="C:\Users\Towfic\Desktop\Ultrasonic-Working-Principle.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47089" y="4238625"/>
            <a:ext cx="4524375" cy="178117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 Placeholder 10"/>
          <p:cNvSpPr>
            <a:spLocks noGrp="1"/>
          </p:cNvSpPr>
          <p:nvPr>
            <p:ph type="body" sz="half" idx="2"/>
          </p:nvPr>
        </p:nvSpPr>
        <p:spPr>
          <a:xfrm>
            <a:off x="3581400" y="6281738"/>
            <a:ext cx="2246312" cy="347662"/>
          </a:xfrm>
        </p:spPr>
        <p:txBody>
          <a:bodyPr/>
          <a:lstStyle/>
          <a:p>
            <a:r>
              <a:rPr lang="en-US" dirty="0"/>
              <a:t>Ultrasonic Working Principle</a:t>
            </a:r>
          </a:p>
        </p:txBody>
      </p:sp>
    </p:spTree>
    <p:extLst>
      <p:ext uri="{BB962C8B-B14F-4D97-AF65-F5344CB8AC3E}">
        <p14:creationId xmlns:p14="http://schemas.microsoft.com/office/powerpoint/2010/main" xmlns="" val="292786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How the sensor is integrated</a:t>
            </a:r>
            <a:endParaRPr lang="en-US" b="1" dirty="0"/>
          </a:p>
        </p:txBody>
      </p:sp>
      <p:sp>
        <p:nvSpPr>
          <p:cNvPr id="9" name="Content Placeholder 2"/>
          <p:cNvSpPr txBox="1">
            <a:spLocks/>
          </p:cNvSpPr>
          <p:nvPr/>
        </p:nvSpPr>
        <p:spPr>
          <a:xfrm>
            <a:off x="457200" y="1981201"/>
            <a:ext cx="8305800" cy="22859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200" dirty="0" smtClean="0">
                <a:solidFill>
                  <a:schemeClr val="tx1"/>
                </a:solidFill>
              </a:rPr>
              <a:t>For detecting obstacle the robot car uses ultrasonic sensors for its movements. A microcontroller of 8051 family is used to achieve the desired operation. The motors are connected through motor IC port to microcontroller. </a:t>
            </a:r>
          </a:p>
          <a:p>
            <a:pPr algn="just"/>
            <a:r>
              <a:rPr lang="en-US" sz="2200" dirty="0" smtClean="0">
                <a:solidFill>
                  <a:schemeClr val="tx1"/>
                </a:solidFill>
              </a:rPr>
              <a:t>  </a:t>
            </a:r>
            <a:endParaRPr lang="en-US" sz="1700" dirty="0" smtClean="0">
              <a:solidFill>
                <a:schemeClr val="tx1"/>
              </a:solidFill>
            </a:endParaRPr>
          </a:p>
        </p:txBody>
      </p:sp>
      <p:sp>
        <p:nvSpPr>
          <p:cNvPr id="11" name="Text Placeholder 10"/>
          <p:cNvSpPr>
            <a:spLocks noGrp="1"/>
          </p:cNvSpPr>
          <p:nvPr>
            <p:ph type="body" sz="half" idx="2"/>
          </p:nvPr>
        </p:nvSpPr>
        <p:spPr>
          <a:xfrm>
            <a:off x="3581400" y="6357938"/>
            <a:ext cx="2246312" cy="347662"/>
          </a:xfrm>
        </p:spPr>
        <p:txBody>
          <a:bodyPr/>
          <a:lstStyle/>
          <a:p>
            <a:r>
              <a:rPr lang="en-US" dirty="0"/>
              <a:t>Ultrasonic Working Principle</a:t>
            </a:r>
          </a:p>
        </p:txBody>
      </p:sp>
      <p:pic>
        <p:nvPicPr>
          <p:cNvPr id="6146" name="Picture 2" descr="C:\Users\Towfic\Desktop\Block-Obstacle-Avoidance-Robotic-Vehicle-Circuit-Diagram.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33600" y="3543846"/>
            <a:ext cx="4905375" cy="27807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596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Working </a:t>
            </a:r>
            <a:r>
              <a:rPr lang="en-US" b="1" dirty="0" smtClean="0"/>
              <a:t>Principle</a:t>
            </a:r>
            <a:r>
              <a:rPr lang="en-US" b="1" dirty="0"/>
              <a:t> </a:t>
            </a:r>
            <a:r>
              <a:rPr lang="en-US" b="1" dirty="0" smtClean="0"/>
              <a:t>of Bluetooth:</a:t>
            </a:r>
            <a:endParaRPr lang="en-US" b="1" dirty="0"/>
          </a:p>
        </p:txBody>
      </p:sp>
      <p:sp>
        <p:nvSpPr>
          <p:cNvPr id="9" name="Content Placeholder 2"/>
          <p:cNvSpPr txBox="1">
            <a:spLocks/>
          </p:cNvSpPr>
          <p:nvPr/>
        </p:nvSpPr>
        <p:spPr>
          <a:xfrm>
            <a:off x="457200" y="1981201"/>
            <a:ext cx="8305800" cy="22859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rPr>
              <a:t>Bluetooth is a standard warless technology establishes communication while exchange data within a short distance. Bluetooth use ultra-high frequency wavelength for Industrial Scientific and Medical radio band or ISM radio band from the frequency 2.4 to 2.485 GHz. </a:t>
            </a:r>
            <a:endParaRPr lang="en-US" sz="1700" dirty="0" smtClean="0">
              <a:solidFill>
                <a:schemeClr val="tx1"/>
              </a:solidFill>
            </a:endParaRPr>
          </a:p>
        </p:txBody>
      </p:sp>
      <p:sp>
        <p:nvSpPr>
          <p:cNvPr id="11" name="Text Placeholder 10"/>
          <p:cNvSpPr>
            <a:spLocks noGrp="1"/>
          </p:cNvSpPr>
          <p:nvPr>
            <p:ph type="body" sz="half" idx="2"/>
          </p:nvPr>
        </p:nvSpPr>
        <p:spPr>
          <a:xfrm>
            <a:off x="3581400" y="6357938"/>
            <a:ext cx="2246312" cy="347662"/>
          </a:xfrm>
        </p:spPr>
        <p:txBody>
          <a:bodyPr/>
          <a:lstStyle/>
          <a:p>
            <a:r>
              <a:rPr lang="en-US" dirty="0"/>
              <a:t>Bluetooth</a:t>
            </a:r>
            <a:r>
              <a:rPr lang="en-US" b="1" dirty="0"/>
              <a:t> </a:t>
            </a:r>
            <a:r>
              <a:rPr lang="en-US" dirty="0" smtClean="0"/>
              <a:t>Working </a:t>
            </a:r>
            <a:r>
              <a:rPr lang="en-US" dirty="0"/>
              <a:t>Principle</a:t>
            </a:r>
          </a:p>
        </p:txBody>
      </p:sp>
      <p:pic>
        <p:nvPicPr>
          <p:cNvPr id="3074" name="Picture 2" descr="bluetooth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76475" y="3919386"/>
            <a:ext cx="3981450" cy="248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31025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Working </a:t>
            </a:r>
            <a:r>
              <a:rPr lang="en-US" b="1" dirty="0" smtClean="0"/>
              <a:t>Principle</a:t>
            </a:r>
            <a:r>
              <a:rPr lang="en-US" b="1" dirty="0"/>
              <a:t> </a:t>
            </a:r>
            <a:r>
              <a:rPr lang="en-US" b="1" dirty="0" smtClean="0"/>
              <a:t>of Bluetooth:</a:t>
            </a:r>
            <a:endParaRPr lang="en-US" b="1" dirty="0"/>
          </a:p>
        </p:txBody>
      </p:sp>
      <p:sp>
        <p:nvSpPr>
          <p:cNvPr id="9" name="Content Placeholder 2"/>
          <p:cNvSpPr txBox="1">
            <a:spLocks/>
          </p:cNvSpPr>
          <p:nvPr/>
        </p:nvSpPr>
        <p:spPr>
          <a:xfrm>
            <a:off x="457200" y="1981201"/>
            <a:ext cx="8305800" cy="19381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rPr>
              <a:t>Wi-Fi is one types of warless and costly network solution which we use instead of wire communication. Wi-Fi is not available like Bluetooth. Different IEEE standard Wi-Fi frequencies like IEE 802.11a, IEE 802.11b, IEE 802.11g and IEE 802.11n which are provide 2.4 to 5.0GHz of frequency level. </a:t>
            </a:r>
            <a:endParaRPr lang="en-US" sz="1700" dirty="0" smtClean="0">
              <a:solidFill>
                <a:schemeClr val="tx1"/>
              </a:solidFill>
            </a:endParaRPr>
          </a:p>
        </p:txBody>
      </p:sp>
      <p:sp>
        <p:nvSpPr>
          <p:cNvPr id="11" name="Text Placeholder 10"/>
          <p:cNvSpPr>
            <a:spLocks noGrp="1"/>
          </p:cNvSpPr>
          <p:nvPr>
            <p:ph type="body" sz="half" idx="2"/>
          </p:nvPr>
        </p:nvSpPr>
        <p:spPr>
          <a:xfrm>
            <a:off x="3581400" y="6434138"/>
            <a:ext cx="2246312" cy="347662"/>
          </a:xfrm>
        </p:spPr>
        <p:txBody>
          <a:bodyPr/>
          <a:lstStyle/>
          <a:p>
            <a:r>
              <a:rPr lang="en-US" dirty="0" smtClean="0"/>
              <a:t>Wi-Fi</a:t>
            </a:r>
            <a:r>
              <a:rPr lang="en-US" b="1" dirty="0" smtClean="0"/>
              <a:t> </a:t>
            </a:r>
            <a:r>
              <a:rPr lang="en-US" dirty="0" smtClean="0"/>
              <a:t>Working </a:t>
            </a:r>
            <a:r>
              <a:rPr lang="en-US" dirty="0"/>
              <a:t>Principle</a:t>
            </a:r>
          </a:p>
        </p:txBody>
      </p:sp>
      <p:pic>
        <p:nvPicPr>
          <p:cNvPr id="4098" name="Picture 2" descr="wifi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14600" y="3899010"/>
            <a:ext cx="4356100" cy="2577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1260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168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152400" y="990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Lego Application &amp; How to use it:</a:t>
            </a:r>
            <a:endParaRPr lang="en-US" b="1" dirty="0"/>
          </a:p>
        </p:txBody>
      </p:sp>
      <p:sp>
        <p:nvSpPr>
          <p:cNvPr id="9" name="Content Placeholder 2"/>
          <p:cNvSpPr txBox="1">
            <a:spLocks/>
          </p:cNvSpPr>
          <p:nvPr/>
        </p:nvSpPr>
        <p:spPr>
          <a:xfrm>
            <a:off x="457200" y="1981201"/>
            <a:ext cx="8305800" cy="19381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700" dirty="0" smtClean="0">
              <a:solidFill>
                <a:schemeClr val="tx1"/>
              </a:solidFill>
            </a:endParaRPr>
          </a:p>
        </p:txBody>
      </p:sp>
      <p:sp>
        <p:nvSpPr>
          <p:cNvPr id="11" name="Text Placeholder 10"/>
          <p:cNvSpPr>
            <a:spLocks noGrp="1"/>
          </p:cNvSpPr>
          <p:nvPr>
            <p:ph type="body" sz="half" idx="2"/>
          </p:nvPr>
        </p:nvSpPr>
        <p:spPr>
          <a:xfrm>
            <a:off x="2782888" y="6053138"/>
            <a:ext cx="3465512" cy="347662"/>
          </a:xfrm>
        </p:spPr>
        <p:txBody>
          <a:bodyPr>
            <a:normAutofit fontScale="70000" lnSpcReduction="20000"/>
          </a:bodyPr>
          <a:lstStyle/>
          <a:p>
            <a:r>
              <a:rPr lang="en-US" dirty="0" smtClean="0"/>
              <a:t>Graphical view of Lego </a:t>
            </a:r>
            <a:r>
              <a:rPr lang="en-US" dirty="0" err="1" smtClean="0"/>
              <a:t>Mindstorms</a:t>
            </a:r>
            <a:r>
              <a:rPr lang="en-US" dirty="0" smtClean="0"/>
              <a:t> application step by step</a:t>
            </a:r>
            <a:endParaRPr lang="en-US" dirty="0"/>
          </a:p>
        </p:txBody>
      </p:sp>
      <p:pic>
        <p:nvPicPr>
          <p:cNvPr id="7170" name="Picture 2" descr="Screenshot_2018-01-22-20-09-0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4350" y="2286000"/>
            <a:ext cx="184785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Picture 3" descr="Screenshot_2018-01-22-20-09-3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03500" y="2286000"/>
            <a:ext cx="1816100" cy="296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2" name="Picture 4" descr="Screenshot_2018-01-22-20-09-4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79950" y="2286000"/>
            <a:ext cx="1797050" cy="300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Users\Towfic\AppData\Local\Microsoft\Windows\INetCache\Content.Word\Screenshot_2018-01-22-20-18-33.png"/>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743700" y="2286000"/>
            <a:ext cx="1790700" cy="2965450"/>
          </a:xfrm>
          <a:prstGeom prst="rect">
            <a:avLst/>
          </a:prstGeom>
          <a:noFill/>
          <a:ln>
            <a:noFill/>
          </a:ln>
        </p:spPr>
      </p:pic>
      <p:sp>
        <p:nvSpPr>
          <p:cNvPr id="12" name="TextBox 11"/>
          <p:cNvSpPr txBox="1"/>
          <p:nvPr/>
        </p:nvSpPr>
        <p:spPr>
          <a:xfrm>
            <a:off x="2087880" y="6370321"/>
            <a:ext cx="6781800" cy="369332"/>
          </a:xfrm>
          <a:prstGeom prst="rect">
            <a:avLst/>
          </a:prstGeom>
          <a:noFill/>
        </p:spPr>
        <p:txBody>
          <a:bodyPr wrap="square" rtlCol="0">
            <a:spAutoFit/>
          </a:bodyPr>
          <a:lstStyle/>
          <a:p>
            <a:r>
              <a:rPr lang="en-US" dirty="0" smtClean="0"/>
              <a:t>                                     Presented by: </a:t>
            </a:r>
            <a:r>
              <a:rPr lang="en-US" dirty="0" err="1" smtClean="0"/>
              <a:t>Md</a:t>
            </a:r>
            <a:r>
              <a:rPr lang="en-US" dirty="0" smtClean="0"/>
              <a:t> </a:t>
            </a:r>
            <a:r>
              <a:rPr lang="en-US" dirty="0" err="1" smtClean="0"/>
              <a:t>Towfic</a:t>
            </a:r>
            <a:r>
              <a:rPr lang="en-US" dirty="0" smtClean="0"/>
              <a:t> Aziz (Mat. Nr. : 1205859)</a:t>
            </a:r>
            <a:endParaRPr lang="en-US" dirty="0"/>
          </a:p>
        </p:txBody>
      </p:sp>
    </p:spTree>
    <p:extLst>
      <p:ext uri="{BB962C8B-B14F-4D97-AF65-F5344CB8AC3E}">
        <p14:creationId xmlns:p14="http://schemas.microsoft.com/office/powerpoint/2010/main" xmlns="" val="3707457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
        <p:nvSpPr>
          <p:cNvPr id="5" name="TextBox 4"/>
          <p:cNvSpPr txBox="1"/>
          <p:nvPr/>
        </p:nvSpPr>
        <p:spPr>
          <a:xfrm>
            <a:off x="1143000" y="457200"/>
            <a:ext cx="5334000" cy="369332"/>
          </a:xfrm>
          <a:prstGeom prst="rect">
            <a:avLst/>
          </a:prstGeom>
          <a:noFill/>
        </p:spPr>
        <p:txBody>
          <a:bodyPr wrap="square" rtlCol="0">
            <a:spAutoFit/>
          </a:bodyPr>
          <a:lstStyle/>
          <a:p>
            <a:r>
              <a:rPr lang="en-US" b="1" dirty="0" smtClean="0"/>
              <a:t>	PART –C: LEGO CAR FOLLOWER</a:t>
            </a:r>
            <a:endParaRPr lang="en-US" b="1" dirty="0"/>
          </a:p>
        </p:txBody>
      </p:sp>
      <p:pic>
        <p:nvPicPr>
          <p:cNvPr id="10"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94922" y="60959"/>
            <a:ext cx="2727158" cy="777241"/>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Rectangle 3"/>
          <p:cNvSpPr>
            <a:spLocks noChangeArrowheads="1"/>
          </p:cNvSpPr>
          <p:nvPr/>
        </p:nvSpPr>
        <p:spPr bwMode="auto">
          <a:xfrm>
            <a:off x="533400" y="990600"/>
            <a:ext cx="8077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Algorithm:</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Step 1: </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set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constant_distance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transition_distance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td,          	</a:t>
            </a:r>
            <a:r>
              <a:rPr kumimoji="0" lang="en-US" b="0" i="0" u="none" strike="noStrike" cap="none" normalizeH="0" dirty="0" smtClean="0">
                <a:ln>
                  <a:noFill/>
                </a:ln>
                <a:solidFill>
                  <a:srgbClr val="000000"/>
                </a:solidFill>
                <a:effectLst/>
                <a:latin typeface="Consolas" pitchFamily="49" charset="0"/>
                <a:ea typeface="Times New Roman" pitchFamily="18" charset="0"/>
                <a:cs typeface="Consolas" pitchFamily="49" charset="0"/>
              </a:rPr>
              <a: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critical_value</a:t>
            </a:r>
            <a:r>
              <a:rPr kumimoji="0" lang="en-US" b="1" i="1"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Step 2: </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turn on Ultrasonic sensor and measure distance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dist=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Step 3:</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flag</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false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dist=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1" u="none" strike="noStrike" cap="none" normalizeH="0" baseline="0" dirty="0" smtClean="0">
                <a:ln>
                  <a:noFill/>
                </a:ln>
                <a:solidFill>
                  <a:srgbClr val="0000C0"/>
                </a:solidFill>
                <a:effectLst/>
                <a:latin typeface="Consolas" pitchFamily="49" charset="0"/>
                <a:ea typeface="Times New Roman" pitchFamily="18" charset="0"/>
                <a:cs typeface="Consolas" pitchFamily="49" charset="0"/>
              </a:rPr>
              <a:t>td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1" u="none" strike="noStrike" cap="none" normalizeH="0" baseline="0" dirty="0" smtClean="0">
                <a:ln>
                  <a:noFill/>
                </a:ln>
                <a:solidFill>
                  <a:srgbClr val="0000C0"/>
                </a:solidFill>
                <a:effectLst/>
                <a:latin typeface="Consolas" pitchFamily="49" charset="0"/>
                <a:ea typeface="Times New Roman" pitchFamily="18" charset="0"/>
                <a:cs typeface="Consolas" pitchFamily="49" charset="0"/>
              </a:rPr>
              <a:t>td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move the car forward;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dist=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else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1" u="none" strike="noStrike" cap="none" normalizeH="0" baseline="0" dirty="0" smtClean="0">
                <a:ln>
                  <a:noFill/>
                </a:ln>
                <a:solidFill>
                  <a:srgbClr val="0000C0"/>
                </a:solidFill>
                <a:effectLst/>
                <a:latin typeface="Consolas" pitchFamily="49" charset="0"/>
                <a:ea typeface="Times New Roman" pitchFamily="18" charset="0"/>
                <a:cs typeface="Consolas" pitchFamily="49" charset="0"/>
              </a:rPr>
              <a:t>td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&gt; </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&amp;&amp;</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b="0" i="1" u="none" strike="noStrike" cap="none" normalizeH="0" baseline="0" dirty="0" smtClean="0">
                <a:ln>
                  <a:noFill/>
                </a:ln>
                <a:solidFill>
                  <a:srgbClr val="0000C0"/>
                </a:solidFill>
                <a:effectLst/>
                <a:latin typeface="Consolas" pitchFamily="49" charset="0"/>
                <a:ea typeface="Times New Roman" pitchFamily="18" charset="0"/>
                <a:cs typeface="Consolas" pitchFamily="49" charset="0"/>
              </a:rPr>
              <a:t>td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&gt; </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&amp;&amp; </a:t>
            </a:r>
            <a:r>
              <a:rPr kumimoji="0" lang="en-US"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move the car forward slowly;</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dist= </a:t>
            </a:r>
            <a:r>
              <a:rPr kumimoji="0" lang="en-US"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
        <p:nvSpPr>
          <p:cNvPr id="5" name="TextBox 4"/>
          <p:cNvSpPr txBox="1"/>
          <p:nvPr/>
        </p:nvSpPr>
        <p:spPr>
          <a:xfrm>
            <a:off x="1143000" y="457200"/>
            <a:ext cx="5334000" cy="369332"/>
          </a:xfrm>
          <a:prstGeom prst="rect">
            <a:avLst/>
          </a:prstGeom>
          <a:noFill/>
        </p:spPr>
        <p:txBody>
          <a:bodyPr wrap="square" rtlCol="0">
            <a:spAutoFit/>
          </a:bodyPr>
          <a:lstStyle/>
          <a:p>
            <a:r>
              <a:rPr lang="en-US" b="1" dirty="0" smtClean="0"/>
              <a:t>	PART –C: LEGO CAR FOLLOWER</a:t>
            </a:r>
            <a:endParaRPr lang="en-US" b="1" dirty="0"/>
          </a:p>
        </p:txBody>
      </p:sp>
      <p:pic>
        <p:nvPicPr>
          <p:cNvPr id="10"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94922" y="60959"/>
            <a:ext cx="2727158" cy="777241"/>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Rectangle 3"/>
          <p:cNvSpPr>
            <a:spLocks noChangeArrowheads="1"/>
          </p:cNvSpPr>
          <p:nvPr/>
        </p:nvSpPr>
        <p:spPr bwMode="auto">
          <a:xfrm>
            <a:off x="533400" y="1524000"/>
            <a:ext cx="8077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dirty="0"/>
          </a:p>
        </p:txBody>
      </p:sp>
      <p:sp>
        <p:nvSpPr>
          <p:cNvPr id="40961" name="Rectangle 1"/>
          <p:cNvSpPr>
            <a:spLocks noChangeArrowheads="1"/>
          </p:cNvSpPr>
          <p:nvPr/>
        </p:nvSpPr>
        <p:spPr bwMode="auto">
          <a:xfrm>
            <a:off x="441960" y="1219200"/>
            <a:ext cx="83058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        else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move the car forward in certain distance;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dist= </a:t>
            </a:r>
            <a:r>
              <a:rPr kumimoji="0" 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else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&amp;&amp; </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critical_value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cd</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&amp;&amp; </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critical_value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move the car forward very slowly;</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dist= </a:t>
            </a:r>
            <a:r>
              <a:rPr kumimoji="0" 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else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critical_value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while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sz="1600" b="0" i="1" u="none" strike="noStrike" cap="none" normalizeH="0" baseline="0" dirty="0" err="1" smtClean="0">
                <a:ln>
                  <a:noFill/>
                </a:ln>
                <a:solidFill>
                  <a:srgbClr val="0000C0"/>
                </a:solidFill>
                <a:effectLst/>
                <a:latin typeface="Consolas" pitchFamily="49" charset="0"/>
                <a:ea typeface="Times New Roman" pitchFamily="18" charset="0"/>
                <a:cs typeface="Consolas" pitchFamily="49" charset="0"/>
              </a:rPr>
              <a:t>critical_value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stop the car and wait for next action;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dist= </a:t>
            </a:r>
            <a:r>
              <a:rPr kumimoji="0" 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getDistance</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Times New Roman" pitchFamily="18" charset="0"/>
                <a:cs typeface="Consolas" pitchFamily="49" charset="0"/>
              </a:rPr>
              <a:t>if</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dist</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&lt;.05) {</a:t>
            </a:r>
            <a:r>
              <a:rPr kumimoji="0" lang="en-US" sz="1600" b="0" i="0" u="none" strike="noStrike" cap="none" normalizeH="0" baseline="0" dirty="0" smtClean="0">
                <a:ln>
                  <a:noFill/>
                </a:ln>
                <a:solidFill>
                  <a:srgbClr val="6A3E3E"/>
                </a:solidFill>
                <a:effectLst/>
                <a:latin typeface="Consolas" pitchFamily="49" charset="0"/>
                <a:ea typeface="Times New Roman" pitchFamily="18" charset="0"/>
                <a:cs typeface="Consolas" pitchFamily="49" charset="0"/>
              </a:rPr>
              <a:t>flag</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1600" b="1" i="0" u="none" strike="noStrike" cap="none" normalizeH="0" baseline="0" dirty="0" err="1" smtClean="0">
                <a:ln>
                  <a:noFill/>
                </a:ln>
                <a:solidFill>
                  <a:srgbClr val="7F0055"/>
                </a:solidFill>
                <a:effectLst/>
                <a:latin typeface="Consolas" pitchFamily="49" charset="0"/>
                <a:ea typeface="Times New Roman" pitchFamily="18" charset="0"/>
                <a:cs typeface="Consolas" pitchFamily="49" charset="0"/>
              </a:rPr>
              <a:t>false</a:t>
            </a:r>
            <a:r>
              <a:rPr kumimoji="0" 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a:t>
            </a:r>
            <a:r>
              <a:rPr kumimoji="0" lang="en-US" sz="1600" b="1" i="0" u="none" strike="noStrike" cap="none" normalizeH="0" baseline="0" dirty="0" err="1" smtClean="0">
                <a:ln>
                  <a:noFill/>
                </a:ln>
                <a:solidFill>
                  <a:srgbClr val="7F0055"/>
                </a:solidFill>
                <a:effectLst/>
                <a:latin typeface="Consolas" pitchFamily="49" charset="0"/>
                <a:ea typeface="Times New Roman" pitchFamily="18" charset="0"/>
                <a:cs typeface="Consolas" pitchFamily="49" charset="0"/>
              </a:rPr>
              <a:t>break</a:t>
            </a: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to avoid collision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8880" y="106680"/>
            <a:ext cx="2727158" cy="8839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pic>
        <p:nvPicPr>
          <p:cNvPr id="1026" name="Picture 2" descr="F:\MS in High Integrity Systems\1st Semester Winter 2016\RT\WS1718\pic\car position.jpeg"/>
          <p:cNvPicPr>
            <a:picLocks noChangeAspect="1" noChangeArrowheads="1"/>
          </p:cNvPicPr>
          <p:nvPr/>
        </p:nvPicPr>
        <p:blipFill>
          <a:blip r:embed="rId3"/>
          <a:srcRect/>
          <a:stretch>
            <a:fillRect/>
          </a:stretch>
        </p:blipFill>
        <p:spPr bwMode="auto">
          <a:xfrm>
            <a:off x="533400" y="1066800"/>
            <a:ext cx="8128000" cy="5181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8880" y="106680"/>
            <a:ext cx="2727158" cy="8839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pic>
        <p:nvPicPr>
          <p:cNvPr id="2050" name="Picture 2" descr="F:\MS in High Integrity Systems\1st Semester Winter 2016\RT\WS1718\pic\car position 2.jpeg"/>
          <p:cNvPicPr>
            <a:picLocks noChangeAspect="1" noChangeArrowheads="1"/>
          </p:cNvPicPr>
          <p:nvPr/>
        </p:nvPicPr>
        <p:blipFill>
          <a:blip r:embed="rId3"/>
          <a:srcRect/>
          <a:stretch>
            <a:fillRect/>
          </a:stretch>
        </p:blipFill>
        <p:spPr bwMode="auto">
          <a:xfrm>
            <a:off x="457200" y="1295400"/>
            <a:ext cx="8128000" cy="4953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09360" y="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txBox="1">
            <a:spLocks/>
          </p:cNvSpPr>
          <p:nvPr/>
        </p:nvSpPr>
        <p:spPr>
          <a:xfrm>
            <a:off x="838200" y="4876800"/>
            <a:ext cx="7772400" cy="13715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Advanced Real-Time Systems</a:t>
            </a:r>
          </a:p>
        </p:txBody>
      </p:sp>
      <p:sp>
        <p:nvSpPr>
          <p:cNvPr id="6" name="Title 1"/>
          <p:cNvSpPr txBox="1">
            <a:spLocks/>
          </p:cNvSpPr>
          <p:nvPr/>
        </p:nvSpPr>
        <p:spPr>
          <a:xfrm>
            <a:off x="762000" y="1447800"/>
            <a:ext cx="7772400" cy="21336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smtClean="0"/>
          </a:p>
          <a:p>
            <a:r>
              <a:rPr lang="en-US" dirty="0" smtClean="0"/>
              <a:t>On</a:t>
            </a:r>
          </a:p>
          <a:p>
            <a:r>
              <a:rPr lang="en-US" sz="5700" b="1" dirty="0" smtClean="0"/>
              <a:t>Autonomous driving LEGO Car follower</a:t>
            </a:r>
          </a:p>
          <a:p>
            <a:endParaRPr lang="en-US" b="1" dirty="0"/>
          </a:p>
        </p:txBody>
      </p:sp>
      <p:sp>
        <p:nvSpPr>
          <p:cNvPr id="7" name="Title 6"/>
          <p:cNvSpPr>
            <a:spLocks noGrp="1"/>
          </p:cNvSpPr>
          <p:nvPr>
            <p:ph type="ctrTitle"/>
          </p:nvPr>
        </p:nvSpPr>
        <p:spPr>
          <a:xfrm>
            <a:off x="762000" y="4648200"/>
            <a:ext cx="7772400" cy="555625"/>
          </a:xfrm>
        </p:spPr>
        <p:txBody>
          <a:bodyPr>
            <a:noAutofit/>
          </a:bodyPr>
          <a:lstStyle/>
          <a:p>
            <a:r>
              <a:rPr lang="en-US" sz="3200" dirty="0" smtClean="0"/>
              <a:t>As a requirement of</a:t>
            </a:r>
            <a:endParaRPr lang="en-US" sz="3200" dirty="0"/>
          </a:p>
        </p:txBody>
      </p:sp>
    </p:spTree>
    <p:extLst>
      <p:ext uri="{BB962C8B-B14F-4D97-AF65-F5344CB8AC3E}">
        <p14:creationId xmlns:p14="http://schemas.microsoft.com/office/powerpoint/2010/main" xmlns="" val="226295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pPr algn="l"/>
            <a:r>
              <a:rPr lang="en-US" b="1" dirty="0" smtClean="0"/>
              <a:t>Programming Tools and Language</a:t>
            </a:r>
            <a:endParaRPr lang="en-US" b="1" dirty="0"/>
          </a:p>
        </p:txBody>
      </p:sp>
      <p:sp>
        <p:nvSpPr>
          <p:cNvPr id="4" name="Subtitle 3"/>
          <p:cNvSpPr>
            <a:spLocks noGrp="1"/>
          </p:cNvSpPr>
          <p:nvPr>
            <p:ph type="subTitle" idx="1"/>
          </p:nvPr>
        </p:nvSpPr>
        <p:spPr>
          <a:xfrm>
            <a:off x="685800" y="3124200"/>
            <a:ext cx="7543800" cy="3124200"/>
          </a:xfrm>
        </p:spPr>
        <p:txBody>
          <a:bodyPr>
            <a:normAutofit/>
          </a:bodyPr>
          <a:lstStyle/>
          <a:p>
            <a:pPr algn="l">
              <a:buFont typeface="Arial" pitchFamily="34" charset="0"/>
              <a:buChar char="•"/>
            </a:pPr>
            <a:r>
              <a:rPr lang="en-US" sz="4400" dirty="0" smtClean="0">
                <a:solidFill>
                  <a:schemeClr val="tx1"/>
                </a:solidFill>
              </a:rPr>
              <a:t> </a:t>
            </a:r>
            <a:r>
              <a:rPr lang="en-US" sz="4400" dirty="0" err="1" smtClean="0">
                <a:solidFill>
                  <a:schemeClr val="tx1"/>
                </a:solidFill>
              </a:rPr>
              <a:t>l</a:t>
            </a:r>
            <a:r>
              <a:rPr lang="en-US" sz="4400" dirty="0" err="1" smtClean="0">
                <a:solidFill>
                  <a:schemeClr val="tx1"/>
                </a:solidFill>
              </a:rPr>
              <a:t>ejos</a:t>
            </a:r>
            <a:r>
              <a:rPr lang="en-US" sz="4400" dirty="0" smtClean="0">
                <a:solidFill>
                  <a:schemeClr val="tx1"/>
                </a:solidFill>
              </a:rPr>
              <a:t> EV3 based on JAVA</a:t>
            </a:r>
          </a:p>
          <a:p>
            <a:pPr algn="l">
              <a:buFont typeface="Arial" pitchFamily="34" charset="0"/>
              <a:buChar char="•"/>
            </a:pPr>
            <a:r>
              <a:rPr lang="en-US" sz="4400" dirty="0" smtClean="0">
                <a:solidFill>
                  <a:schemeClr val="tx1"/>
                </a:solidFill>
              </a:rPr>
              <a:t> Eclipse IDE</a:t>
            </a:r>
          </a:p>
          <a:p>
            <a:pPr algn="l">
              <a:buFont typeface="Arial" pitchFamily="34" charset="0"/>
              <a:buChar char="•"/>
            </a:pPr>
            <a:r>
              <a:rPr lang="en-US" sz="4800" dirty="0" smtClean="0">
                <a:solidFill>
                  <a:schemeClr val="tx1"/>
                </a:solidFill>
              </a:rPr>
              <a:t> External SD Card: 32 GB</a:t>
            </a:r>
            <a:endParaRPr lang="en-US" sz="4800" dirty="0" smtClean="0">
              <a:solidFill>
                <a:schemeClr val="tx1"/>
              </a:solidFill>
            </a:endParaRPr>
          </a:p>
        </p:txBody>
      </p:sp>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64442" y="10668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txBox="1">
            <a:spLocks/>
          </p:cNvSpPr>
          <p:nvPr/>
        </p:nvSpPr>
        <p:spPr>
          <a:xfrm>
            <a:off x="838200" y="3962400"/>
            <a:ext cx="77724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p>
        </p:txBody>
      </p:sp>
      <p:sp>
        <p:nvSpPr>
          <p:cNvPr id="7" name="TextBox 6"/>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extLst>
      <p:ext uri="{BB962C8B-B14F-4D97-AF65-F5344CB8AC3E}">
        <p14:creationId xmlns:p14="http://schemas.microsoft.com/office/powerpoint/2010/main" xmlns="" val="150556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pPr algn="l"/>
            <a:r>
              <a:rPr lang="en-US" b="1" dirty="0" smtClean="0"/>
              <a:t>References:</a:t>
            </a:r>
            <a:endParaRPr lang="en-US" b="1" dirty="0"/>
          </a:p>
        </p:txBody>
      </p:sp>
      <p:sp>
        <p:nvSpPr>
          <p:cNvPr id="4" name="Subtitle 3"/>
          <p:cNvSpPr>
            <a:spLocks noGrp="1"/>
          </p:cNvSpPr>
          <p:nvPr>
            <p:ph type="subTitle" idx="1"/>
          </p:nvPr>
        </p:nvSpPr>
        <p:spPr>
          <a:xfrm>
            <a:off x="685800" y="2667000"/>
            <a:ext cx="7543800" cy="2667000"/>
          </a:xfrm>
        </p:spPr>
        <p:txBody>
          <a:bodyPr>
            <a:noAutofit/>
          </a:bodyPr>
          <a:lstStyle/>
          <a:p>
            <a:pPr algn="l"/>
            <a:r>
              <a:rPr lang="en-US" sz="1600" b="1" dirty="0" smtClean="0">
                <a:solidFill>
                  <a:schemeClr val="tx1"/>
                </a:solidFill>
              </a:rPr>
              <a:t>[1] Wi-Fi (IEEE 802.11b) and Bluetooth</a:t>
            </a:r>
            <a:r>
              <a:rPr lang="en-US" sz="1600" dirty="0" smtClean="0">
                <a:solidFill>
                  <a:schemeClr val="tx1"/>
                </a:solidFill>
              </a:rPr>
              <a:t>   http://www.ti.com/pdfs/vf/bband/coexistence.pdf  </a:t>
            </a:r>
          </a:p>
          <a:p>
            <a:pPr algn="l"/>
            <a:r>
              <a:rPr lang="en-US" sz="1600" b="1" dirty="0" smtClean="0">
                <a:solidFill>
                  <a:schemeClr val="tx1"/>
                </a:solidFill>
              </a:rPr>
              <a:t>[2] LEGO </a:t>
            </a:r>
            <a:r>
              <a:rPr lang="en-US" sz="1600" b="1" dirty="0" err="1" smtClean="0">
                <a:solidFill>
                  <a:schemeClr val="tx1"/>
                </a:solidFill>
              </a:rPr>
              <a:t>Mindstorms</a:t>
            </a:r>
            <a:r>
              <a:rPr lang="en-US" sz="1600" b="1" dirty="0" smtClean="0">
                <a:solidFill>
                  <a:schemeClr val="tx1"/>
                </a:solidFill>
              </a:rPr>
              <a:t> EV3 Programming Basics </a:t>
            </a:r>
          </a:p>
          <a:p>
            <a:pPr algn="l"/>
            <a:r>
              <a:rPr lang="en-US" sz="1600" dirty="0" smtClean="0">
                <a:solidFill>
                  <a:schemeClr val="tx1"/>
                </a:solidFill>
              </a:rPr>
              <a:t>https://www.sos.wa.gov/_assets/library/libraries/projects/youthservices/legomindstormsev3programmingbasics.pdf </a:t>
            </a:r>
          </a:p>
          <a:p>
            <a:pPr algn="l"/>
            <a:r>
              <a:rPr lang="en-US" sz="1600" b="1" dirty="0" smtClean="0">
                <a:solidFill>
                  <a:schemeClr val="tx1"/>
                </a:solidFill>
              </a:rPr>
              <a:t>[3] LEGO </a:t>
            </a:r>
            <a:r>
              <a:rPr lang="en-US" sz="1600" b="1" dirty="0" err="1" smtClean="0">
                <a:solidFill>
                  <a:schemeClr val="tx1"/>
                </a:solidFill>
              </a:rPr>
              <a:t>Mindstorms</a:t>
            </a:r>
            <a:r>
              <a:rPr lang="en-US" sz="1600" b="1" dirty="0" smtClean="0">
                <a:solidFill>
                  <a:schemeClr val="tx1"/>
                </a:solidFill>
              </a:rPr>
              <a:t> EV3 Programming Basics </a:t>
            </a:r>
            <a:r>
              <a:rPr lang="en-US" sz="1600" dirty="0" smtClean="0">
                <a:solidFill>
                  <a:schemeClr val="tx1"/>
                </a:solidFill>
              </a:rPr>
              <a:t>https://www.elprocus.com/obstacle-avoidance-robotic-vehicle/</a:t>
            </a:r>
          </a:p>
          <a:p>
            <a:pPr algn="l"/>
            <a:endParaRPr lang="en-US" sz="1600" dirty="0" smtClean="0">
              <a:solidFill>
                <a:schemeClr val="tx1"/>
              </a:solidFill>
            </a:endParaRPr>
          </a:p>
        </p:txBody>
      </p:sp>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79682" y="13716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txBox="1">
            <a:spLocks/>
          </p:cNvSpPr>
          <p:nvPr/>
        </p:nvSpPr>
        <p:spPr>
          <a:xfrm>
            <a:off x="838200" y="3962400"/>
            <a:ext cx="77724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p>
        </p:txBody>
      </p:sp>
    </p:spTree>
    <p:extLst>
      <p:ext uri="{BB962C8B-B14F-4D97-AF65-F5344CB8AC3E}">
        <p14:creationId xmlns:p14="http://schemas.microsoft.com/office/powerpoint/2010/main" xmlns="" val="1505567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838201"/>
          </a:xfrm>
        </p:spPr>
        <p:txBody>
          <a:bodyPr>
            <a:normAutofit/>
          </a:bodyPr>
          <a:lstStyle/>
          <a:p>
            <a:r>
              <a:rPr lang="en-US" b="1" dirty="0" smtClean="0"/>
              <a:t>Presented By:</a:t>
            </a:r>
            <a:endParaRPr lang="en-US" b="1" dirty="0"/>
          </a:p>
        </p:txBody>
      </p:sp>
      <p:sp>
        <p:nvSpPr>
          <p:cNvPr id="4" name="Subtitle 3"/>
          <p:cNvSpPr>
            <a:spLocks noGrp="1"/>
          </p:cNvSpPr>
          <p:nvPr>
            <p:ph type="subTitle" idx="1"/>
          </p:nvPr>
        </p:nvSpPr>
        <p:spPr>
          <a:xfrm>
            <a:off x="1066800" y="2209800"/>
            <a:ext cx="7543800" cy="2514600"/>
          </a:xfrm>
        </p:spPr>
        <p:txBody>
          <a:bodyPr>
            <a:normAutofit/>
          </a:bodyPr>
          <a:lstStyle/>
          <a:p>
            <a:endParaRPr lang="en-US" sz="2800" dirty="0" smtClean="0">
              <a:solidFill>
                <a:schemeClr val="tx1"/>
              </a:solidFill>
            </a:endParaRPr>
          </a:p>
          <a:p>
            <a:r>
              <a:rPr lang="en-US" sz="2800" dirty="0" smtClean="0">
                <a:solidFill>
                  <a:schemeClr val="tx1"/>
                </a:solidFill>
              </a:rPr>
              <a:t>RTS Project Group-18</a:t>
            </a:r>
          </a:p>
          <a:p>
            <a:r>
              <a:rPr lang="en-US" sz="2800" dirty="0" smtClean="0">
                <a:solidFill>
                  <a:schemeClr val="tx1"/>
                </a:solidFill>
              </a:rPr>
              <a:t>Mohammed </a:t>
            </a:r>
            <a:r>
              <a:rPr lang="en-US" sz="2800" dirty="0" err="1" smtClean="0">
                <a:solidFill>
                  <a:schemeClr val="tx1"/>
                </a:solidFill>
              </a:rPr>
              <a:t>Shahed</a:t>
            </a:r>
            <a:r>
              <a:rPr lang="en-US" sz="2800" dirty="0" smtClean="0">
                <a:solidFill>
                  <a:schemeClr val="tx1"/>
                </a:solidFill>
              </a:rPr>
              <a:t> </a:t>
            </a:r>
            <a:r>
              <a:rPr lang="en-US" sz="2800" dirty="0" err="1" smtClean="0">
                <a:solidFill>
                  <a:schemeClr val="tx1"/>
                </a:solidFill>
              </a:rPr>
              <a:t>Adnan</a:t>
            </a:r>
            <a:r>
              <a:rPr lang="en-US" sz="2800" dirty="0" smtClean="0">
                <a:solidFill>
                  <a:schemeClr val="tx1"/>
                </a:solidFill>
              </a:rPr>
              <a:t> (Mat. Nr. : </a:t>
            </a:r>
            <a:r>
              <a:rPr lang="en-US" sz="2800" b="1" dirty="0" smtClean="0">
                <a:solidFill>
                  <a:schemeClr val="tx1"/>
                </a:solidFill>
              </a:rPr>
              <a:t>1179273</a:t>
            </a:r>
            <a:r>
              <a:rPr lang="en-US" sz="2800" dirty="0" smtClean="0">
                <a:solidFill>
                  <a:schemeClr val="tx1"/>
                </a:solidFill>
              </a:rPr>
              <a:t>)</a:t>
            </a:r>
          </a:p>
          <a:p>
            <a:r>
              <a:rPr lang="en-US" sz="2800" dirty="0" err="1" smtClean="0">
                <a:solidFill>
                  <a:schemeClr val="tx1"/>
                </a:solidFill>
              </a:rPr>
              <a:t>Md</a:t>
            </a:r>
            <a:r>
              <a:rPr lang="en-US" sz="2800" dirty="0" smtClean="0">
                <a:solidFill>
                  <a:schemeClr val="tx1"/>
                </a:solidFill>
              </a:rPr>
              <a:t> </a:t>
            </a:r>
            <a:r>
              <a:rPr lang="en-US" sz="2800" dirty="0" err="1">
                <a:solidFill>
                  <a:schemeClr val="tx1"/>
                </a:solidFill>
              </a:rPr>
              <a:t>Towfic</a:t>
            </a:r>
            <a:r>
              <a:rPr lang="en-US" sz="2800" dirty="0">
                <a:solidFill>
                  <a:schemeClr val="tx1"/>
                </a:solidFill>
              </a:rPr>
              <a:t> Aziz </a:t>
            </a:r>
            <a:r>
              <a:rPr lang="en-US" sz="2800" dirty="0" smtClean="0">
                <a:solidFill>
                  <a:schemeClr val="tx1"/>
                </a:solidFill>
              </a:rPr>
              <a:t>(Mat. Nr. : </a:t>
            </a:r>
            <a:r>
              <a:rPr lang="en-US" sz="2800" b="1" dirty="0" smtClean="0">
                <a:solidFill>
                  <a:schemeClr val="tx1"/>
                </a:solidFill>
              </a:rPr>
              <a:t>1205859</a:t>
            </a:r>
            <a:r>
              <a:rPr lang="en-US" sz="2800" dirty="0" smtClean="0">
                <a:solidFill>
                  <a:schemeClr val="tx1"/>
                </a:solidFill>
              </a:rPr>
              <a:t>)</a:t>
            </a:r>
          </a:p>
        </p:txBody>
      </p:sp>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78880" y="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txBox="1">
            <a:spLocks/>
          </p:cNvSpPr>
          <p:nvPr/>
        </p:nvSpPr>
        <p:spPr>
          <a:xfrm>
            <a:off x="762000" y="4800600"/>
            <a:ext cx="7772400" cy="1447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p>
          <a:p>
            <a:r>
              <a:rPr lang="en-US" sz="5200" b="1" dirty="0" smtClean="0"/>
              <a:t>Project Supervisor:</a:t>
            </a:r>
          </a:p>
          <a:p>
            <a:r>
              <a:rPr lang="en-US" dirty="0"/>
              <a:t>Prof. Dr. Jens </a:t>
            </a:r>
            <a:r>
              <a:rPr lang="en-US" dirty="0" err="1"/>
              <a:t>Liebehenschel</a:t>
            </a:r>
            <a:endParaRPr lang="en-US" dirty="0"/>
          </a:p>
          <a:p>
            <a:endParaRPr lang="en-US" b="1" dirty="0"/>
          </a:p>
        </p:txBody>
      </p:sp>
    </p:spTree>
    <p:extLst>
      <p:ext uri="{BB962C8B-B14F-4D97-AF65-F5344CB8AC3E}">
        <p14:creationId xmlns:p14="http://schemas.microsoft.com/office/powerpoint/2010/main" xmlns="" val="220307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wfic\Desktop\Logo-fu@2x.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64442" y="1"/>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457200" y="1371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Abstraction of Project</a:t>
            </a:r>
            <a:endParaRPr lang="en-US" b="1" dirty="0"/>
          </a:p>
        </p:txBody>
      </p:sp>
      <p:sp>
        <p:nvSpPr>
          <p:cNvPr id="5" name="TextBox 4"/>
          <p:cNvSpPr txBox="1"/>
          <p:nvPr/>
        </p:nvSpPr>
        <p:spPr>
          <a:xfrm>
            <a:off x="914400" y="2971800"/>
            <a:ext cx="7620000" cy="2062103"/>
          </a:xfrm>
          <a:prstGeom prst="rect">
            <a:avLst/>
          </a:prstGeom>
          <a:noFill/>
        </p:spPr>
        <p:txBody>
          <a:bodyPr wrap="square" rtlCol="0">
            <a:spAutoFit/>
          </a:bodyPr>
          <a:lstStyle/>
          <a:p>
            <a:pPr algn="just">
              <a:buNone/>
            </a:pPr>
            <a:r>
              <a:rPr lang="en-US" sz="3200" dirty="0" smtClean="0"/>
              <a:t>We have two LEGO </a:t>
            </a:r>
            <a:r>
              <a:rPr lang="en-US" sz="3200" dirty="0" err="1" smtClean="0"/>
              <a:t>Mindstorm</a:t>
            </a:r>
            <a:r>
              <a:rPr lang="en-US" sz="3200" dirty="0" smtClean="0"/>
              <a:t> EV3 cars. First one is controlled by an android app via </a:t>
            </a:r>
            <a:r>
              <a:rPr lang="en-US" sz="3200" dirty="0" err="1" smtClean="0"/>
              <a:t>bluetooth</a:t>
            </a:r>
            <a:r>
              <a:rPr lang="en-US" sz="3200" dirty="0" smtClean="0"/>
              <a:t>. Second car follows the first car automatically.   </a:t>
            </a:r>
            <a:endParaRPr lang="en-US" sz="3200" dirty="0"/>
          </a:p>
        </p:txBody>
      </p:sp>
    </p:spTree>
    <p:extLst>
      <p:ext uri="{BB962C8B-B14F-4D97-AF65-F5344CB8AC3E}">
        <p14:creationId xmlns:p14="http://schemas.microsoft.com/office/powerpoint/2010/main" xmlns="" val="150556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b="1" dirty="0" smtClean="0"/>
              <a:t>Three parts of the project</a:t>
            </a:r>
            <a:endParaRPr lang="en-US" b="1" dirty="0"/>
          </a:p>
        </p:txBody>
      </p:sp>
      <p:sp>
        <p:nvSpPr>
          <p:cNvPr id="3" name="Content Placeholder 2"/>
          <p:cNvSpPr>
            <a:spLocks noGrp="1"/>
          </p:cNvSpPr>
          <p:nvPr>
            <p:ph idx="1"/>
          </p:nvPr>
        </p:nvSpPr>
        <p:spPr>
          <a:xfrm>
            <a:off x="609600" y="3581400"/>
            <a:ext cx="8229600" cy="2590800"/>
          </a:xfrm>
        </p:spPr>
        <p:txBody>
          <a:bodyPr>
            <a:normAutofit fontScale="92500" lnSpcReduction="20000"/>
          </a:bodyPr>
          <a:lstStyle/>
          <a:p>
            <a:r>
              <a:rPr lang="en-US" sz="3500" dirty="0" smtClean="0"/>
              <a:t>Part –A  : Mechanical Design &amp; Construction</a:t>
            </a:r>
          </a:p>
          <a:p>
            <a:r>
              <a:rPr lang="en-US" sz="3500" dirty="0" smtClean="0"/>
              <a:t>Part – B : Controlling the 1</a:t>
            </a:r>
            <a:r>
              <a:rPr lang="en-US" sz="3500" baseline="30000" dirty="0" smtClean="0"/>
              <a:t>st</a:t>
            </a:r>
            <a:r>
              <a:rPr lang="en-US" sz="3500" dirty="0" smtClean="0"/>
              <a:t> Car</a:t>
            </a:r>
          </a:p>
          <a:p>
            <a:r>
              <a:rPr lang="en-US" sz="3500" dirty="0" smtClean="0"/>
              <a:t>Part – C : Lego Car Follower(2</a:t>
            </a:r>
            <a:r>
              <a:rPr lang="en-US" sz="3500" baseline="30000" dirty="0" smtClean="0"/>
              <a:t>nd</a:t>
            </a:r>
            <a:r>
              <a:rPr lang="en-US" sz="3500" dirty="0" smtClean="0"/>
              <a:t> Car)</a:t>
            </a:r>
          </a:p>
          <a:p>
            <a:pPr>
              <a:buNone/>
            </a:pPr>
            <a:endParaRPr lang="en-US" dirty="0" smtClean="0"/>
          </a:p>
          <a:p>
            <a:pPr>
              <a:buNone/>
            </a:pPr>
            <a:r>
              <a:rPr lang="en-US" dirty="0" smtClean="0"/>
              <a:t> </a:t>
            </a:r>
          </a:p>
        </p:txBody>
      </p:sp>
      <p:pic>
        <p:nvPicPr>
          <p:cNvPr id="4"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63640" y="7620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74320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17320"/>
            <a:ext cx="8229600" cy="1143000"/>
          </a:xfrm>
        </p:spPr>
        <p:txBody>
          <a:bodyPr>
            <a:normAutofit fontScale="90000"/>
          </a:bodyPr>
          <a:lstStyle/>
          <a:p>
            <a:r>
              <a:rPr lang="en-US" b="1" dirty="0" smtClean="0"/>
              <a:t>Part-A: Mechanical design and construction</a:t>
            </a:r>
            <a:endParaRPr lang="en-US" b="1" dirty="0"/>
          </a:p>
        </p:txBody>
      </p:sp>
      <p:sp>
        <p:nvSpPr>
          <p:cNvPr id="3" name="Content Placeholder 2"/>
          <p:cNvSpPr>
            <a:spLocks noGrp="1"/>
          </p:cNvSpPr>
          <p:nvPr>
            <p:ph idx="1"/>
          </p:nvPr>
        </p:nvSpPr>
        <p:spPr>
          <a:xfrm>
            <a:off x="518160" y="2712720"/>
            <a:ext cx="8229600" cy="3352800"/>
          </a:xfrm>
        </p:spPr>
        <p:txBody>
          <a:bodyPr>
            <a:normAutofit/>
          </a:bodyPr>
          <a:lstStyle/>
          <a:p>
            <a:r>
              <a:rPr lang="en-US" dirty="0" smtClean="0"/>
              <a:t>We used Lego toy tools to construct the cars. LEGO EV3 device is used as the robot kit which is placed at the top of the car. Each car is run by one big motor on four wheels. </a:t>
            </a:r>
          </a:p>
          <a:p>
            <a:r>
              <a:rPr lang="en-US" dirty="0" smtClean="0"/>
              <a:t>Ultrasonic sensor is placed in front of the cars</a:t>
            </a:r>
          </a:p>
          <a:p>
            <a:pPr>
              <a:buNone/>
            </a:pPr>
            <a:r>
              <a:rPr lang="en-US" dirty="0" smtClean="0"/>
              <a:t>to detect the distance between cars smoothly.</a:t>
            </a:r>
            <a:endParaRPr lang="en-US" dirty="0"/>
          </a:p>
        </p:txBody>
      </p:sp>
      <p:pic>
        <p:nvPicPr>
          <p:cNvPr id="4"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8880" y="6096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59080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LEGO EV3 device has four input port named as 1, 2, 3, 4</a:t>
            </a:r>
          </a:p>
          <a:p>
            <a:r>
              <a:rPr lang="en-US" dirty="0" smtClean="0"/>
              <a:t>And four output port named as A, B, C, D</a:t>
            </a:r>
          </a:p>
          <a:p>
            <a:r>
              <a:rPr lang="en-US" dirty="0" smtClean="0"/>
              <a:t>The Ultrasonic sensor acts as input device and connected to input port 1.</a:t>
            </a:r>
          </a:p>
          <a:p>
            <a:r>
              <a:rPr lang="en-US" dirty="0" smtClean="0"/>
              <a:t>Motor is working as output device and connected to output port D.</a:t>
            </a:r>
            <a:endParaRPr lang="en-US" dirty="0"/>
          </a:p>
        </p:txBody>
      </p:sp>
      <p:sp>
        <p:nvSpPr>
          <p:cNvPr id="4" name="Title 1"/>
          <p:cNvSpPr>
            <a:spLocks noGrp="1"/>
          </p:cNvSpPr>
          <p:nvPr>
            <p:ph type="title"/>
          </p:nvPr>
        </p:nvSpPr>
        <p:spPr>
          <a:xfrm>
            <a:off x="457200" y="304800"/>
            <a:ext cx="8229600" cy="1143000"/>
          </a:xfrm>
        </p:spPr>
        <p:txBody>
          <a:bodyPr>
            <a:normAutofit fontScale="90000"/>
          </a:bodyPr>
          <a:lstStyle/>
          <a:p>
            <a:r>
              <a:rPr lang="en-US" b="1" dirty="0" smtClean="0"/>
              <a:t>Part-A: Mechanical design and construction</a:t>
            </a:r>
            <a:endParaRPr lang="en-US" b="1" dirty="0"/>
          </a:p>
        </p:txBody>
      </p:sp>
      <p:sp>
        <p:nvSpPr>
          <p:cNvPr id="5" name="TextBox 4"/>
          <p:cNvSpPr txBox="1"/>
          <p:nvPr/>
        </p:nvSpPr>
        <p:spPr>
          <a:xfrm>
            <a:off x="2819400" y="632460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1676399"/>
          </a:xfrm>
        </p:spPr>
        <p:txBody>
          <a:bodyPr/>
          <a:lstStyle/>
          <a:p>
            <a:r>
              <a:rPr lang="en-US" dirty="0" smtClean="0"/>
              <a:t>To get better reflection for ultra sonic sensor we added a white board at the end of 1</a:t>
            </a:r>
            <a:r>
              <a:rPr lang="en-US" baseline="30000" dirty="0" smtClean="0"/>
              <a:t>st</a:t>
            </a:r>
            <a:r>
              <a:rPr lang="en-US" dirty="0" smtClean="0"/>
              <a:t> car.</a:t>
            </a:r>
          </a:p>
          <a:p>
            <a:endParaRPr lang="en-US" dirty="0" smtClean="0"/>
          </a:p>
          <a:p>
            <a:pPr>
              <a:buNone/>
            </a:pPr>
            <a:endParaRPr lang="en-US" dirty="0" smtClean="0"/>
          </a:p>
        </p:txBody>
      </p:sp>
      <p:sp>
        <p:nvSpPr>
          <p:cNvPr id="5" name="Title 1"/>
          <p:cNvSpPr>
            <a:spLocks noGrp="1"/>
          </p:cNvSpPr>
          <p:nvPr>
            <p:ph type="title"/>
          </p:nvPr>
        </p:nvSpPr>
        <p:spPr>
          <a:xfrm>
            <a:off x="609600" y="1524000"/>
            <a:ext cx="8229600" cy="1143000"/>
          </a:xfrm>
        </p:spPr>
        <p:txBody>
          <a:bodyPr>
            <a:normAutofit fontScale="90000"/>
          </a:bodyPr>
          <a:lstStyle/>
          <a:p>
            <a:r>
              <a:rPr lang="en-US" b="1" dirty="0" smtClean="0"/>
              <a:t>Part-A: Mechanical design and construction</a:t>
            </a:r>
            <a:endParaRPr lang="en-US" b="1" dirty="0"/>
          </a:p>
        </p:txBody>
      </p:sp>
      <p:pic>
        <p:nvPicPr>
          <p:cNvPr id="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8880" y="106680"/>
            <a:ext cx="2727158" cy="1143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910840" y="630936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Towfic\Desktop\Logo-fu@2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8880" y="106680"/>
            <a:ext cx="2727158"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F:\MS in High Integrity Systems\1st Semester Winter 2016\RT\WS1718\pic\edited 02.jpg"/>
          <p:cNvPicPr>
            <a:picLocks noChangeAspect="1" noChangeArrowheads="1"/>
          </p:cNvPicPr>
          <p:nvPr/>
        </p:nvPicPr>
        <p:blipFill>
          <a:blip r:embed="rId3"/>
          <a:srcRect/>
          <a:stretch>
            <a:fillRect/>
          </a:stretch>
        </p:blipFill>
        <p:spPr bwMode="auto">
          <a:xfrm>
            <a:off x="609600" y="1371600"/>
            <a:ext cx="7772400" cy="4648200"/>
          </a:xfrm>
          <a:prstGeom prst="rect">
            <a:avLst/>
          </a:prstGeom>
          <a:noFill/>
        </p:spPr>
      </p:pic>
      <p:sp>
        <p:nvSpPr>
          <p:cNvPr id="9" name="TextBox 8"/>
          <p:cNvSpPr txBox="1"/>
          <p:nvPr/>
        </p:nvSpPr>
        <p:spPr>
          <a:xfrm>
            <a:off x="2926080" y="6339841"/>
            <a:ext cx="6096000" cy="369332"/>
          </a:xfrm>
          <a:prstGeom prst="rect">
            <a:avLst/>
          </a:prstGeom>
          <a:noFill/>
        </p:spPr>
        <p:txBody>
          <a:bodyPr wrap="square" rtlCol="0">
            <a:spAutoFit/>
          </a:bodyPr>
          <a:lstStyle/>
          <a:p>
            <a:r>
              <a:rPr lang="en-US" dirty="0" smtClean="0"/>
              <a:t>                    Presented by: Mohammed </a:t>
            </a:r>
            <a:r>
              <a:rPr lang="en-US" dirty="0" err="1" smtClean="0"/>
              <a:t>Shahed</a:t>
            </a:r>
            <a:r>
              <a:rPr lang="en-US" dirty="0" smtClean="0"/>
              <a:t> </a:t>
            </a:r>
            <a:r>
              <a:rPr lang="en-US" dirty="0" err="1" smtClean="0"/>
              <a:t>Adnan</a:t>
            </a:r>
            <a:r>
              <a:rPr lang="en-US" dirty="0" smtClean="0"/>
              <a:t>(1179273)</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2060</TotalTime>
  <Words>744</Words>
  <Application>Microsoft Office PowerPoint</Application>
  <PresentationFormat>On-screen Show (4:3)</PresentationFormat>
  <Paragraphs>128</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As a requirement of</vt:lpstr>
      <vt:lpstr>Presented By:</vt:lpstr>
      <vt:lpstr>Slide 4</vt:lpstr>
      <vt:lpstr>Three parts of the project</vt:lpstr>
      <vt:lpstr>Part-A: Mechanical design and construction</vt:lpstr>
      <vt:lpstr>Part-A: Mechanical design and construction</vt:lpstr>
      <vt:lpstr>Part-A: Mechanical design and construction</vt:lpstr>
      <vt:lpstr>Slide 9</vt:lpstr>
      <vt:lpstr>Slide 10</vt:lpstr>
      <vt:lpstr>Slide 11</vt:lpstr>
      <vt:lpstr>Slide 12</vt:lpstr>
      <vt:lpstr>Slide 13</vt:lpstr>
      <vt:lpstr>Slide 14</vt:lpstr>
      <vt:lpstr>Slide 15</vt:lpstr>
      <vt:lpstr>Slide 16</vt:lpstr>
      <vt:lpstr>Slide 17</vt:lpstr>
      <vt:lpstr>Slide 18</vt:lpstr>
      <vt:lpstr>Slide 19</vt:lpstr>
      <vt:lpstr>Programming Tools and Language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Towfic</dc:creator>
  <cp:lastModifiedBy>Adnan</cp:lastModifiedBy>
  <cp:revision>50</cp:revision>
  <dcterms:created xsi:type="dcterms:W3CDTF">2006-08-16T00:00:00Z</dcterms:created>
  <dcterms:modified xsi:type="dcterms:W3CDTF">2018-01-29T22:52:49Z</dcterms:modified>
</cp:coreProperties>
</file>