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Cormorant Garamond Bold Italics" charset="1" panose="00000800000000000000"/>
      <p:regular r:id="rId21"/>
    </p:embeddedFont>
    <p:embeddedFont>
      <p:font typeface="Quicksand" charset="1" panose="00000000000000000000"/>
      <p:regular r:id="rId22"/>
    </p:embeddedFont>
    <p:embeddedFont>
      <p:font typeface="Quicksand Bold"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545017"/>
            <a:ext cx="16229942" cy="2694849"/>
          </a:xfrm>
          <a:prstGeom prst="rect">
            <a:avLst/>
          </a:prstGeom>
        </p:spPr>
        <p:txBody>
          <a:bodyPr anchor="t" rtlCol="false" tIns="0" lIns="0" bIns="0" rIns="0">
            <a:spAutoFit/>
          </a:bodyPr>
          <a:lstStyle/>
          <a:p>
            <a:pPr algn="ctr" marL="0" indent="0" lvl="0">
              <a:lnSpc>
                <a:spcPts val="22090"/>
              </a:lnSpc>
              <a:spcBef>
                <a:spcPct val="0"/>
              </a:spcBef>
            </a:pPr>
            <a:r>
              <a:rPr lang="en-US" b="true" sz="15778" i="true">
                <a:solidFill>
                  <a:srgbClr val="0F4662"/>
                </a:solidFill>
                <a:latin typeface="Cormorant Garamond Bold Italics"/>
                <a:ea typeface="Cormorant Garamond Bold Italics"/>
                <a:cs typeface="Cormorant Garamond Bold Italics"/>
                <a:sym typeface="Cormorant Garamond Bold Italics"/>
              </a:rPr>
              <a:t>Expert System Project</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37539" y="5908475"/>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Post-war building assessments system</a:t>
            </a:r>
          </a:p>
        </p:txBody>
      </p:sp>
      <p:sp>
        <p:nvSpPr>
          <p:cNvPr name="TextBox 7" id="7"/>
          <p:cNvSpPr txBox="true"/>
          <p:nvPr/>
        </p:nvSpPr>
        <p:spPr>
          <a:xfrm rot="0">
            <a:off x="5649752" y="7032069"/>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2025</a:t>
            </a:r>
          </a:p>
        </p:txBody>
      </p:sp>
      <p:sp>
        <p:nvSpPr>
          <p:cNvPr name="TextBox 8" id="8"/>
          <p:cNvSpPr txBox="true"/>
          <p:nvPr/>
        </p:nvSpPr>
        <p:spPr>
          <a:xfrm rot="0">
            <a:off x="3322179" y="1967581"/>
            <a:ext cx="11643643"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Prepared by SHAHD EYAD ETHALATHINI</a:t>
            </a:r>
          </a:p>
        </p:txBody>
      </p:sp>
      <p:sp>
        <p:nvSpPr>
          <p:cNvPr name="Freeform 9" id="9"/>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449144" y="1684924"/>
            <a:ext cx="15039470" cy="4861243"/>
          </a:xfrm>
          <a:custGeom>
            <a:avLst/>
            <a:gdLst/>
            <a:ahLst/>
            <a:cxnLst/>
            <a:rect r="r" b="b" t="t" l="l"/>
            <a:pathLst>
              <a:path h="4861243" w="15039470">
                <a:moveTo>
                  <a:pt x="0" y="0"/>
                </a:moveTo>
                <a:lnTo>
                  <a:pt x="15039470" y="0"/>
                </a:lnTo>
                <a:lnTo>
                  <a:pt x="15039470" y="4861243"/>
                </a:lnTo>
                <a:lnTo>
                  <a:pt x="0" y="4861243"/>
                </a:lnTo>
                <a:lnTo>
                  <a:pt x="0" y="0"/>
                </a:lnTo>
                <a:close/>
              </a:path>
            </a:pathLst>
          </a:custGeom>
          <a:blipFill>
            <a:blip r:embed="rId2"/>
            <a:stretch>
              <a:fillRect l="0" t="0" r="0" b="0"/>
            </a:stretch>
          </a:blipFill>
        </p:spPr>
      </p:sp>
      <p:sp>
        <p:nvSpPr>
          <p:cNvPr name="Freeform 6" id="6"/>
          <p:cNvSpPr/>
          <p:nvPr/>
        </p:nvSpPr>
        <p:spPr>
          <a:xfrm flipH="false" flipV="false" rot="0">
            <a:off x="303894" y="6717617"/>
            <a:ext cx="17680211" cy="3005636"/>
          </a:xfrm>
          <a:custGeom>
            <a:avLst/>
            <a:gdLst/>
            <a:ahLst/>
            <a:cxnLst/>
            <a:rect r="r" b="b" t="t" l="l"/>
            <a:pathLst>
              <a:path h="3005636" w="17680211">
                <a:moveTo>
                  <a:pt x="0" y="0"/>
                </a:moveTo>
                <a:lnTo>
                  <a:pt x="17680212" y="0"/>
                </a:lnTo>
                <a:lnTo>
                  <a:pt x="17680212" y="3005636"/>
                </a:lnTo>
                <a:lnTo>
                  <a:pt x="0" y="3005636"/>
                </a:lnTo>
                <a:lnTo>
                  <a:pt x="0" y="0"/>
                </a:lnTo>
                <a:close/>
              </a:path>
            </a:pathLst>
          </a:custGeom>
          <a:blipFill>
            <a:blip r:embed="rId3"/>
            <a:stretch>
              <a:fillRect l="0" t="0" r="0" b="0"/>
            </a:stretch>
          </a:blipFill>
        </p:spPr>
      </p:sp>
      <p:sp>
        <p:nvSpPr>
          <p:cNvPr name="TextBox 7" id="7"/>
          <p:cNvSpPr txBox="true"/>
          <p:nvPr/>
        </p:nvSpPr>
        <p:spPr>
          <a:xfrm rot="0">
            <a:off x="449144" y="428942"/>
            <a:ext cx="905943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3-Make code in Fuzzy Logic</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449144" y="2072946"/>
            <a:ext cx="13997513" cy="1504733"/>
          </a:xfrm>
          <a:custGeom>
            <a:avLst/>
            <a:gdLst/>
            <a:ahLst/>
            <a:cxnLst/>
            <a:rect r="r" b="b" t="t" l="l"/>
            <a:pathLst>
              <a:path h="1504733" w="13997513">
                <a:moveTo>
                  <a:pt x="0" y="0"/>
                </a:moveTo>
                <a:lnTo>
                  <a:pt x="13997514" y="0"/>
                </a:lnTo>
                <a:lnTo>
                  <a:pt x="13997514" y="1504732"/>
                </a:lnTo>
                <a:lnTo>
                  <a:pt x="0" y="1504732"/>
                </a:lnTo>
                <a:lnTo>
                  <a:pt x="0" y="0"/>
                </a:lnTo>
                <a:close/>
              </a:path>
            </a:pathLst>
          </a:custGeom>
          <a:blipFill>
            <a:blip r:embed="rId2"/>
            <a:stretch>
              <a:fillRect l="0" t="0" r="0" b="0"/>
            </a:stretch>
          </a:blipFill>
        </p:spPr>
      </p:sp>
      <p:sp>
        <p:nvSpPr>
          <p:cNvPr name="Freeform 6" id="6"/>
          <p:cNvSpPr/>
          <p:nvPr/>
        </p:nvSpPr>
        <p:spPr>
          <a:xfrm flipH="false" flipV="false" rot="0">
            <a:off x="490451" y="3577678"/>
            <a:ext cx="13914900" cy="6000801"/>
          </a:xfrm>
          <a:custGeom>
            <a:avLst/>
            <a:gdLst/>
            <a:ahLst/>
            <a:cxnLst/>
            <a:rect r="r" b="b" t="t" l="l"/>
            <a:pathLst>
              <a:path h="6000801" w="13914900">
                <a:moveTo>
                  <a:pt x="0" y="0"/>
                </a:moveTo>
                <a:lnTo>
                  <a:pt x="13914900" y="0"/>
                </a:lnTo>
                <a:lnTo>
                  <a:pt x="13914900" y="6000801"/>
                </a:lnTo>
                <a:lnTo>
                  <a:pt x="0" y="6000801"/>
                </a:lnTo>
                <a:lnTo>
                  <a:pt x="0" y="0"/>
                </a:lnTo>
                <a:close/>
              </a:path>
            </a:pathLst>
          </a:custGeom>
          <a:blipFill>
            <a:blip r:embed="rId3"/>
            <a:stretch>
              <a:fillRect l="0" t="0" r="0" b="0"/>
            </a:stretch>
          </a:blipFill>
        </p:spPr>
      </p:sp>
      <p:sp>
        <p:nvSpPr>
          <p:cNvPr name="TextBox 7" id="7"/>
          <p:cNvSpPr txBox="true"/>
          <p:nvPr/>
        </p:nvSpPr>
        <p:spPr>
          <a:xfrm rot="0">
            <a:off x="449144" y="428942"/>
            <a:ext cx="905943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3-Make code in Fuzzy Logic</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TextBox 5" id="5"/>
          <p:cNvSpPr txBox="true"/>
          <p:nvPr/>
        </p:nvSpPr>
        <p:spPr>
          <a:xfrm rot="0">
            <a:off x="449144" y="428942"/>
            <a:ext cx="1128106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Test Case BY Fowrowerd chaining</a:t>
            </a:r>
          </a:p>
        </p:txBody>
      </p:sp>
      <p:sp>
        <p:nvSpPr>
          <p:cNvPr name="Freeform 6" id="6"/>
          <p:cNvSpPr/>
          <p:nvPr/>
        </p:nvSpPr>
        <p:spPr>
          <a:xfrm flipH="false" flipV="false" rot="0">
            <a:off x="449144" y="1684924"/>
            <a:ext cx="11202169" cy="8059547"/>
          </a:xfrm>
          <a:custGeom>
            <a:avLst/>
            <a:gdLst/>
            <a:ahLst/>
            <a:cxnLst/>
            <a:rect r="r" b="b" t="t" l="l"/>
            <a:pathLst>
              <a:path h="8059547" w="11202169">
                <a:moveTo>
                  <a:pt x="0" y="0"/>
                </a:moveTo>
                <a:lnTo>
                  <a:pt x="11202169" y="0"/>
                </a:lnTo>
                <a:lnTo>
                  <a:pt x="11202169" y="8059547"/>
                </a:lnTo>
                <a:lnTo>
                  <a:pt x="0" y="8059547"/>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3493371" y="2572464"/>
            <a:ext cx="11301259" cy="5142073"/>
          </a:xfrm>
          <a:custGeom>
            <a:avLst/>
            <a:gdLst/>
            <a:ahLst/>
            <a:cxnLst/>
            <a:rect r="r" b="b" t="t" l="l"/>
            <a:pathLst>
              <a:path h="5142073" w="11301259">
                <a:moveTo>
                  <a:pt x="0" y="0"/>
                </a:moveTo>
                <a:lnTo>
                  <a:pt x="11301258" y="0"/>
                </a:lnTo>
                <a:lnTo>
                  <a:pt x="11301258" y="5142072"/>
                </a:lnTo>
                <a:lnTo>
                  <a:pt x="0" y="5142072"/>
                </a:lnTo>
                <a:lnTo>
                  <a:pt x="0" y="0"/>
                </a:lnTo>
                <a:close/>
              </a:path>
            </a:pathLst>
          </a:custGeom>
          <a:blipFill>
            <a:blip r:embed="rId2"/>
            <a:stretch>
              <a:fillRect l="0" t="0" r="0" b="0"/>
            </a:stretch>
          </a:blipFill>
        </p:spPr>
      </p:sp>
      <p:sp>
        <p:nvSpPr>
          <p:cNvPr name="Freeform 6" id="6"/>
          <p:cNvSpPr/>
          <p:nvPr/>
        </p:nvSpPr>
        <p:spPr>
          <a:xfrm flipH="false" flipV="false" rot="0">
            <a:off x="449144" y="1893099"/>
            <a:ext cx="17333020" cy="7886524"/>
          </a:xfrm>
          <a:custGeom>
            <a:avLst/>
            <a:gdLst/>
            <a:ahLst/>
            <a:cxnLst/>
            <a:rect r="r" b="b" t="t" l="l"/>
            <a:pathLst>
              <a:path h="7886524" w="17333020">
                <a:moveTo>
                  <a:pt x="0" y="0"/>
                </a:moveTo>
                <a:lnTo>
                  <a:pt x="17333020" y="0"/>
                </a:lnTo>
                <a:lnTo>
                  <a:pt x="17333020" y="7886524"/>
                </a:lnTo>
                <a:lnTo>
                  <a:pt x="0" y="7886524"/>
                </a:lnTo>
                <a:lnTo>
                  <a:pt x="0" y="0"/>
                </a:lnTo>
                <a:close/>
              </a:path>
            </a:pathLst>
          </a:custGeom>
          <a:blipFill>
            <a:blip r:embed="rId2"/>
            <a:stretch>
              <a:fillRect l="0" t="0" r="0" b="0"/>
            </a:stretch>
          </a:blipFill>
        </p:spPr>
      </p:sp>
      <p:sp>
        <p:nvSpPr>
          <p:cNvPr name="TextBox 7" id="7"/>
          <p:cNvSpPr txBox="true"/>
          <p:nvPr/>
        </p:nvSpPr>
        <p:spPr>
          <a:xfrm rot="0">
            <a:off x="449144" y="428942"/>
            <a:ext cx="1128106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Test Case BY Backword chaining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3050812"/>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97880" y="7766457"/>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7" id="7"/>
          <p:cNvSpPr txBox="true"/>
          <p:nvPr/>
        </p:nvSpPr>
        <p:spPr>
          <a:xfrm rot="0">
            <a:off x="1498034" y="3260362"/>
            <a:ext cx="16257859" cy="4600575"/>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The expert system developed in this project successfully addresses the critical need for evaluating and prioritizing building damage based on urgency. By leveraging fuzzy logic, we created a dynamic decision-making framework capable of handling the inherent uncertainties in assessing structural damage, neglect levels, material degradation, hazard risks, building age, and accessibility. The system offers a practical tool for stakeholders to allocate resources effectively and take timely action to mitigate risks</a:t>
            </a:r>
          </a:p>
          <a:p>
            <a:pPr algn="ctr">
              <a:lnSpc>
                <a:spcPts val="4079"/>
              </a:lnSpc>
            </a:pPr>
            <a:r>
              <a:rPr lang="en-US" sz="2400">
                <a:solidFill>
                  <a:srgbClr val="0F4662"/>
                </a:solidFill>
                <a:latin typeface="Quicksand"/>
                <a:ea typeface="Quicksand"/>
                <a:cs typeface="Quicksand"/>
                <a:sym typeface="Quicksand"/>
              </a:rPr>
              <a:t>The results demonstrate the system's robustness and adaptability across various scenarios as validated by case studies. These cases highlight how input parameters dynamically influence the output ensuring accurate prioritization of actions based on real world conditions</a:t>
            </a:r>
          </a:p>
          <a:p>
            <a:pPr algn="ctr" marL="0" indent="0" lvl="0">
              <a:lnSpc>
                <a:spcPts val="407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096617" y="3258616"/>
            <a:ext cx="9960491" cy="4165601"/>
          </a:xfrm>
          <a:prstGeom prst="rect">
            <a:avLst/>
          </a:prstGeom>
        </p:spPr>
        <p:txBody>
          <a:bodyPr anchor="t" rtlCol="false" tIns="0" lIns="0" bIns="0" rIns="0">
            <a:spAutoFit/>
          </a:bodyPr>
          <a:lstStyle/>
          <a:p>
            <a:pPr algn="ctr" marL="0" indent="0" lvl="0">
              <a:lnSpc>
                <a:spcPts val="4759"/>
              </a:lnSpc>
            </a:pPr>
            <a:r>
              <a:rPr lang="en-US" sz="2799">
                <a:solidFill>
                  <a:srgbClr val="0F4662"/>
                </a:solidFill>
                <a:latin typeface="Quicksand"/>
                <a:ea typeface="Quicksand"/>
                <a:cs typeface="Quicksand"/>
                <a:sym typeface="Quicksand"/>
              </a:rPr>
              <a:t>My project focuses on developing an intelligent expert system to evaluate building damage and prioritize repair actions based on multiple factors. By integrating fuzzy logic principles, this system analyzes structural damage, neglect levels, material degradation, hazard exposure, and other related parameters. Helping decision-makers allocate resources efficiently and reduce the risk of further damage</a:t>
            </a:r>
          </a:p>
        </p:txBody>
      </p:sp>
      <p:sp>
        <p:nvSpPr>
          <p:cNvPr name="AutoShape 3" id="3"/>
          <p:cNvSpPr/>
          <p:nvPr/>
        </p:nvSpPr>
        <p:spPr>
          <a:xfrm>
            <a:off x="5897880" y="3183211"/>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7560742"/>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10928486" y="1684924"/>
            <a:ext cx="6330814" cy="7573376"/>
            <a:chOff x="0" y="0"/>
            <a:chExt cx="8441085" cy="10097834"/>
          </a:xfrm>
        </p:grpSpPr>
        <p:pic>
          <p:nvPicPr>
            <p:cNvPr name="Picture 6" id="6"/>
            <p:cNvPicPr>
              <a:picLocks noChangeAspect="true"/>
            </p:cNvPicPr>
            <p:nvPr/>
          </p:nvPicPr>
          <p:blipFill>
            <a:blip r:embed="rId2"/>
            <a:srcRect l="22538" t="0" r="22538" b="0"/>
            <a:stretch>
              <a:fillRect/>
            </a:stretch>
          </p:blipFill>
          <p:spPr>
            <a:xfrm flipH="false" flipV="false">
              <a:off x="0" y="0"/>
              <a:ext cx="8441085" cy="10097834"/>
            </a:xfrm>
            <a:prstGeom prst="rect">
              <a:avLst/>
            </a:prstGeom>
          </p:spPr>
        </p:pic>
      </p:grpSp>
      <p:sp>
        <p:nvSpPr>
          <p:cNvPr name="Freeform 7" id="7"/>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 Project Steps</a:t>
            </a:r>
          </a:p>
        </p:txBody>
      </p:sp>
      <p:sp>
        <p:nvSpPr>
          <p:cNvPr name="TextBox 9" id="9"/>
          <p:cNvSpPr txBox="true"/>
          <p:nvPr/>
        </p:nvSpPr>
        <p:spPr>
          <a:xfrm rot="0">
            <a:off x="1246033" y="2755837"/>
            <a:ext cx="9390243" cy="4325148"/>
          </a:xfrm>
          <a:prstGeom prst="rect">
            <a:avLst/>
          </a:prstGeom>
        </p:spPr>
        <p:txBody>
          <a:bodyPr anchor="t" rtlCol="false" tIns="0" lIns="0" bIns="0" rIns="0">
            <a:spAutoFit/>
          </a:bodyPr>
          <a:lstStyle/>
          <a:p>
            <a:pPr algn="l">
              <a:lnSpc>
                <a:spcPts val="5731"/>
              </a:lnSpc>
            </a:pPr>
            <a:r>
              <a:rPr lang="en-US" sz="4093" b="true">
                <a:solidFill>
                  <a:srgbClr val="0F4662"/>
                </a:solidFill>
                <a:latin typeface="Quicksand Bold"/>
                <a:ea typeface="Quicksand Bold"/>
                <a:cs typeface="Quicksand Bold"/>
                <a:sym typeface="Quicksand Bold"/>
              </a:rPr>
              <a:t>1-Make list challenges</a:t>
            </a:r>
          </a:p>
          <a:p>
            <a:pPr algn="l">
              <a:lnSpc>
                <a:spcPts val="5731"/>
              </a:lnSpc>
            </a:pPr>
            <a:r>
              <a:rPr lang="en-US" sz="4093">
                <a:solidFill>
                  <a:srgbClr val="0F4662"/>
                </a:solidFill>
                <a:latin typeface="Quicksand"/>
                <a:ea typeface="Quicksand"/>
                <a:cs typeface="Quicksand"/>
                <a:sym typeface="Quicksand"/>
              </a:rPr>
              <a:t>2-</a:t>
            </a:r>
            <a:r>
              <a:rPr lang="en-US" sz="4093" b="true">
                <a:solidFill>
                  <a:srgbClr val="0F4662"/>
                </a:solidFill>
                <a:latin typeface="Quicksand Bold"/>
                <a:ea typeface="Quicksand Bold"/>
                <a:cs typeface="Quicksand Bold"/>
                <a:sym typeface="Quicksand Bold"/>
              </a:rPr>
              <a:t>Build the Knowledge Base</a:t>
            </a:r>
          </a:p>
          <a:p>
            <a:pPr algn="l">
              <a:lnSpc>
                <a:spcPts val="5731"/>
              </a:lnSpc>
            </a:pPr>
            <a:r>
              <a:rPr lang="en-US" sz="4093" b="true">
                <a:solidFill>
                  <a:srgbClr val="0F4662"/>
                </a:solidFill>
                <a:latin typeface="Quicksand Bold"/>
                <a:ea typeface="Quicksand Bold"/>
                <a:cs typeface="Quicksand Bold"/>
                <a:sym typeface="Quicksand Bold"/>
              </a:rPr>
              <a:t>3-</a:t>
            </a:r>
            <a:r>
              <a:rPr lang="en-US" sz="4093" b="true">
                <a:solidFill>
                  <a:srgbClr val="0F4662"/>
                </a:solidFill>
                <a:latin typeface="Quicksand Bold"/>
                <a:ea typeface="Quicksand Bold"/>
                <a:cs typeface="Quicksand Bold"/>
                <a:sym typeface="Quicksand Bold"/>
              </a:rPr>
              <a:t>Make code in Fuzzy Logic</a:t>
            </a:r>
          </a:p>
          <a:p>
            <a:pPr algn="l" marL="0" indent="0" lvl="0">
              <a:lnSpc>
                <a:spcPts val="5731"/>
              </a:lnSpc>
              <a:spcBef>
                <a:spcPct val="0"/>
              </a:spcBef>
            </a:pPr>
            <a:r>
              <a:rPr lang="en-US" sz="4093">
                <a:solidFill>
                  <a:srgbClr val="0F4662"/>
                </a:solidFill>
                <a:latin typeface="Quicksand"/>
                <a:ea typeface="Quicksand"/>
                <a:cs typeface="Quicksand"/>
                <a:sym typeface="Quicksand"/>
              </a:rPr>
              <a:t>4-</a:t>
            </a:r>
            <a:r>
              <a:rPr lang="en-US" b="true" sz="4093">
                <a:solidFill>
                  <a:srgbClr val="0F4662"/>
                </a:solidFill>
                <a:latin typeface="Quicksand Bold"/>
                <a:ea typeface="Quicksand Bold"/>
                <a:cs typeface="Quicksand Bold"/>
                <a:sym typeface="Quicksand Bold"/>
              </a:rPr>
              <a:t>Test code with 3 test cases demonstrating both forward chaining and backward chaining.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11915073" y="1684924"/>
            <a:ext cx="5344227" cy="7573376"/>
            <a:chOff x="0" y="0"/>
            <a:chExt cx="827961" cy="1173314"/>
          </a:xfrm>
        </p:grpSpPr>
        <p:sp>
          <p:nvSpPr>
            <p:cNvPr name="Freeform 6" id="6"/>
            <p:cNvSpPr/>
            <p:nvPr/>
          </p:nvSpPr>
          <p:spPr>
            <a:xfrm flipH="false" flipV="false" rot="0">
              <a:off x="0" y="0"/>
              <a:ext cx="827961" cy="1173314"/>
            </a:xfrm>
            <a:custGeom>
              <a:avLst/>
              <a:gdLst/>
              <a:ahLst/>
              <a:cxnLst/>
              <a:rect r="r" b="b" t="t" l="l"/>
              <a:pathLst>
                <a:path h="1173314" w="827961">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75408" t="0" r="-75408" b="0"/>
              </a:stretch>
            </a:blipFill>
          </p:spPr>
        </p:sp>
      </p:grpSp>
      <p:sp>
        <p:nvSpPr>
          <p:cNvPr name="TextBox 7" id="7"/>
          <p:cNvSpPr txBox="true"/>
          <p:nvPr/>
        </p:nvSpPr>
        <p:spPr>
          <a:xfrm rot="0">
            <a:off x="1028700" y="599709"/>
            <a:ext cx="57028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Methodology</a:t>
            </a:r>
          </a:p>
        </p:txBody>
      </p:sp>
      <p:sp>
        <p:nvSpPr>
          <p:cNvPr name="TextBox 8" id="8"/>
          <p:cNvSpPr txBox="true"/>
          <p:nvPr/>
        </p:nvSpPr>
        <p:spPr>
          <a:xfrm rot="0">
            <a:off x="1028700" y="2431998"/>
            <a:ext cx="1052775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Problem Definition and Objective Setting:</a:t>
            </a:r>
          </a:p>
        </p:txBody>
      </p:sp>
      <p:sp>
        <p:nvSpPr>
          <p:cNvPr name="TextBox 9" id="9"/>
          <p:cNvSpPr txBox="true"/>
          <p:nvPr/>
        </p:nvSpPr>
        <p:spPr>
          <a:xfrm rot="0">
            <a:off x="1028700" y="3474537"/>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Data Collection and Input Design:</a:t>
            </a:r>
          </a:p>
        </p:txBody>
      </p:sp>
      <p:sp>
        <p:nvSpPr>
          <p:cNvPr name="TextBox 10" id="10"/>
          <p:cNvSpPr txBox="true"/>
          <p:nvPr/>
        </p:nvSpPr>
        <p:spPr>
          <a:xfrm rot="0">
            <a:off x="1028700" y="4906462"/>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Fuzzy Logic System Design:</a:t>
            </a:r>
          </a:p>
        </p:txBody>
      </p:sp>
      <p:sp>
        <p:nvSpPr>
          <p:cNvPr name="TextBox 11" id="11"/>
          <p:cNvSpPr txBox="true"/>
          <p:nvPr/>
        </p:nvSpPr>
        <p:spPr>
          <a:xfrm rot="0">
            <a:off x="1028700" y="6338810"/>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Control System Implementation:</a:t>
            </a:r>
          </a:p>
        </p:txBody>
      </p:sp>
      <p:sp>
        <p:nvSpPr>
          <p:cNvPr name="TextBox 12" id="12"/>
          <p:cNvSpPr txBox="true"/>
          <p:nvPr/>
        </p:nvSpPr>
        <p:spPr>
          <a:xfrm rot="0">
            <a:off x="1028700" y="8007388"/>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Testing: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11915073" y="1684924"/>
            <a:ext cx="5344227" cy="7573376"/>
            <a:chOff x="0" y="0"/>
            <a:chExt cx="827961" cy="1173314"/>
          </a:xfrm>
        </p:grpSpPr>
        <p:sp>
          <p:nvSpPr>
            <p:cNvPr name="Freeform 6" id="6"/>
            <p:cNvSpPr/>
            <p:nvPr/>
          </p:nvSpPr>
          <p:spPr>
            <a:xfrm flipH="false" flipV="false" rot="0">
              <a:off x="0" y="0"/>
              <a:ext cx="827961" cy="1173314"/>
            </a:xfrm>
            <a:custGeom>
              <a:avLst/>
              <a:gdLst/>
              <a:ahLst/>
              <a:cxnLst/>
              <a:rect r="r" b="b" t="t" l="l"/>
              <a:pathLst>
                <a:path h="1173314" w="827961">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75408" t="0" r="-75408" b="0"/>
              </a:stretch>
            </a:blipFill>
          </p:spPr>
        </p:sp>
      </p:grpSp>
      <p:sp>
        <p:nvSpPr>
          <p:cNvPr name="TextBox 7" id="7"/>
          <p:cNvSpPr txBox="true"/>
          <p:nvPr/>
        </p:nvSpPr>
        <p:spPr>
          <a:xfrm rot="0">
            <a:off x="449144" y="428942"/>
            <a:ext cx="712758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1-Make list challenges</a:t>
            </a:r>
          </a:p>
        </p:txBody>
      </p:sp>
      <p:sp>
        <p:nvSpPr>
          <p:cNvPr name="TextBox 8" id="8"/>
          <p:cNvSpPr txBox="true"/>
          <p:nvPr/>
        </p:nvSpPr>
        <p:spPr>
          <a:xfrm rot="0">
            <a:off x="449144" y="1466533"/>
            <a:ext cx="10527757" cy="9125585"/>
          </a:xfrm>
          <a:prstGeom prst="rect">
            <a:avLst/>
          </a:prstGeom>
        </p:spPr>
        <p:txBody>
          <a:bodyPr anchor="t" rtlCol="false" tIns="0" lIns="0" bIns="0" rIns="0">
            <a:spAutoFit/>
          </a:bodyPr>
          <a:lstStyle/>
          <a:p>
            <a:pPr algn="l">
              <a:lnSpc>
                <a:spcPts val="3640"/>
              </a:lnSpc>
            </a:pPr>
            <a:r>
              <a:rPr lang="en-US" sz="2600" b="true">
                <a:solidFill>
                  <a:srgbClr val="0F4662"/>
                </a:solidFill>
                <a:latin typeface="Quicksand Bold"/>
                <a:ea typeface="Quicksand Bold"/>
                <a:cs typeface="Quicksand Bold"/>
                <a:sym typeface="Quicksand Bold"/>
              </a:rPr>
              <a:t>Lack of accurate data Original documents for buildings, such as engineering models, may be missing or inaccurate due to war</a:t>
            </a:r>
          </a:p>
          <a:p>
            <a:pPr algn="l">
              <a:lnSpc>
                <a:spcPts val="3640"/>
              </a:lnSpc>
            </a:pPr>
            <a:r>
              <a:rPr lang="en-US" sz="2600" b="true">
                <a:solidFill>
                  <a:srgbClr val="0F4662"/>
                </a:solidFill>
                <a:latin typeface="Quicksand Bold"/>
                <a:ea typeface="Quicksand Bold"/>
                <a:cs typeface="Quicksand Bold"/>
                <a:sym typeface="Quicksand Bold"/>
              </a:rPr>
              <a:t>Hidden or invisible damage, such as erosion of the foundations or internal structure of the building as a result of bombing or explosions.</a:t>
            </a:r>
          </a:p>
          <a:p>
            <a:pPr algn="l">
              <a:lnSpc>
                <a:spcPts val="3640"/>
              </a:lnSpc>
            </a:pPr>
            <a:r>
              <a:rPr lang="en-US" sz="2600" b="true">
                <a:solidFill>
                  <a:srgbClr val="0F4662"/>
                </a:solidFill>
                <a:latin typeface="Quicksand Bold"/>
                <a:ea typeface="Quicksand Bold"/>
                <a:cs typeface="Quicksand Bold"/>
                <a:sym typeface="Quicksand Bold"/>
              </a:rPr>
              <a:t>If the building is left without maintenance for a long period after the war, neglect can lead to increased structural damage.</a:t>
            </a:r>
          </a:p>
          <a:p>
            <a:pPr algn="l">
              <a:lnSpc>
                <a:spcPts val="3640"/>
              </a:lnSpc>
            </a:pPr>
            <a:r>
              <a:rPr lang="en-US" sz="2600" b="true">
                <a:solidFill>
                  <a:srgbClr val="0F4662"/>
                </a:solidFill>
                <a:latin typeface="Quicksand Bold"/>
                <a:ea typeface="Quicksand Bold"/>
                <a:cs typeface="Quicksand Bold"/>
                <a:sym typeface="Quicksand Bold"/>
              </a:rPr>
              <a:t>The presence of hazardous or radioactive materials may hinder the assessment and further complicate the restoration process.</a:t>
            </a:r>
          </a:p>
          <a:p>
            <a:pPr algn="l">
              <a:lnSpc>
                <a:spcPts val="3640"/>
              </a:lnSpc>
            </a:pPr>
            <a:r>
              <a:rPr lang="en-US" sz="2600" b="true">
                <a:solidFill>
                  <a:srgbClr val="0F4662"/>
                </a:solidFill>
                <a:latin typeface="Quicksand Bold"/>
                <a:ea typeface="Quicksand Bold"/>
                <a:cs typeface="Quicksand Bold"/>
                <a:sym typeface="Quicksand Bold"/>
              </a:rPr>
              <a:t>Determine the budget for reconstruction.</a:t>
            </a:r>
          </a:p>
          <a:p>
            <a:pPr algn="l">
              <a:lnSpc>
                <a:spcPts val="3640"/>
              </a:lnSpc>
            </a:pPr>
            <a:r>
              <a:rPr lang="en-US" sz="2600" b="true">
                <a:solidFill>
                  <a:srgbClr val="0F4662"/>
                </a:solidFill>
                <a:latin typeface="Quicksand Bold"/>
                <a:ea typeface="Quicksand Bold"/>
                <a:cs typeface="Quicksand Bold"/>
                <a:sym typeface="Quicksand Bold"/>
              </a:rPr>
              <a:t>Examine whether restructuring will be more expensive or more effective than rebuilding the building from scratch.</a:t>
            </a:r>
          </a:p>
          <a:p>
            <a:pPr algn="l">
              <a:lnSpc>
                <a:spcPts val="3640"/>
              </a:lnSpc>
            </a:pPr>
            <a:r>
              <a:rPr lang="en-US" sz="2600" b="true">
                <a:solidFill>
                  <a:srgbClr val="0F4662"/>
                </a:solidFill>
                <a:latin typeface="Quicksand Bold"/>
                <a:ea typeface="Quicksand Bold"/>
                <a:cs typeface="Quicksand Bold"/>
                <a:sym typeface="Quicksand Bold"/>
              </a:rPr>
              <a:t>Determine the extent of the war’s impact on the surrounding area, such as contamination or destruction of local infrastructure (roads, public networks).</a:t>
            </a:r>
          </a:p>
          <a:p>
            <a:pPr algn="l">
              <a:lnSpc>
                <a:spcPts val="3640"/>
              </a:lnSpc>
            </a:pPr>
            <a:r>
              <a:rPr lang="en-US" sz="2600" b="true">
                <a:solidFill>
                  <a:srgbClr val="0F4662"/>
                </a:solidFill>
                <a:latin typeface="Quicksand Bold"/>
                <a:ea typeface="Quicksand Bold"/>
                <a:cs typeface="Quicksand Bold"/>
                <a:sym typeface="Quicksand Bold"/>
              </a:rPr>
              <a:t>Examine the integrity of the building’s basic structure (foundations, columns, roofs).</a:t>
            </a:r>
          </a:p>
          <a:p>
            <a:pPr algn="l">
              <a:lnSpc>
                <a:spcPts val="3640"/>
              </a:lnSpc>
            </a:pPr>
            <a:r>
              <a:rPr lang="en-US" sz="2600" b="true">
                <a:solidFill>
                  <a:srgbClr val="0F4662"/>
                </a:solidFill>
                <a:latin typeface="Quicksand Bold"/>
                <a:ea typeface="Quicksand Bold"/>
                <a:cs typeface="Quicksand Bold"/>
                <a:sym typeface="Quicksand Bold"/>
              </a:rPr>
              <a:t>Evaluate cracks in walls and curved surfaces (these cracks may be an indication of structural weakness).</a:t>
            </a:r>
          </a:p>
          <a:p>
            <a:pPr algn="l" marL="0" indent="0" lvl="0">
              <a:lnSpc>
                <a:spcPts val="364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11915073" y="1684924"/>
            <a:ext cx="5344227" cy="7573376"/>
            <a:chOff x="0" y="0"/>
            <a:chExt cx="827961" cy="1173314"/>
          </a:xfrm>
        </p:grpSpPr>
        <p:sp>
          <p:nvSpPr>
            <p:cNvPr name="Freeform 6" id="6"/>
            <p:cNvSpPr/>
            <p:nvPr/>
          </p:nvSpPr>
          <p:spPr>
            <a:xfrm flipH="false" flipV="false" rot="0">
              <a:off x="0" y="0"/>
              <a:ext cx="827961" cy="1173314"/>
            </a:xfrm>
            <a:custGeom>
              <a:avLst/>
              <a:gdLst/>
              <a:ahLst/>
              <a:cxnLst/>
              <a:rect r="r" b="b" t="t" l="l"/>
              <a:pathLst>
                <a:path h="1173314" w="827961">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75408" t="0" r="-75408" b="0"/>
              </a:stretch>
            </a:blipFill>
          </p:spPr>
        </p:sp>
      </p:grpSp>
      <p:sp>
        <p:nvSpPr>
          <p:cNvPr name="TextBox 7" id="7"/>
          <p:cNvSpPr txBox="true"/>
          <p:nvPr/>
        </p:nvSpPr>
        <p:spPr>
          <a:xfrm rot="0">
            <a:off x="449144" y="428942"/>
            <a:ext cx="932506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2-Build the Knowledge Base</a:t>
            </a:r>
          </a:p>
        </p:txBody>
      </p:sp>
      <p:sp>
        <p:nvSpPr>
          <p:cNvPr name="TextBox 8" id="8"/>
          <p:cNvSpPr txBox="true"/>
          <p:nvPr/>
        </p:nvSpPr>
        <p:spPr>
          <a:xfrm rot="0">
            <a:off x="449144" y="1476058"/>
            <a:ext cx="10527757" cy="7011670"/>
          </a:xfrm>
          <a:prstGeom prst="rect">
            <a:avLst/>
          </a:prstGeom>
        </p:spPr>
        <p:txBody>
          <a:bodyPr anchor="t" rtlCol="false" tIns="0" lIns="0" bIns="0" rIns="0">
            <a:spAutoFit/>
          </a:bodyPr>
          <a:lstStyle/>
          <a:p>
            <a:pPr algn="l">
              <a:lnSpc>
                <a:spcPts val="3080"/>
              </a:lnSpc>
            </a:pPr>
          </a:p>
          <a:p>
            <a:pPr algn="l">
              <a:lnSpc>
                <a:spcPts val="3080"/>
              </a:lnSpc>
            </a:pPr>
          </a:p>
          <a:p>
            <a:pPr algn="l">
              <a:lnSpc>
                <a:spcPts val="3080"/>
              </a:lnSpc>
            </a:pPr>
            <a:r>
              <a:rPr lang="en-US" sz="2200" b="true">
                <a:solidFill>
                  <a:srgbClr val="0F4662"/>
                </a:solidFill>
                <a:latin typeface="Quicksand Bold"/>
                <a:ea typeface="Quicksand Bold"/>
                <a:cs typeface="Quicksand Bold"/>
                <a:sym typeface="Quicksand Bold"/>
              </a:rPr>
              <a:t>IF hidden damage is suspected due to erosion, internal issues, or war impacts</a:t>
            </a:r>
          </a:p>
          <a:p>
            <a:pPr algn="l">
              <a:lnSpc>
                <a:spcPts val="3080"/>
              </a:lnSpc>
            </a:pPr>
            <a:r>
              <a:rPr lang="en-US" sz="2200" b="true">
                <a:solidFill>
                  <a:srgbClr val="0F4662"/>
                </a:solidFill>
                <a:latin typeface="Quicksand Bold"/>
                <a:ea typeface="Quicksand Bold"/>
                <a:cs typeface="Quicksand Bold"/>
                <a:sym typeface="Quicksand Bold"/>
              </a:rPr>
              <a:t>THEN</a:t>
            </a:r>
          </a:p>
          <a:p>
            <a:pPr algn="l">
              <a:lnSpc>
                <a:spcPts val="3080"/>
              </a:lnSpc>
            </a:pPr>
            <a:r>
              <a:rPr lang="en-US" sz="2200" b="true">
                <a:solidFill>
                  <a:srgbClr val="0F4662"/>
                </a:solidFill>
                <a:latin typeface="Quicksand Bold"/>
                <a:ea typeface="Quicksand Bold"/>
                <a:cs typeface="Quicksand Bold"/>
                <a:sym typeface="Quicksand Bold"/>
              </a:rPr>
              <a:t>Prioritize high-risk areas like foundations, load-bearing walls, and critical joints for inspection</a:t>
            </a:r>
          </a:p>
          <a:p>
            <a:pPr algn="l">
              <a:lnSpc>
                <a:spcPts val="3080"/>
              </a:lnSpc>
            </a:pPr>
          </a:p>
          <a:p>
            <a:pPr algn="l">
              <a:lnSpc>
                <a:spcPts val="3080"/>
              </a:lnSpc>
            </a:pPr>
          </a:p>
          <a:p>
            <a:pPr algn="l">
              <a:lnSpc>
                <a:spcPts val="3080"/>
              </a:lnSpc>
            </a:pPr>
            <a:r>
              <a:rPr lang="en-US" sz="2200" b="true">
                <a:solidFill>
                  <a:srgbClr val="0F4662"/>
                </a:solidFill>
                <a:latin typeface="Quicksand Bold"/>
                <a:ea typeface="Quicksand Bold"/>
                <a:cs typeface="Quicksand Bold"/>
                <a:sym typeface="Quicksand Bold"/>
              </a:rPr>
              <a:t>IF prolonged neglect of a building is evident</a:t>
            </a:r>
          </a:p>
          <a:p>
            <a:pPr algn="l">
              <a:lnSpc>
                <a:spcPts val="3080"/>
              </a:lnSpc>
            </a:pPr>
            <a:r>
              <a:rPr lang="en-US" sz="2200" b="true">
                <a:solidFill>
                  <a:srgbClr val="0F4662"/>
                </a:solidFill>
                <a:latin typeface="Quicksand Bold"/>
                <a:ea typeface="Quicksand Bold"/>
                <a:cs typeface="Quicksand Bold"/>
                <a:sym typeface="Quicksand Bold"/>
              </a:rPr>
              <a:t>THEN</a:t>
            </a:r>
          </a:p>
          <a:p>
            <a:pPr algn="l">
              <a:lnSpc>
                <a:spcPts val="3080"/>
              </a:lnSpc>
            </a:pPr>
            <a:r>
              <a:rPr lang="en-US" sz="2200" b="true">
                <a:solidFill>
                  <a:srgbClr val="0F4662"/>
                </a:solidFill>
                <a:latin typeface="Quicksand Bold"/>
                <a:ea typeface="Quicksand Bold"/>
                <a:cs typeface="Quicksand Bold"/>
                <a:sym typeface="Quicksand Bold"/>
              </a:rPr>
              <a:t>Perform rapid assessments to identify critical failures</a:t>
            </a:r>
          </a:p>
          <a:p>
            <a:pPr algn="l">
              <a:lnSpc>
                <a:spcPts val="3080"/>
              </a:lnSpc>
            </a:pPr>
          </a:p>
          <a:p>
            <a:pPr algn="l">
              <a:lnSpc>
                <a:spcPts val="3080"/>
              </a:lnSpc>
            </a:pPr>
            <a:r>
              <a:rPr lang="en-US" sz="2200" b="true">
                <a:solidFill>
                  <a:srgbClr val="0F4662"/>
                </a:solidFill>
                <a:latin typeface="Quicksand Bold"/>
                <a:ea typeface="Quicksand Bold"/>
                <a:cs typeface="Quicksand Bold"/>
                <a:sym typeface="Quicksand Bold"/>
              </a:rPr>
              <a:t>IF cracks, deformities, or foundational instability are observed</a:t>
            </a:r>
          </a:p>
          <a:p>
            <a:pPr algn="l">
              <a:lnSpc>
                <a:spcPts val="3080"/>
              </a:lnSpc>
            </a:pPr>
            <a:r>
              <a:rPr lang="en-US" sz="2200" b="true">
                <a:solidFill>
                  <a:srgbClr val="0F4662"/>
                </a:solidFill>
                <a:latin typeface="Quicksand Bold"/>
                <a:ea typeface="Quicksand Bold"/>
                <a:cs typeface="Quicksand Bold"/>
                <a:sym typeface="Quicksand Bold"/>
              </a:rPr>
              <a:t>THEN</a:t>
            </a:r>
          </a:p>
          <a:p>
            <a:pPr algn="l">
              <a:lnSpc>
                <a:spcPts val="3080"/>
              </a:lnSpc>
            </a:pPr>
            <a:r>
              <a:rPr lang="en-US" sz="2200" b="true">
                <a:solidFill>
                  <a:srgbClr val="0F4662"/>
                </a:solidFill>
                <a:latin typeface="Quicksand Bold"/>
                <a:ea typeface="Quicksand Bold"/>
                <a:cs typeface="Quicksand Bold"/>
                <a:sym typeface="Quicksand Bold"/>
              </a:rPr>
              <a:t>Recommend temporary shoring or bracing if the structure poses a collapse risk</a:t>
            </a:r>
          </a:p>
          <a:p>
            <a:pPr algn="l">
              <a:lnSpc>
                <a:spcPts val="3080"/>
              </a:lnSpc>
            </a:pPr>
          </a:p>
          <a:p>
            <a:pPr algn="l" marL="0" indent="0" lvl="0">
              <a:lnSpc>
                <a:spcPts val="308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1162132"/>
            <a:ext cx="16575707" cy="7800333"/>
          </a:xfrm>
          <a:custGeom>
            <a:avLst/>
            <a:gdLst/>
            <a:ahLst/>
            <a:cxnLst/>
            <a:rect r="r" b="b" t="t" l="l"/>
            <a:pathLst>
              <a:path h="7800333" w="16575707">
                <a:moveTo>
                  <a:pt x="0" y="0"/>
                </a:moveTo>
                <a:lnTo>
                  <a:pt x="16575707" y="0"/>
                </a:lnTo>
                <a:lnTo>
                  <a:pt x="16575707" y="7800333"/>
                </a:lnTo>
                <a:lnTo>
                  <a:pt x="0" y="7800333"/>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449144" y="1829305"/>
            <a:ext cx="16788690" cy="7428995"/>
          </a:xfrm>
          <a:custGeom>
            <a:avLst/>
            <a:gdLst/>
            <a:ahLst/>
            <a:cxnLst/>
            <a:rect r="r" b="b" t="t" l="l"/>
            <a:pathLst>
              <a:path h="7428995" w="16788690">
                <a:moveTo>
                  <a:pt x="0" y="0"/>
                </a:moveTo>
                <a:lnTo>
                  <a:pt x="16788690" y="0"/>
                </a:lnTo>
                <a:lnTo>
                  <a:pt x="16788690" y="7428995"/>
                </a:lnTo>
                <a:lnTo>
                  <a:pt x="0" y="7428995"/>
                </a:lnTo>
                <a:lnTo>
                  <a:pt x="0" y="0"/>
                </a:lnTo>
                <a:close/>
              </a:path>
            </a:pathLst>
          </a:custGeom>
          <a:blipFill>
            <a:blip r:embed="rId2"/>
            <a:stretch>
              <a:fillRect l="0" t="0" r="0" b="0"/>
            </a:stretch>
          </a:blipFill>
        </p:spPr>
      </p:sp>
      <p:sp>
        <p:nvSpPr>
          <p:cNvPr name="TextBox 6" id="6"/>
          <p:cNvSpPr txBox="true"/>
          <p:nvPr/>
        </p:nvSpPr>
        <p:spPr>
          <a:xfrm rot="0">
            <a:off x="449144" y="428942"/>
            <a:ext cx="905943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3-Make code in Fuzzy Logic</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711351" y="1514158"/>
            <a:ext cx="11479846" cy="8439738"/>
          </a:xfrm>
          <a:custGeom>
            <a:avLst/>
            <a:gdLst/>
            <a:ahLst/>
            <a:cxnLst/>
            <a:rect r="r" b="b" t="t" l="l"/>
            <a:pathLst>
              <a:path h="8439738" w="11479846">
                <a:moveTo>
                  <a:pt x="0" y="0"/>
                </a:moveTo>
                <a:lnTo>
                  <a:pt x="11479846" y="0"/>
                </a:lnTo>
                <a:lnTo>
                  <a:pt x="11479846" y="8439738"/>
                </a:lnTo>
                <a:lnTo>
                  <a:pt x="0" y="8439738"/>
                </a:lnTo>
                <a:lnTo>
                  <a:pt x="0" y="0"/>
                </a:lnTo>
                <a:close/>
              </a:path>
            </a:pathLst>
          </a:custGeom>
          <a:blipFill>
            <a:blip r:embed="rId2"/>
            <a:stretch>
              <a:fillRect l="0" t="-1263" r="0" b="-1263"/>
            </a:stretch>
          </a:blipFill>
        </p:spPr>
      </p:sp>
      <p:sp>
        <p:nvSpPr>
          <p:cNvPr name="TextBox 6" id="6"/>
          <p:cNvSpPr txBox="true"/>
          <p:nvPr/>
        </p:nvSpPr>
        <p:spPr>
          <a:xfrm rot="0">
            <a:off x="449144" y="428942"/>
            <a:ext cx="905943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3-Make code in Fuzzy Logic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DAGc031tCkY</dc:identifier>
  <dcterms:modified xsi:type="dcterms:W3CDTF">2011-08-01T06:04:30Z</dcterms:modified>
  <cp:revision>1</cp:revision>
  <dc:title>Post-war building assessments system Presentation</dc:title>
</cp:coreProperties>
</file>