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p:scale>
          <a:sx n="60" d="100"/>
          <a:sy n="60" d="100"/>
        </p:scale>
        <p:origin x="132"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10/20/2018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10/20/2018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DD53-CE8D-4068-9966-A878A5173BA7}"/>
              </a:ext>
            </a:extLst>
          </p:cNvPr>
          <p:cNvSpPr>
            <a:spLocks noGrp="1"/>
          </p:cNvSpPr>
          <p:nvPr>
            <p:ph type="ctrTitle"/>
          </p:nvPr>
        </p:nvSpPr>
        <p:spPr/>
        <p:txBody>
          <a:bodyPr/>
          <a:lstStyle/>
          <a:p>
            <a:r>
              <a:rPr lang="en-US" dirty="0"/>
              <a:t>Domain 1: Architectural Concepts and Design Requirements</a:t>
            </a:r>
          </a:p>
        </p:txBody>
      </p:sp>
      <p:sp>
        <p:nvSpPr>
          <p:cNvPr id="3" name="Subtitle 2">
            <a:extLst>
              <a:ext uri="{FF2B5EF4-FFF2-40B4-BE49-F238E27FC236}">
                <a16:creationId xmlns:a16="http://schemas.microsoft.com/office/drawing/2014/main" id="{13549E3F-6CD7-4115-8ACA-98E5E7D85854}"/>
              </a:ext>
            </a:extLst>
          </p:cNvPr>
          <p:cNvSpPr>
            <a:spLocks noGrp="1"/>
          </p:cNvSpPr>
          <p:nvPr>
            <p:ph type="subTitle" idx="1"/>
          </p:nvPr>
        </p:nvSpPr>
        <p:spPr/>
        <p:txBody>
          <a:bodyPr/>
          <a:lstStyle/>
          <a:p>
            <a:r>
              <a:rPr lang="en-US" dirty="0"/>
              <a:t>Shaheda Choudhury </a:t>
            </a:r>
          </a:p>
        </p:txBody>
      </p:sp>
      <p:sp>
        <p:nvSpPr>
          <p:cNvPr id="4" name="AutoShape 2" descr="Image result for ccsp">
            <a:extLst>
              <a:ext uri="{FF2B5EF4-FFF2-40B4-BE49-F238E27FC236}">
                <a16:creationId xmlns:a16="http://schemas.microsoft.com/office/drawing/2014/main" id="{50557AC9-8137-4E13-B5B2-9540DCC90A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Image result for ccsp">
            <a:extLst>
              <a:ext uri="{FF2B5EF4-FFF2-40B4-BE49-F238E27FC236}">
                <a16:creationId xmlns:a16="http://schemas.microsoft.com/office/drawing/2014/main" id="{2CCB2122-A94F-4DC0-8445-A625DF89E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6948" y="5017988"/>
            <a:ext cx="1748589" cy="1748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708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2934-F4D8-4693-8529-769AD28F42D9}"/>
              </a:ext>
            </a:extLst>
          </p:cNvPr>
          <p:cNvSpPr>
            <a:spLocks noGrp="1"/>
          </p:cNvSpPr>
          <p:nvPr>
            <p:ph type="title"/>
          </p:nvPr>
        </p:nvSpPr>
        <p:spPr>
          <a:xfrm>
            <a:off x="0" y="-485225"/>
            <a:ext cx="10571998" cy="970450"/>
          </a:xfrm>
        </p:spPr>
        <p:txBody>
          <a:bodyPr/>
          <a:lstStyle/>
          <a:p>
            <a:r>
              <a:rPr lang="en-US" sz="3600" dirty="0"/>
              <a:t>Software as a Service (SaaS)</a:t>
            </a:r>
          </a:p>
        </p:txBody>
      </p:sp>
      <p:sp>
        <p:nvSpPr>
          <p:cNvPr id="3" name="Content Placeholder 2">
            <a:extLst>
              <a:ext uri="{FF2B5EF4-FFF2-40B4-BE49-F238E27FC236}">
                <a16:creationId xmlns:a16="http://schemas.microsoft.com/office/drawing/2014/main" id="{F32EB801-5A9B-42A1-9BBE-75736262C950}"/>
              </a:ext>
            </a:extLst>
          </p:cNvPr>
          <p:cNvSpPr>
            <a:spLocks noGrp="1"/>
          </p:cNvSpPr>
          <p:nvPr>
            <p:ph idx="1"/>
          </p:nvPr>
        </p:nvSpPr>
        <p:spPr>
          <a:xfrm>
            <a:off x="0" y="417095"/>
            <a:ext cx="12192000" cy="6440903"/>
          </a:xfrm>
        </p:spPr>
        <p:txBody>
          <a:bodyPr>
            <a:normAutofit lnSpcReduction="10000"/>
          </a:bodyPr>
          <a:lstStyle/>
          <a:p>
            <a:r>
              <a:rPr lang="en-US" dirty="0">
                <a:solidFill>
                  <a:schemeClr val="bg1"/>
                </a:solidFill>
              </a:rPr>
              <a:t>The capability provided to the consumer is to use the provider’s applications running on a cloud infrastructure. The applications are accessible from various client devices through either a thin client interface, such as a web browser (e.g., web-based email), or a program interface.  </a:t>
            </a:r>
          </a:p>
          <a:p>
            <a:pPr lvl="1"/>
            <a:r>
              <a:rPr lang="en-US" dirty="0">
                <a:solidFill>
                  <a:schemeClr val="bg1"/>
                </a:solidFill>
              </a:rPr>
              <a:t>Controls of limited user specific application configuration settings.</a:t>
            </a:r>
          </a:p>
          <a:p>
            <a:r>
              <a:rPr lang="en-US" b="1" dirty="0">
                <a:solidFill>
                  <a:schemeClr val="accent3">
                    <a:lumMod val="75000"/>
                  </a:schemeClr>
                </a:solidFill>
              </a:rPr>
              <a:t>Delivery Models</a:t>
            </a:r>
            <a:r>
              <a:rPr lang="en-US" dirty="0"/>
              <a:t>: </a:t>
            </a:r>
          </a:p>
          <a:p>
            <a:pPr lvl="1"/>
            <a:r>
              <a:rPr lang="en-US" b="1" dirty="0">
                <a:solidFill>
                  <a:schemeClr val="accent3">
                    <a:lumMod val="75000"/>
                  </a:schemeClr>
                </a:solidFill>
              </a:rPr>
              <a:t>Hosted application management (hosted AM):</a:t>
            </a:r>
            <a:r>
              <a:rPr lang="en-US" dirty="0"/>
              <a:t> The provider hosts commercially available software for customers and delivers it over the Web (Internet). </a:t>
            </a:r>
          </a:p>
          <a:p>
            <a:pPr lvl="1"/>
            <a:r>
              <a:rPr lang="en-US" b="1" dirty="0">
                <a:solidFill>
                  <a:schemeClr val="accent3">
                    <a:lumMod val="75000"/>
                  </a:schemeClr>
                </a:solidFill>
              </a:rPr>
              <a:t>Software on demand</a:t>
            </a:r>
            <a:r>
              <a:rPr lang="en-US" dirty="0"/>
              <a:t>: The CSP gives customers network-based access to a single copy of an application created specifically for SaaS distribution (typically within the same network segment)</a:t>
            </a:r>
          </a:p>
          <a:p>
            <a:r>
              <a:rPr lang="en-US" b="1" dirty="0">
                <a:solidFill>
                  <a:schemeClr val="accent3">
                    <a:lumMod val="75000"/>
                  </a:schemeClr>
                </a:solidFill>
              </a:rPr>
              <a:t>Benefits</a:t>
            </a:r>
            <a:r>
              <a:rPr lang="en-US" dirty="0"/>
              <a:t>: </a:t>
            </a:r>
          </a:p>
          <a:p>
            <a:pPr lvl="1"/>
            <a:r>
              <a:rPr lang="en-US" b="1" dirty="0">
                <a:solidFill>
                  <a:schemeClr val="accent3">
                    <a:lumMod val="75000"/>
                  </a:schemeClr>
                </a:solidFill>
              </a:rPr>
              <a:t>Overall reduction of costs</a:t>
            </a:r>
            <a:r>
              <a:rPr lang="en-US" dirty="0"/>
              <a:t>: reduce the need for advanced hardware to be deployed on the client side.</a:t>
            </a:r>
          </a:p>
          <a:p>
            <a:pPr lvl="1"/>
            <a:r>
              <a:rPr lang="en-US" b="1" dirty="0">
                <a:solidFill>
                  <a:schemeClr val="accent3">
                    <a:lumMod val="75000"/>
                  </a:schemeClr>
                </a:solidFill>
              </a:rPr>
              <a:t>Application and software licensing</a:t>
            </a:r>
            <a:r>
              <a:rPr lang="en-US" dirty="0"/>
              <a:t>: Customers no longer need to purchase licenses, support, and associated costs because licensing is leased and is relevant only when in use.</a:t>
            </a:r>
          </a:p>
          <a:p>
            <a:pPr lvl="1"/>
            <a:r>
              <a:rPr lang="en-US" b="1" dirty="0">
                <a:solidFill>
                  <a:schemeClr val="accent3">
                    <a:lumMod val="75000"/>
                  </a:schemeClr>
                </a:solidFill>
              </a:rPr>
              <a:t>Reduced support costs</a:t>
            </a:r>
            <a:r>
              <a:rPr lang="en-US" dirty="0"/>
              <a:t>: Customers save money on support issues because the relevant CSP handles them.</a:t>
            </a:r>
          </a:p>
          <a:p>
            <a:r>
              <a:rPr lang="en-US" b="1" dirty="0">
                <a:solidFill>
                  <a:schemeClr val="accent3">
                    <a:lumMod val="75000"/>
                  </a:schemeClr>
                </a:solidFill>
              </a:rPr>
              <a:t>Key Benefits</a:t>
            </a:r>
            <a:r>
              <a:rPr lang="en-US" dirty="0"/>
              <a:t>: </a:t>
            </a:r>
          </a:p>
          <a:p>
            <a:pPr lvl="1"/>
            <a:r>
              <a:rPr lang="en-US" dirty="0"/>
              <a:t>Ease of use and limited administration. </a:t>
            </a:r>
          </a:p>
          <a:p>
            <a:pPr lvl="1"/>
            <a:r>
              <a:rPr lang="en-US" dirty="0"/>
              <a:t>Automatic updates and patch management.</a:t>
            </a:r>
          </a:p>
          <a:p>
            <a:pPr lvl="1"/>
            <a:r>
              <a:rPr lang="en-US" dirty="0"/>
              <a:t>Standardization and compatibility</a:t>
            </a:r>
          </a:p>
          <a:p>
            <a:pPr lvl="1"/>
            <a:r>
              <a:rPr lang="en-US" dirty="0"/>
              <a:t>Global accessibility.</a:t>
            </a:r>
          </a:p>
          <a:p>
            <a:pPr lvl="1"/>
            <a:endParaRPr lang="en-US" dirty="0"/>
          </a:p>
        </p:txBody>
      </p:sp>
    </p:spTree>
    <p:extLst>
      <p:ext uri="{BB962C8B-B14F-4D97-AF65-F5344CB8AC3E}">
        <p14:creationId xmlns:p14="http://schemas.microsoft.com/office/powerpoint/2010/main" val="401898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6F0D-D0F6-4EEB-83D8-83C9D3C9BE4D}"/>
              </a:ext>
            </a:extLst>
          </p:cNvPr>
          <p:cNvSpPr>
            <a:spLocks noGrp="1"/>
          </p:cNvSpPr>
          <p:nvPr>
            <p:ph type="title"/>
          </p:nvPr>
        </p:nvSpPr>
        <p:spPr/>
        <p:txBody>
          <a:bodyPr/>
          <a:lstStyle/>
          <a:p>
            <a:r>
              <a:rPr lang="en-US" dirty="0"/>
              <a:t>Cloud Deployment Models </a:t>
            </a:r>
          </a:p>
        </p:txBody>
      </p:sp>
      <p:sp>
        <p:nvSpPr>
          <p:cNvPr id="3" name="Content Placeholder 2">
            <a:extLst>
              <a:ext uri="{FF2B5EF4-FFF2-40B4-BE49-F238E27FC236}">
                <a16:creationId xmlns:a16="http://schemas.microsoft.com/office/drawing/2014/main" id="{98D031FB-C75C-4684-ADF1-DA12C2C0ECD8}"/>
              </a:ext>
            </a:extLst>
          </p:cNvPr>
          <p:cNvSpPr>
            <a:spLocks noGrp="1"/>
          </p:cNvSpPr>
          <p:nvPr>
            <p:ph sz="half" idx="1"/>
          </p:nvPr>
        </p:nvSpPr>
        <p:spPr>
          <a:xfrm>
            <a:off x="0" y="1668379"/>
            <a:ext cx="6004585" cy="5189621"/>
          </a:xfrm>
        </p:spPr>
        <p:txBody>
          <a:bodyPr>
            <a:normAutofit/>
          </a:bodyPr>
          <a:lstStyle/>
          <a:p>
            <a:r>
              <a:rPr lang="en-US" b="1" dirty="0">
                <a:solidFill>
                  <a:schemeClr val="accent3">
                    <a:lumMod val="75000"/>
                  </a:schemeClr>
                </a:solidFill>
              </a:rPr>
              <a:t>Public Cloud</a:t>
            </a:r>
            <a:r>
              <a:rPr lang="en-US" dirty="0"/>
              <a:t>:  the cloud infrastructure is provisioned for open use by the general public. It may be owned, managed, and operated by a business, academic, or government organization, or some combination of them. It exists on the premises of the cloud provider</a:t>
            </a:r>
          </a:p>
          <a:p>
            <a:r>
              <a:rPr lang="en-US" dirty="0"/>
              <a:t>Benefits: </a:t>
            </a:r>
          </a:p>
          <a:p>
            <a:pPr lvl="1"/>
            <a:r>
              <a:rPr lang="en-US" dirty="0"/>
              <a:t>Easy and inexpensive setup because the provider covers hardware, application, and bandwidth costs</a:t>
            </a:r>
          </a:p>
          <a:p>
            <a:pPr lvl="1"/>
            <a:r>
              <a:rPr lang="en-US" dirty="0"/>
              <a:t>Streamlined and easy-to-provision resources</a:t>
            </a:r>
          </a:p>
          <a:p>
            <a:pPr lvl="1"/>
            <a:r>
              <a:rPr lang="en-US" dirty="0"/>
              <a:t>Scalability to meet customer needs</a:t>
            </a:r>
          </a:p>
          <a:p>
            <a:pPr lvl="1"/>
            <a:r>
              <a:rPr lang="en-US" dirty="0"/>
              <a:t>No wasted resources—pay as you consume</a:t>
            </a:r>
          </a:p>
          <a:p>
            <a:pPr marL="0" indent="0">
              <a:buNone/>
            </a:pPr>
            <a:endParaRPr lang="en-US" dirty="0"/>
          </a:p>
        </p:txBody>
      </p:sp>
      <p:sp>
        <p:nvSpPr>
          <p:cNvPr id="4" name="Content Placeholder 3">
            <a:extLst>
              <a:ext uri="{FF2B5EF4-FFF2-40B4-BE49-F238E27FC236}">
                <a16:creationId xmlns:a16="http://schemas.microsoft.com/office/drawing/2014/main" id="{8DE30AA8-C044-4A28-A06C-4DED416D8569}"/>
              </a:ext>
            </a:extLst>
          </p:cNvPr>
          <p:cNvSpPr>
            <a:spLocks noGrp="1"/>
          </p:cNvSpPr>
          <p:nvPr>
            <p:ph sz="half" idx="2"/>
          </p:nvPr>
        </p:nvSpPr>
        <p:spPr>
          <a:xfrm>
            <a:off x="6096000" y="1909010"/>
            <a:ext cx="6095999" cy="4948989"/>
          </a:xfrm>
        </p:spPr>
        <p:txBody>
          <a:bodyPr>
            <a:normAutofit/>
          </a:bodyPr>
          <a:lstStyle/>
          <a:p>
            <a:endParaRPr lang="en-US" dirty="0"/>
          </a:p>
          <a:p>
            <a:r>
              <a:rPr lang="en-US" b="1" dirty="0">
                <a:solidFill>
                  <a:schemeClr val="accent3">
                    <a:lumMod val="75000"/>
                  </a:schemeClr>
                </a:solidFill>
              </a:rPr>
              <a:t>Private cloud</a:t>
            </a:r>
            <a:r>
              <a:rPr lang="en-US" dirty="0"/>
              <a:t>: the cloud infrastructure is provisioned for exclusive use by a single organization comprising multiple consumers.</a:t>
            </a:r>
          </a:p>
          <a:p>
            <a:pPr lvl="1"/>
            <a:r>
              <a:rPr lang="en-US" dirty="0"/>
              <a:t> It may be owned, managed, and operated by the organization, a third party, or some combination of them, and it may exist on or off premises</a:t>
            </a:r>
          </a:p>
          <a:p>
            <a:r>
              <a:rPr lang="en-US" dirty="0"/>
              <a:t>Benefits: </a:t>
            </a:r>
          </a:p>
          <a:p>
            <a:pPr lvl="1"/>
            <a:r>
              <a:rPr lang="en-US" dirty="0"/>
              <a:t>Increased control over data, underlying systems, and applications </a:t>
            </a:r>
          </a:p>
          <a:p>
            <a:pPr lvl="1"/>
            <a:r>
              <a:rPr lang="en-US" dirty="0"/>
              <a:t>Ownership and retention of governance controls </a:t>
            </a:r>
          </a:p>
          <a:p>
            <a:pPr lvl="1"/>
            <a:r>
              <a:rPr lang="en-US" dirty="0"/>
              <a:t>Assurance over data location and removal of multiple jurisdiction legal and compliance requirements </a:t>
            </a:r>
          </a:p>
          <a:p>
            <a:endParaRPr lang="en-US" dirty="0"/>
          </a:p>
        </p:txBody>
      </p:sp>
      <p:cxnSp>
        <p:nvCxnSpPr>
          <p:cNvPr id="6" name="Straight Connector 5">
            <a:extLst>
              <a:ext uri="{FF2B5EF4-FFF2-40B4-BE49-F238E27FC236}">
                <a16:creationId xmlns:a16="http://schemas.microsoft.com/office/drawing/2014/main" id="{B35ED3F5-E346-4595-9910-56C3EBDAE953}"/>
              </a:ext>
            </a:extLst>
          </p:cNvPr>
          <p:cNvCxnSpPr>
            <a:cxnSpLocks/>
          </p:cNvCxnSpPr>
          <p:nvPr/>
        </p:nvCxnSpPr>
        <p:spPr>
          <a:xfrm flipH="1">
            <a:off x="6004585" y="1668379"/>
            <a:ext cx="91415" cy="53741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48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C5E70-FD9E-446E-B89C-FBEA9226E213}"/>
              </a:ext>
            </a:extLst>
          </p:cNvPr>
          <p:cNvSpPr>
            <a:spLocks noGrp="1"/>
          </p:cNvSpPr>
          <p:nvPr>
            <p:ph type="title"/>
          </p:nvPr>
        </p:nvSpPr>
        <p:spPr>
          <a:xfrm>
            <a:off x="0" y="-370960"/>
            <a:ext cx="10571998" cy="970450"/>
          </a:xfrm>
        </p:spPr>
        <p:txBody>
          <a:bodyPr/>
          <a:lstStyle/>
          <a:p>
            <a:r>
              <a:rPr lang="en-US" dirty="0"/>
              <a:t>Cloud Deployment Models PT2:</a:t>
            </a:r>
          </a:p>
        </p:txBody>
      </p:sp>
      <p:sp>
        <p:nvSpPr>
          <p:cNvPr id="3" name="Content Placeholder 2">
            <a:extLst>
              <a:ext uri="{FF2B5EF4-FFF2-40B4-BE49-F238E27FC236}">
                <a16:creationId xmlns:a16="http://schemas.microsoft.com/office/drawing/2014/main" id="{2C63C218-86AD-44A2-96A8-5B2352265811}"/>
              </a:ext>
            </a:extLst>
          </p:cNvPr>
          <p:cNvSpPr>
            <a:spLocks noGrp="1"/>
          </p:cNvSpPr>
          <p:nvPr>
            <p:ph sz="half" idx="1"/>
          </p:nvPr>
        </p:nvSpPr>
        <p:spPr>
          <a:xfrm>
            <a:off x="0" y="599491"/>
            <a:ext cx="6004586" cy="6258509"/>
          </a:xfrm>
        </p:spPr>
        <p:txBody>
          <a:bodyPr>
            <a:normAutofit lnSpcReduction="10000"/>
          </a:bodyPr>
          <a:lstStyle/>
          <a:p>
            <a:r>
              <a:rPr lang="en-US" b="1" dirty="0">
                <a:solidFill>
                  <a:schemeClr val="accent3">
                    <a:lumMod val="75000"/>
                  </a:schemeClr>
                </a:solidFill>
              </a:rPr>
              <a:t>Hybrid cloud</a:t>
            </a:r>
            <a:r>
              <a:rPr lang="en-US" dirty="0"/>
              <a:t>: </a:t>
            </a:r>
            <a:r>
              <a:rPr lang="en-US" dirty="0">
                <a:solidFill>
                  <a:schemeClr val="bg1"/>
                </a:solidFill>
              </a:rPr>
              <a:t>the cloud infrastructure is a composition of two or more distinct cloud infrastructures (private, community, or public) that remain unique entities, but are bound together by standardized or proprietary </a:t>
            </a:r>
            <a:r>
              <a:rPr lang="en-US" dirty="0"/>
              <a:t>technology that enables data and application portability</a:t>
            </a:r>
          </a:p>
          <a:p>
            <a:pPr lvl="1"/>
            <a:r>
              <a:rPr lang="en-US" dirty="0"/>
              <a:t>gaining in popularity because it enables organizations to retain control of their IT environments</a:t>
            </a:r>
          </a:p>
          <a:p>
            <a:r>
              <a:rPr lang="en-US" dirty="0"/>
              <a:t>Benefits </a:t>
            </a:r>
          </a:p>
          <a:p>
            <a:pPr lvl="1"/>
            <a:r>
              <a:rPr lang="en-US" dirty="0"/>
              <a:t>Retain ownership and oversight of critical tasks and processes related to technology. </a:t>
            </a:r>
          </a:p>
          <a:p>
            <a:pPr lvl="1"/>
            <a:r>
              <a:rPr lang="en-US" dirty="0"/>
              <a:t> Reuse previous investments in technology within the organization. </a:t>
            </a:r>
          </a:p>
          <a:p>
            <a:pPr lvl="1"/>
            <a:r>
              <a:rPr lang="en-US" dirty="0"/>
              <a:t> Control the most critical business components and systems. </a:t>
            </a:r>
          </a:p>
          <a:p>
            <a:pPr lvl="1"/>
            <a:r>
              <a:rPr lang="en-US" dirty="0"/>
              <a:t> Act as a cost-effective means of fulfilling noncritical business functions (utilizing public cloud components). </a:t>
            </a:r>
          </a:p>
          <a:p>
            <a:pPr lvl="1"/>
            <a:r>
              <a:rPr lang="en-US" dirty="0"/>
              <a:t>Enhance cloud bursting and DR by hybrid cloud deployments</a:t>
            </a:r>
          </a:p>
          <a:p>
            <a:endParaRPr lang="en-US" dirty="0"/>
          </a:p>
        </p:txBody>
      </p:sp>
      <p:sp>
        <p:nvSpPr>
          <p:cNvPr id="4" name="Content Placeholder 3">
            <a:extLst>
              <a:ext uri="{FF2B5EF4-FFF2-40B4-BE49-F238E27FC236}">
                <a16:creationId xmlns:a16="http://schemas.microsoft.com/office/drawing/2014/main" id="{33972DBD-9DDD-499C-8B68-F4BD78785152}"/>
              </a:ext>
            </a:extLst>
          </p:cNvPr>
          <p:cNvSpPr>
            <a:spLocks noGrp="1"/>
          </p:cNvSpPr>
          <p:nvPr>
            <p:ph sz="half" idx="2"/>
          </p:nvPr>
        </p:nvSpPr>
        <p:spPr>
          <a:xfrm>
            <a:off x="6187416" y="834190"/>
            <a:ext cx="6004584" cy="6023810"/>
          </a:xfrm>
        </p:spPr>
        <p:txBody>
          <a:bodyPr>
            <a:normAutofit lnSpcReduction="10000"/>
          </a:bodyPr>
          <a:lstStyle/>
          <a:p>
            <a:r>
              <a:rPr lang="en-US" dirty="0"/>
              <a:t>Community Cloud:  “the cloud infrastructure is provisioned for exclusive use by a specific community of consumers from organizations that have shared concerns. </a:t>
            </a:r>
          </a:p>
          <a:p>
            <a:pPr lvl="1"/>
            <a:r>
              <a:rPr lang="en-US" dirty="0"/>
              <a:t>It may be owned, managed, and operated by one or more of the organizations in the community, a third party, or some combination of them, and it may exist on or off premises</a:t>
            </a:r>
          </a:p>
          <a:p>
            <a:r>
              <a:rPr lang="en-US" dirty="0"/>
              <a:t>Community clouds can be on-premises or offsite and should give the benefits of a public cloud deployment, while providing heightened levels of privacy, security, and regulatory compliance.</a:t>
            </a:r>
          </a:p>
        </p:txBody>
      </p:sp>
      <p:cxnSp>
        <p:nvCxnSpPr>
          <p:cNvPr id="5" name="Straight Connector 4">
            <a:extLst>
              <a:ext uri="{FF2B5EF4-FFF2-40B4-BE49-F238E27FC236}">
                <a16:creationId xmlns:a16="http://schemas.microsoft.com/office/drawing/2014/main" id="{C2C9366A-44D8-4BB5-96C8-90AAB793D17E}"/>
              </a:ext>
            </a:extLst>
          </p:cNvPr>
          <p:cNvCxnSpPr>
            <a:cxnSpLocks/>
          </p:cNvCxnSpPr>
          <p:nvPr/>
        </p:nvCxnSpPr>
        <p:spPr>
          <a:xfrm flipH="1">
            <a:off x="6096000" y="1668379"/>
            <a:ext cx="1" cy="55666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201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04F28-F564-4AC2-9825-46BC8D428F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7DEB56-AAC6-436C-B534-F3FC83C9D4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08427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C1748-0AC4-4696-8520-03508670E323}"/>
              </a:ext>
            </a:extLst>
          </p:cNvPr>
          <p:cNvSpPr>
            <a:spLocks noGrp="1"/>
          </p:cNvSpPr>
          <p:nvPr>
            <p:ph type="title"/>
          </p:nvPr>
        </p:nvSpPr>
        <p:spPr/>
        <p:txBody>
          <a:bodyPr/>
          <a:lstStyle/>
          <a:p>
            <a:r>
              <a:rPr lang="en-US" dirty="0"/>
              <a:t>Drivers for Cloud Computing	</a:t>
            </a:r>
          </a:p>
        </p:txBody>
      </p:sp>
      <p:sp>
        <p:nvSpPr>
          <p:cNvPr id="3" name="Content Placeholder 2">
            <a:extLst>
              <a:ext uri="{FF2B5EF4-FFF2-40B4-BE49-F238E27FC236}">
                <a16:creationId xmlns:a16="http://schemas.microsoft.com/office/drawing/2014/main" id="{E783E3BF-0F70-41FB-BF1F-BCF62CA11663}"/>
              </a:ext>
            </a:extLst>
          </p:cNvPr>
          <p:cNvSpPr>
            <a:spLocks noGrp="1"/>
          </p:cNvSpPr>
          <p:nvPr>
            <p:ph idx="1"/>
          </p:nvPr>
        </p:nvSpPr>
        <p:spPr>
          <a:xfrm>
            <a:off x="0" y="1796717"/>
            <a:ext cx="12192000" cy="5061284"/>
          </a:xfrm>
        </p:spPr>
        <p:txBody>
          <a:bodyPr>
            <a:normAutofit/>
          </a:bodyPr>
          <a:lstStyle/>
          <a:p>
            <a:r>
              <a:rPr lang="en-US" dirty="0"/>
              <a:t>IT Complexity: </a:t>
            </a:r>
          </a:p>
          <a:p>
            <a:pPr lvl="1"/>
            <a:r>
              <a:rPr lang="en-US" b="1" dirty="0">
                <a:solidFill>
                  <a:schemeClr val="accent3">
                    <a:lumMod val="75000"/>
                  </a:schemeClr>
                </a:solidFill>
              </a:rPr>
              <a:t>Risk reduction- </a:t>
            </a:r>
            <a:r>
              <a:rPr lang="en-US" dirty="0"/>
              <a:t>tests ideas and concepts before investments. </a:t>
            </a:r>
          </a:p>
          <a:p>
            <a:pPr lvl="1"/>
            <a:r>
              <a:rPr lang="en-US" b="1" dirty="0">
                <a:solidFill>
                  <a:schemeClr val="accent3">
                    <a:lumMod val="75000"/>
                  </a:schemeClr>
                </a:solidFill>
              </a:rPr>
              <a:t>Scalability-</a:t>
            </a:r>
            <a:r>
              <a:rPr lang="en-US" dirty="0"/>
              <a:t> access to a large number of resources that scale based on user demand. </a:t>
            </a:r>
          </a:p>
          <a:p>
            <a:pPr lvl="1"/>
            <a:r>
              <a:rPr lang="en-US" b="1" dirty="0">
                <a:solidFill>
                  <a:schemeClr val="accent3">
                    <a:lumMod val="75000"/>
                  </a:schemeClr>
                </a:solidFill>
              </a:rPr>
              <a:t>Elasticity-</a:t>
            </a:r>
            <a:r>
              <a:rPr lang="en-US" dirty="0"/>
              <a:t> environment manages a users resource utilization based on dynamically changing needs. </a:t>
            </a:r>
          </a:p>
          <a:p>
            <a:r>
              <a:rPr lang="en-US" dirty="0"/>
              <a:t>Consumption based pricing: </a:t>
            </a:r>
          </a:p>
          <a:p>
            <a:pPr lvl="1"/>
            <a:r>
              <a:rPr lang="en-US" b="1" dirty="0">
                <a:solidFill>
                  <a:schemeClr val="accent3">
                    <a:lumMod val="75000"/>
                  </a:schemeClr>
                </a:solidFill>
              </a:rPr>
              <a:t>Virtualization-</a:t>
            </a:r>
            <a:r>
              <a:rPr lang="en-US" dirty="0"/>
              <a:t> each user had a single view of the resources, on physical devices. </a:t>
            </a:r>
          </a:p>
          <a:p>
            <a:pPr lvl="1"/>
            <a:r>
              <a:rPr lang="en-US" b="1" dirty="0">
                <a:solidFill>
                  <a:schemeClr val="accent3">
                    <a:lumMod val="75000"/>
                  </a:schemeClr>
                </a:solidFill>
              </a:rPr>
              <a:t>Cost-</a:t>
            </a:r>
            <a:r>
              <a:rPr lang="en-US" dirty="0"/>
              <a:t> pay per usage models, no physical investments needed, no infrastructure maintenance $$. </a:t>
            </a:r>
          </a:p>
          <a:p>
            <a:r>
              <a:rPr lang="en-US" dirty="0"/>
              <a:t>Business agility: </a:t>
            </a:r>
          </a:p>
          <a:p>
            <a:pPr lvl="1"/>
            <a:r>
              <a:rPr lang="en-US" b="1" dirty="0">
                <a:solidFill>
                  <a:schemeClr val="accent3">
                    <a:lumMod val="75000"/>
                  </a:schemeClr>
                </a:solidFill>
              </a:rPr>
              <a:t>Mobility-</a:t>
            </a:r>
            <a:r>
              <a:rPr lang="en-US" dirty="0"/>
              <a:t> users can access from all over. </a:t>
            </a:r>
          </a:p>
          <a:p>
            <a:pPr lvl="1"/>
            <a:r>
              <a:rPr lang="en-US" b="1" dirty="0">
                <a:solidFill>
                  <a:schemeClr val="accent3">
                    <a:lumMod val="75000"/>
                  </a:schemeClr>
                </a:solidFill>
              </a:rPr>
              <a:t>Collaboration and innovation- </a:t>
            </a:r>
            <a:r>
              <a:rPr lang="en-US" dirty="0"/>
              <a:t>as a way to work simultaneously on common data information. </a:t>
            </a:r>
          </a:p>
        </p:txBody>
      </p:sp>
    </p:spTree>
    <p:extLst>
      <p:ext uri="{BB962C8B-B14F-4D97-AF65-F5344CB8AC3E}">
        <p14:creationId xmlns:p14="http://schemas.microsoft.com/office/powerpoint/2010/main" val="2766207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1ADD7-2A05-4A75-AD99-DE65B96BE23D}"/>
              </a:ext>
            </a:extLst>
          </p:cNvPr>
          <p:cNvSpPr>
            <a:spLocks noGrp="1"/>
          </p:cNvSpPr>
          <p:nvPr>
            <p:ph type="title"/>
          </p:nvPr>
        </p:nvSpPr>
        <p:spPr>
          <a:xfrm>
            <a:off x="0" y="-338875"/>
            <a:ext cx="10571998" cy="970450"/>
          </a:xfrm>
        </p:spPr>
        <p:txBody>
          <a:bodyPr/>
          <a:lstStyle/>
          <a:p>
            <a:r>
              <a:rPr lang="en-US" dirty="0"/>
              <a:t>Definitions PT1: </a:t>
            </a:r>
          </a:p>
        </p:txBody>
      </p:sp>
      <p:sp>
        <p:nvSpPr>
          <p:cNvPr id="3" name="Content Placeholder 2">
            <a:extLst>
              <a:ext uri="{FF2B5EF4-FFF2-40B4-BE49-F238E27FC236}">
                <a16:creationId xmlns:a16="http://schemas.microsoft.com/office/drawing/2014/main" id="{96A81AE5-16AA-4F73-AAA0-AAD543FDA353}"/>
              </a:ext>
            </a:extLst>
          </p:cNvPr>
          <p:cNvSpPr>
            <a:spLocks noGrp="1"/>
          </p:cNvSpPr>
          <p:nvPr>
            <p:ph idx="1"/>
          </p:nvPr>
        </p:nvSpPr>
        <p:spPr>
          <a:xfrm>
            <a:off x="0" y="368967"/>
            <a:ext cx="12192000" cy="6489033"/>
          </a:xfrm>
        </p:spPr>
        <p:txBody>
          <a:bodyPr>
            <a:normAutofit lnSpcReduction="10000"/>
          </a:bodyPr>
          <a:lstStyle/>
          <a:p>
            <a:r>
              <a:rPr lang="en-US" sz="2400" b="1" dirty="0">
                <a:solidFill>
                  <a:schemeClr val="accent3">
                    <a:lumMod val="75000"/>
                  </a:schemeClr>
                </a:solidFill>
              </a:rPr>
              <a:t>Business Continuity</a:t>
            </a:r>
            <a:r>
              <a:rPr lang="en-US" sz="2400" dirty="0"/>
              <a:t>: the ability for an organization to continue delivery of products or services at acceptable levels following a loss of service. </a:t>
            </a:r>
          </a:p>
          <a:p>
            <a:r>
              <a:rPr lang="en-US" sz="2400" b="1" dirty="0">
                <a:solidFill>
                  <a:schemeClr val="accent3">
                    <a:lumMod val="75000"/>
                  </a:schemeClr>
                </a:solidFill>
              </a:rPr>
              <a:t>Business continuity management</a:t>
            </a:r>
            <a:r>
              <a:rPr lang="en-US" sz="2400" dirty="0"/>
              <a:t>: a holistic management process that identifies potential threats to an organization and the impacts to the business operations if those threats are realized. </a:t>
            </a:r>
          </a:p>
          <a:p>
            <a:pPr lvl="1"/>
            <a:r>
              <a:rPr lang="en-US" sz="2000" dirty="0"/>
              <a:t>Provides a framework to build resilience and safeguards the interests of stakeholders, reputation, brand and value creating activities. </a:t>
            </a:r>
          </a:p>
          <a:p>
            <a:r>
              <a:rPr lang="en-US" sz="2400" b="1" dirty="0">
                <a:solidFill>
                  <a:schemeClr val="accent3">
                    <a:lumMod val="75000"/>
                  </a:schemeClr>
                </a:solidFill>
              </a:rPr>
              <a:t>Business continuity plan</a:t>
            </a:r>
            <a:r>
              <a:rPr lang="en-US" sz="2400" dirty="0"/>
              <a:t>: The creating of a strategy though the recognition of threats and risks facing a company. It ensures that personnel and assets are protected and able to function in the event of a disaster. </a:t>
            </a:r>
          </a:p>
          <a:p>
            <a:r>
              <a:rPr lang="en-US" sz="2400" b="1" dirty="0">
                <a:solidFill>
                  <a:schemeClr val="accent3">
                    <a:lumMod val="75000"/>
                  </a:schemeClr>
                </a:solidFill>
              </a:rPr>
              <a:t>Cloud Backup</a:t>
            </a:r>
            <a:r>
              <a:rPr lang="en-US" sz="2400" dirty="0"/>
              <a:t>: or cloud computer backup- backing up data to a remote cloud based server. Data is accessible from multiple distributed and connected resources that comprise a cloud. </a:t>
            </a:r>
          </a:p>
          <a:p>
            <a:r>
              <a:rPr lang="en-US" sz="2400" b="1" dirty="0">
                <a:solidFill>
                  <a:schemeClr val="accent3">
                    <a:lumMod val="75000"/>
                  </a:schemeClr>
                </a:solidFill>
              </a:rPr>
              <a:t>Cloud migration</a:t>
            </a:r>
            <a:r>
              <a:rPr lang="en-US" sz="2400" dirty="0"/>
              <a:t>: the process of transition all or part of a company’s data, application, and services to the cloud, where info is provided though the internet and an on demand basis. </a:t>
            </a:r>
          </a:p>
        </p:txBody>
      </p:sp>
    </p:spTree>
    <p:extLst>
      <p:ext uri="{BB962C8B-B14F-4D97-AF65-F5344CB8AC3E}">
        <p14:creationId xmlns:p14="http://schemas.microsoft.com/office/powerpoint/2010/main" val="211020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214CD-3633-4BB9-9FF8-B7E855215AFB}"/>
              </a:ext>
            </a:extLst>
          </p:cNvPr>
          <p:cNvSpPr>
            <a:spLocks noGrp="1"/>
          </p:cNvSpPr>
          <p:nvPr>
            <p:ph type="title"/>
          </p:nvPr>
        </p:nvSpPr>
        <p:spPr>
          <a:xfrm>
            <a:off x="0" y="-354917"/>
            <a:ext cx="10571998" cy="970450"/>
          </a:xfrm>
        </p:spPr>
        <p:txBody>
          <a:bodyPr/>
          <a:lstStyle/>
          <a:p>
            <a:r>
              <a:rPr lang="en-US" dirty="0"/>
              <a:t>Definitions PT2:	</a:t>
            </a:r>
          </a:p>
        </p:txBody>
      </p:sp>
      <p:sp>
        <p:nvSpPr>
          <p:cNvPr id="3" name="Content Placeholder 2">
            <a:extLst>
              <a:ext uri="{FF2B5EF4-FFF2-40B4-BE49-F238E27FC236}">
                <a16:creationId xmlns:a16="http://schemas.microsoft.com/office/drawing/2014/main" id="{9DB21603-AABE-4214-85E7-20558B5DF6DD}"/>
              </a:ext>
            </a:extLst>
          </p:cNvPr>
          <p:cNvSpPr>
            <a:spLocks noGrp="1"/>
          </p:cNvSpPr>
          <p:nvPr>
            <p:ph idx="1"/>
          </p:nvPr>
        </p:nvSpPr>
        <p:spPr>
          <a:xfrm>
            <a:off x="0" y="615533"/>
            <a:ext cx="12192000" cy="6242467"/>
          </a:xfrm>
        </p:spPr>
        <p:txBody>
          <a:bodyPr>
            <a:normAutofit/>
          </a:bodyPr>
          <a:lstStyle/>
          <a:p>
            <a:r>
              <a:rPr lang="en-US" b="1" dirty="0">
                <a:solidFill>
                  <a:schemeClr val="accent3">
                    <a:lumMod val="75000"/>
                  </a:schemeClr>
                </a:solidFill>
              </a:rPr>
              <a:t>Desktop As a service</a:t>
            </a:r>
            <a:r>
              <a:rPr lang="en-US" dirty="0"/>
              <a:t>: Virtual Desktop Infrastructure(VDI) which is outsourced to a third party. Often delivered as a could service along with the apps needed for use on virtual desktop. </a:t>
            </a:r>
          </a:p>
          <a:p>
            <a:r>
              <a:rPr lang="en-US" b="1" dirty="0">
                <a:solidFill>
                  <a:schemeClr val="accent3">
                    <a:lumMod val="75000"/>
                  </a:schemeClr>
                </a:solidFill>
              </a:rPr>
              <a:t>Hybrid could storage</a:t>
            </a:r>
            <a:r>
              <a:rPr lang="en-US" dirty="0"/>
              <a:t>: Combination of public cloud storage and private cloud storage. </a:t>
            </a:r>
          </a:p>
          <a:p>
            <a:pPr lvl="1"/>
            <a:r>
              <a:rPr lang="en-US" dirty="0"/>
              <a:t>Some critical data of the enterprise stays in the private cloud while other is stored and accessed though the public cloud. </a:t>
            </a:r>
          </a:p>
          <a:p>
            <a:r>
              <a:rPr lang="en-US" b="1" dirty="0" err="1">
                <a:solidFill>
                  <a:schemeClr val="accent3">
                    <a:lumMod val="75000"/>
                  </a:schemeClr>
                </a:solidFill>
              </a:rPr>
              <a:t>Iaas</a:t>
            </a:r>
            <a:r>
              <a:rPr lang="en-US" dirty="0"/>
              <a:t>: data centers where software and servers are purchased as a fully outsourced service and usually billed on usage. </a:t>
            </a:r>
          </a:p>
          <a:p>
            <a:r>
              <a:rPr lang="en-US" b="1" dirty="0">
                <a:solidFill>
                  <a:schemeClr val="accent3">
                    <a:lumMod val="75000"/>
                  </a:schemeClr>
                </a:solidFill>
              </a:rPr>
              <a:t>Managed service provider</a:t>
            </a:r>
            <a:r>
              <a:rPr lang="en-US" dirty="0"/>
              <a:t>: IT service provider in which the customer dictates both the technology and operational procedures. </a:t>
            </a:r>
          </a:p>
          <a:p>
            <a:r>
              <a:rPr lang="en-US" b="1" dirty="0">
                <a:solidFill>
                  <a:schemeClr val="accent3">
                    <a:lumMod val="75000"/>
                  </a:schemeClr>
                </a:solidFill>
              </a:rPr>
              <a:t>Multitenant</a:t>
            </a:r>
            <a:r>
              <a:rPr lang="en-US" dirty="0"/>
              <a:t>: multiple customers using the same public cloud. </a:t>
            </a:r>
          </a:p>
          <a:p>
            <a:r>
              <a:rPr lang="en-US" b="1" dirty="0" err="1">
                <a:solidFill>
                  <a:schemeClr val="accent3">
                    <a:lumMod val="75000"/>
                  </a:schemeClr>
                </a:solidFill>
              </a:rPr>
              <a:t>Paas</a:t>
            </a:r>
            <a:r>
              <a:rPr lang="en-US" dirty="0"/>
              <a:t>: Consumer created or acquired applications that are created using programming languages, libraries, services, and tools supported by the provider. Has control over deployed applications and the config settings.  </a:t>
            </a:r>
          </a:p>
          <a:p>
            <a:r>
              <a:rPr lang="en-US" b="1" dirty="0">
                <a:solidFill>
                  <a:schemeClr val="accent3">
                    <a:lumMod val="75000"/>
                  </a:schemeClr>
                </a:solidFill>
              </a:rPr>
              <a:t>Private Cloud</a:t>
            </a:r>
            <a:r>
              <a:rPr lang="en-US" dirty="0"/>
              <a:t>: Cloud platform that is implemented within the corporate firewall under the control of the IT department. </a:t>
            </a:r>
          </a:p>
          <a:p>
            <a:r>
              <a:rPr lang="en-US" b="1" dirty="0">
                <a:solidFill>
                  <a:schemeClr val="accent3">
                    <a:lumMod val="75000"/>
                  </a:schemeClr>
                </a:solidFill>
              </a:rPr>
              <a:t>Public could storage</a:t>
            </a:r>
            <a:r>
              <a:rPr lang="en-US" dirty="0"/>
              <a:t>:  Enterprise and storage service provider are separate and data is stored outside the enterprises data center. </a:t>
            </a:r>
          </a:p>
          <a:p>
            <a:r>
              <a:rPr lang="en-US" b="1" dirty="0">
                <a:solidFill>
                  <a:schemeClr val="accent3">
                    <a:lumMod val="75000"/>
                  </a:schemeClr>
                </a:solidFill>
              </a:rPr>
              <a:t>SaaS</a:t>
            </a:r>
            <a:r>
              <a:rPr lang="en-US" dirty="0"/>
              <a:t>: provides access to its software and functions remotely as a web based service. </a:t>
            </a:r>
          </a:p>
        </p:txBody>
      </p:sp>
    </p:spTree>
    <p:extLst>
      <p:ext uri="{BB962C8B-B14F-4D97-AF65-F5344CB8AC3E}">
        <p14:creationId xmlns:p14="http://schemas.microsoft.com/office/powerpoint/2010/main" val="446155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66DE-27A2-46A7-9AB1-2E6810051ABA}"/>
              </a:ext>
            </a:extLst>
          </p:cNvPr>
          <p:cNvSpPr>
            <a:spLocks noGrp="1"/>
          </p:cNvSpPr>
          <p:nvPr>
            <p:ph type="title"/>
          </p:nvPr>
        </p:nvSpPr>
        <p:spPr/>
        <p:txBody>
          <a:bodyPr/>
          <a:lstStyle/>
          <a:p>
            <a:r>
              <a:rPr lang="en-US" dirty="0"/>
              <a:t>Cloud Computing Roles: </a:t>
            </a:r>
          </a:p>
        </p:txBody>
      </p:sp>
      <p:sp>
        <p:nvSpPr>
          <p:cNvPr id="3" name="Content Placeholder 2">
            <a:extLst>
              <a:ext uri="{FF2B5EF4-FFF2-40B4-BE49-F238E27FC236}">
                <a16:creationId xmlns:a16="http://schemas.microsoft.com/office/drawing/2014/main" id="{80F76556-C193-4697-841B-882736C439B2}"/>
              </a:ext>
            </a:extLst>
          </p:cNvPr>
          <p:cNvSpPr>
            <a:spLocks noGrp="1"/>
          </p:cNvSpPr>
          <p:nvPr>
            <p:ph idx="1"/>
          </p:nvPr>
        </p:nvSpPr>
        <p:spPr>
          <a:xfrm>
            <a:off x="0" y="1919111"/>
            <a:ext cx="12192000" cy="4938889"/>
          </a:xfrm>
        </p:spPr>
        <p:txBody>
          <a:bodyPr>
            <a:normAutofit/>
          </a:bodyPr>
          <a:lstStyle/>
          <a:p>
            <a:r>
              <a:rPr lang="en-US" b="1" dirty="0">
                <a:solidFill>
                  <a:schemeClr val="accent3">
                    <a:lumMod val="75000"/>
                  </a:schemeClr>
                </a:solidFill>
              </a:rPr>
              <a:t>Cloud back up service provider</a:t>
            </a:r>
            <a:r>
              <a:rPr lang="en-US" dirty="0"/>
              <a:t>: Third party entity that manages and holds operational responsibilities for cloud based data backup services and solutions to customers from a central data center. </a:t>
            </a:r>
          </a:p>
          <a:p>
            <a:r>
              <a:rPr lang="en-US" b="1" dirty="0">
                <a:solidFill>
                  <a:schemeClr val="accent3">
                    <a:lumMod val="75000"/>
                  </a:schemeClr>
                </a:solidFill>
              </a:rPr>
              <a:t>Cloud computing reseller</a:t>
            </a:r>
            <a:r>
              <a:rPr lang="en-US" dirty="0"/>
              <a:t>: a company that purchases hosting services from a cloud server hosting or cloud computing provider then resells them to its own customers.</a:t>
            </a:r>
          </a:p>
          <a:p>
            <a:r>
              <a:rPr lang="en-US" b="1" dirty="0">
                <a:solidFill>
                  <a:schemeClr val="accent3">
                    <a:lumMod val="75000"/>
                  </a:schemeClr>
                </a:solidFill>
              </a:rPr>
              <a:t>Cloud customer </a:t>
            </a:r>
            <a:r>
              <a:rPr lang="en-US" dirty="0"/>
              <a:t>: entity's that uses of subscribes to services or resources. </a:t>
            </a:r>
          </a:p>
          <a:p>
            <a:r>
              <a:rPr lang="en-US" b="1" dirty="0">
                <a:solidFill>
                  <a:schemeClr val="accent3">
                    <a:lumMod val="75000"/>
                  </a:schemeClr>
                </a:solidFill>
              </a:rPr>
              <a:t>Cloud service auditor </a:t>
            </a:r>
            <a:r>
              <a:rPr lang="en-US" dirty="0"/>
              <a:t>:Third party that verifies the service level agreements (SLAs)</a:t>
            </a:r>
          </a:p>
          <a:p>
            <a:r>
              <a:rPr lang="en-US" b="1" dirty="0">
                <a:solidFill>
                  <a:schemeClr val="accent3">
                    <a:lumMod val="75000"/>
                  </a:schemeClr>
                </a:solidFill>
              </a:rPr>
              <a:t>Cloud service brokerage</a:t>
            </a:r>
            <a:r>
              <a:rPr lang="en-US" dirty="0"/>
              <a:t>: Third party that enhances value to multiple customers of cloud based services. They are a liaison between cloud services customers and CSPs. Utilized as a middleman to the broker to best deal and customize services. </a:t>
            </a:r>
          </a:p>
          <a:p>
            <a:r>
              <a:rPr lang="en-US" b="1" dirty="0">
                <a:solidFill>
                  <a:schemeClr val="accent3">
                    <a:lumMod val="75000"/>
                  </a:schemeClr>
                </a:solidFill>
              </a:rPr>
              <a:t>Cloud Service Provider (CSP</a:t>
            </a:r>
            <a:r>
              <a:rPr lang="en-US" dirty="0">
                <a:solidFill>
                  <a:schemeClr val="accent3">
                    <a:lumMod val="75000"/>
                  </a:schemeClr>
                </a:solidFill>
              </a:rPr>
              <a:t>)</a:t>
            </a:r>
            <a:r>
              <a:rPr lang="en-US" dirty="0"/>
              <a:t>: A company that provides cloud platform, infrastructure, application or storage services to other organizations usually for a fee. Knows to clients “as a service” </a:t>
            </a:r>
          </a:p>
        </p:txBody>
      </p:sp>
    </p:spTree>
    <p:extLst>
      <p:ext uri="{BB962C8B-B14F-4D97-AF65-F5344CB8AC3E}">
        <p14:creationId xmlns:p14="http://schemas.microsoft.com/office/powerpoint/2010/main" val="2515103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40B0-1731-4C8C-9626-B0635BE86B76}"/>
              </a:ext>
            </a:extLst>
          </p:cNvPr>
          <p:cNvSpPr>
            <a:spLocks noGrp="1"/>
          </p:cNvSpPr>
          <p:nvPr>
            <p:ph type="title"/>
          </p:nvPr>
        </p:nvSpPr>
        <p:spPr/>
        <p:txBody>
          <a:bodyPr/>
          <a:lstStyle/>
          <a:p>
            <a:r>
              <a:rPr lang="en-US" dirty="0"/>
              <a:t>Key Cloud Computing Characteristics: </a:t>
            </a:r>
          </a:p>
        </p:txBody>
      </p:sp>
      <p:sp>
        <p:nvSpPr>
          <p:cNvPr id="3" name="Content Placeholder 2">
            <a:extLst>
              <a:ext uri="{FF2B5EF4-FFF2-40B4-BE49-F238E27FC236}">
                <a16:creationId xmlns:a16="http://schemas.microsoft.com/office/drawing/2014/main" id="{638B6008-F75D-4050-B6BF-B88AFB9EEF16}"/>
              </a:ext>
            </a:extLst>
          </p:cNvPr>
          <p:cNvSpPr>
            <a:spLocks noGrp="1"/>
          </p:cNvSpPr>
          <p:nvPr>
            <p:ph idx="1"/>
          </p:nvPr>
        </p:nvSpPr>
        <p:spPr>
          <a:xfrm>
            <a:off x="0" y="1941689"/>
            <a:ext cx="12192000" cy="4916311"/>
          </a:xfrm>
        </p:spPr>
        <p:txBody>
          <a:bodyPr>
            <a:normAutofit/>
          </a:bodyPr>
          <a:lstStyle/>
          <a:p>
            <a:r>
              <a:rPr lang="en-US" sz="2400" b="1" dirty="0">
                <a:solidFill>
                  <a:schemeClr val="accent3">
                    <a:lumMod val="75000"/>
                  </a:schemeClr>
                </a:solidFill>
              </a:rPr>
              <a:t>On demand self service</a:t>
            </a:r>
            <a:r>
              <a:rPr lang="en-US" sz="2400" dirty="0"/>
              <a:t>: Enables the provision of cloud resources on demand.</a:t>
            </a:r>
          </a:p>
          <a:p>
            <a:r>
              <a:rPr lang="en-US" sz="2400" b="1" dirty="0">
                <a:solidFill>
                  <a:schemeClr val="accent3">
                    <a:lumMod val="75000"/>
                  </a:schemeClr>
                </a:solidFill>
              </a:rPr>
              <a:t>Broad network access</a:t>
            </a:r>
            <a:r>
              <a:rPr lang="en-US" sz="2400" dirty="0"/>
              <a:t>: Access what you want when you need it from any location. Mobile devices should be able to access the resources as well. </a:t>
            </a:r>
          </a:p>
          <a:p>
            <a:r>
              <a:rPr lang="en-US" sz="2400" b="1" dirty="0">
                <a:solidFill>
                  <a:schemeClr val="accent3">
                    <a:lumMod val="75000"/>
                  </a:schemeClr>
                </a:solidFill>
              </a:rPr>
              <a:t>Resource pooling </a:t>
            </a:r>
            <a:r>
              <a:rPr lang="en-US" sz="2400" dirty="0"/>
              <a:t>: Group resources for the use across the user landscape or multiple clients. Then adjust to the users needs based on workload or resources requirements. </a:t>
            </a:r>
          </a:p>
          <a:p>
            <a:r>
              <a:rPr lang="en-US" sz="2400" b="1" dirty="0">
                <a:solidFill>
                  <a:schemeClr val="accent3">
                    <a:lumMod val="75000"/>
                  </a:schemeClr>
                </a:solidFill>
              </a:rPr>
              <a:t>Rapid elasticity</a:t>
            </a:r>
            <a:r>
              <a:rPr lang="en-US" sz="2400" dirty="0"/>
              <a:t>: Allows to obtain additional resources, storage, compute power, </a:t>
            </a:r>
            <a:r>
              <a:rPr lang="en-US" sz="2400" dirty="0" err="1"/>
              <a:t>etc</a:t>
            </a:r>
            <a:r>
              <a:rPr lang="en-US" sz="2400" dirty="0"/>
              <a:t> to the users needs or workload. </a:t>
            </a:r>
          </a:p>
          <a:p>
            <a:r>
              <a:rPr lang="en-US" sz="2400" b="1" dirty="0">
                <a:solidFill>
                  <a:schemeClr val="accent3">
                    <a:lumMod val="75000"/>
                  </a:schemeClr>
                </a:solidFill>
              </a:rPr>
              <a:t>Measured service</a:t>
            </a:r>
            <a:r>
              <a:rPr lang="en-US" sz="2400" dirty="0"/>
              <a:t>: You pay foe what you use and have the ability to get an itemized bill or breakdown of usage. </a:t>
            </a:r>
          </a:p>
        </p:txBody>
      </p:sp>
    </p:spTree>
    <p:extLst>
      <p:ext uri="{BB962C8B-B14F-4D97-AF65-F5344CB8AC3E}">
        <p14:creationId xmlns:p14="http://schemas.microsoft.com/office/powerpoint/2010/main" val="104473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E015F-7748-405A-9F41-BB9C207097E6}"/>
              </a:ext>
            </a:extLst>
          </p:cNvPr>
          <p:cNvSpPr>
            <a:spLocks noGrp="1"/>
          </p:cNvSpPr>
          <p:nvPr>
            <p:ph type="title"/>
          </p:nvPr>
        </p:nvSpPr>
        <p:spPr>
          <a:xfrm>
            <a:off x="0" y="-274707"/>
            <a:ext cx="10571998" cy="970450"/>
          </a:xfrm>
        </p:spPr>
        <p:txBody>
          <a:bodyPr/>
          <a:lstStyle/>
          <a:p>
            <a:r>
              <a:rPr lang="en-US" dirty="0"/>
              <a:t>Cloud Computing Functions	</a:t>
            </a:r>
          </a:p>
        </p:txBody>
      </p:sp>
      <p:sp>
        <p:nvSpPr>
          <p:cNvPr id="3" name="Content Placeholder 2">
            <a:extLst>
              <a:ext uri="{FF2B5EF4-FFF2-40B4-BE49-F238E27FC236}">
                <a16:creationId xmlns:a16="http://schemas.microsoft.com/office/drawing/2014/main" id="{E780E9E9-5E7F-47C5-9935-C7A07DDCD0ED}"/>
              </a:ext>
            </a:extLst>
          </p:cNvPr>
          <p:cNvSpPr>
            <a:spLocks noGrp="1"/>
          </p:cNvSpPr>
          <p:nvPr>
            <p:ph idx="1"/>
          </p:nvPr>
        </p:nvSpPr>
        <p:spPr>
          <a:xfrm>
            <a:off x="0" y="695744"/>
            <a:ext cx="12192000" cy="6162256"/>
          </a:xfrm>
        </p:spPr>
        <p:txBody>
          <a:bodyPr>
            <a:normAutofit/>
          </a:bodyPr>
          <a:lstStyle/>
          <a:p>
            <a:r>
              <a:rPr lang="en-US" b="1" dirty="0">
                <a:solidFill>
                  <a:schemeClr val="accent3">
                    <a:lumMod val="75000"/>
                  </a:schemeClr>
                </a:solidFill>
              </a:rPr>
              <a:t>Cloud Administrator</a:t>
            </a:r>
            <a:r>
              <a:rPr lang="en-US" dirty="0"/>
              <a:t>: Responsible for the implementation, monitoring and maintenance of the cloud. (Acting as a 3</a:t>
            </a:r>
            <a:r>
              <a:rPr lang="en-US" baseline="30000" dirty="0"/>
              <a:t>rd</a:t>
            </a:r>
            <a:r>
              <a:rPr lang="en-US" dirty="0"/>
              <a:t> party) </a:t>
            </a:r>
          </a:p>
          <a:p>
            <a:r>
              <a:rPr lang="en-US" b="1" dirty="0">
                <a:solidFill>
                  <a:schemeClr val="accent3">
                    <a:lumMod val="75000"/>
                  </a:schemeClr>
                </a:solidFill>
              </a:rPr>
              <a:t>Cloud application architect</a:t>
            </a:r>
            <a:r>
              <a:rPr lang="en-US" dirty="0"/>
              <a:t>: responsible for adapting, porting, or deploying an application to a target cloud environment. </a:t>
            </a:r>
          </a:p>
          <a:p>
            <a:r>
              <a:rPr lang="en-US" b="1" dirty="0">
                <a:solidFill>
                  <a:schemeClr val="accent3">
                    <a:lumMod val="75000"/>
                  </a:schemeClr>
                </a:solidFill>
              </a:rPr>
              <a:t>Cloud architect</a:t>
            </a:r>
            <a:r>
              <a:rPr lang="en-US" dirty="0"/>
              <a:t>: Responsible for adapting, porting, or deploying an application to a target cloud environment. </a:t>
            </a:r>
          </a:p>
          <a:p>
            <a:r>
              <a:rPr lang="en-US" b="1" dirty="0">
                <a:solidFill>
                  <a:schemeClr val="accent3">
                    <a:lumMod val="75000"/>
                  </a:schemeClr>
                </a:solidFill>
              </a:rPr>
              <a:t>Cloud data architect</a:t>
            </a:r>
            <a:r>
              <a:rPr lang="en-US" dirty="0"/>
              <a:t>: Responsible for designing the private cloud, hybrid cloud deployment and distances, key role in understating and evaluating tech, vendors, services and other skills to deploy the private cloud. </a:t>
            </a:r>
          </a:p>
          <a:p>
            <a:r>
              <a:rPr lang="en-US" b="1" dirty="0">
                <a:solidFill>
                  <a:schemeClr val="accent3">
                    <a:lumMod val="75000"/>
                  </a:schemeClr>
                </a:solidFill>
              </a:rPr>
              <a:t>Cloud developer</a:t>
            </a:r>
            <a:r>
              <a:rPr lang="en-US" dirty="0"/>
              <a:t>: development of the cloud infrastructure and required for debugging, code reviews, and relevant security assessment requirements. </a:t>
            </a:r>
          </a:p>
          <a:p>
            <a:r>
              <a:rPr lang="en-US" b="1" dirty="0">
                <a:solidFill>
                  <a:schemeClr val="accent3">
                    <a:lumMod val="75000"/>
                  </a:schemeClr>
                </a:solidFill>
              </a:rPr>
              <a:t>Cloud operator </a:t>
            </a:r>
            <a:r>
              <a:rPr lang="en-US" dirty="0"/>
              <a:t>: responsible for daily operational tasks that focuses on cloud maintenance and monitoring activities. </a:t>
            </a:r>
          </a:p>
          <a:p>
            <a:r>
              <a:rPr lang="en-US" b="1" dirty="0">
                <a:solidFill>
                  <a:schemeClr val="accent3">
                    <a:lumMod val="75000"/>
                  </a:schemeClr>
                </a:solidFill>
              </a:rPr>
              <a:t>Cloud service manager </a:t>
            </a:r>
            <a:r>
              <a:rPr lang="en-US" dirty="0"/>
              <a:t>: Responsible for policy design </a:t>
            </a:r>
          </a:p>
          <a:p>
            <a:r>
              <a:rPr lang="en-US" b="1" dirty="0">
                <a:solidFill>
                  <a:schemeClr val="accent3">
                    <a:lumMod val="75000"/>
                  </a:schemeClr>
                </a:solidFill>
              </a:rPr>
              <a:t>Cloud storage administrator</a:t>
            </a:r>
            <a:r>
              <a:rPr lang="en-US" dirty="0"/>
              <a:t>: mapping, segregations, bandwidth, reliability of storage volumes assigned. Ensure that SLAs are being met. </a:t>
            </a:r>
          </a:p>
        </p:txBody>
      </p:sp>
    </p:spTree>
    <p:extLst>
      <p:ext uri="{BB962C8B-B14F-4D97-AF65-F5344CB8AC3E}">
        <p14:creationId xmlns:p14="http://schemas.microsoft.com/office/powerpoint/2010/main" val="2612548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87D3E-31B8-44AC-B60A-1A83C4B541E1}"/>
              </a:ext>
            </a:extLst>
          </p:cNvPr>
          <p:cNvSpPr>
            <a:spLocks noGrp="1"/>
          </p:cNvSpPr>
          <p:nvPr>
            <p:ph type="title"/>
          </p:nvPr>
        </p:nvSpPr>
        <p:spPr>
          <a:xfrm>
            <a:off x="15899" y="-250654"/>
            <a:ext cx="10571998" cy="970450"/>
          </a:xfrm>
        </p:spPr>
        <p:txBody>
          <a:bodyPr/>
          <a:lstStyle/>
          <a:p>
            <a:r>
              <a:rPr lang="en-US" dirty="0"/>
              <a:t>Infrastructure as a Service (IaaS)</a:t>
            </a:r>
          </a:p>
        </p:txBody>
      </p:sp>
      <p:sp>
        <p:nvSpPr>
          <p:cNvPr id="3" name="Content Placeholder 2">
            <a:extLst>
              <a:ext uri="{FF2B5EF4-FFF2-40B4-BE49-F238E27FC236}">
                <a16:creationId xmlns:a16="http://schemas.microsoft.com/office/drawing/2014/main" id="{FADD8C3D-0465-425F-A0A1-6A881D8CBCCF}"/>
              </a:ext>
            </a:extLst>
          </p:cNvPr>
          <p:cNvSpPr>
            <a:spLocks noGrp="1"/>
          </p:cNvSpPr>
          <p:nvPr>
            <p:ph idx="1"/>
          </p:nvPr>
        </p:nvSpPr>
        <p:spPr>
          <a:xfrm>
            <a:off x="-15899" y="585350"/>
            <a:ext cx="12192000" cy="6138204"/>
          </a:xfrm>
        </p:spPr>
        <p:txBody>
          <a:bodyPr>
            <a:normAutofit/>
          </a:bodyPr>
          <a:lstStyle/>
          <a:p>
            <a:r>
              <a:rPr lang="en-US" dirty="0">
                <a:solidFill>
                  <a:schemeClr val="bg1"/>
                </a:solidFill>
              </a:rPr>
              <a:t>The capability provided to the consumer is to provision processing, storage, network, and other fundamental computing resources where the consumer is able to deploy and run arbitrary software which can include OS and applications. </a:t>
            </a:r>
          </a:p>
          <a:p>
            <a:pPr lvl="1"/>
            <a:r>
              <a:rPr lang="en-US" dirty="0">
                <a:solidFill>
                  <a:schemeClr val="bg1"/>
                </a:solidFill>
              </a:rPr>
              <a:t>Has control over Oss, storage, and deployed applications and limited control of select networking components. </a:t>
            </a:r>
          </a:p>
          <a:p>
            <a:pPr lvl="1"/>
            <a:r>
              <a:rPr lang="en-US" dirty="0"/>
              <a:t>On demand, pay as you go model.</a:t>
            </a:r>
          </a:p>
          <a:p>
            <a:r>
              <a:rPr lang="en-US" b="1" dirty="0">
                <a:solidFill>
                  <a:schemeClr val="accent3">
                    <a:lumMod val="75000"/>
                  </a:schemeClr>
                </a:solidFill>
              </a:rPr>
              <a:t>Key components</a:t>
            </a:r>
            <a:r>
              <a:rPr lang="en-US" dirty="0"/>
              <a:t>: </a:t>
            </a:r>
          </a:p>
          <a:p>
            <a:pPr lvl="1"/>
            <a:r>
              <a:rPr lang="en-US" b="1" dirty="0">
                <a:solidFill>
                  <a:schemeClr val="accent3">
                    <a:lumMod val="75000"/>
                  </a:schemeClr>
                </a:solidFill>
              </a:rPr>
              <a:t>Scale</a:t>
            </a:r>
            <a:r>
              <a:rPr lang="en-US" dirty="0"/>
              <a:t>: Controls on infrastructure that satisfies demands. </a:t>
            </a:r>
          </a:p>
          <a:p>
            <a:pPr lvl="1"/>
            <a:r>
              <a:rPr lang="en-US" b="1" dirty="0">
                <a:solidFill>
                  <a:schemeClr val="accent3">
                    <a:lumMod val="75000"/>
                  </a:schemeClr>
                </a:solidFill>
              </a:rPr>
              <a:t>Converged network and IT capacity pool</a:t>
            </a:r>
            <a:r>
              <a:rPr lang="en-US" dirty="0"/>
              <a:t>: the pool is seamless and endless. </a:t>
            </a:r>
          </a:p>
          <a:p>
            <a:pPr lvl="1"/>
            <a:r>
              <a:rPr lang="en-US" b="1" dirty="0">
                <a:solidFill>
                  <a:schemeClr val="accent3">
                    <a:lumMod val="75000"/>
                  </a:schemeClr>
                </a:solidFill>
              </a:rPr>
              <a:t>Self service and on demand capacity</a:t>
            </a:r>
            <a:r>
              <a:rPr lang="en-US" dirty="0"/>
              <a:t>:  Online resources of customer portals.</a:t>
            </a:r>
          </a:p>
          <a:p>
            <a:pPr lvl="1"/>
            <a:r>
              <a:rPr lang="en-US" b="1" dirty="0">
                <a:solidFill>
                  <a:schemeClr val="accent3">
                    <a:lumMod val="75000"/>
                  </a:schemeClr>
                </a:solidFill>
              </a:rPr>
              <a:t>High reliability and resilience</a:t>
            </a:r>
            <a:r>
              <a:rPr lang="en-US" dirty="0"/>
              <a:t>: automated distributions and enforcing SLA requirements. </a:t>
            </a:r>
          </a:p>
          <a:p>
            <a:r>
              <a:rPr lang="en-US" b="1" dirty="0">
                <a:solidFill>
                  <a:schemeClr val="accent3">
                    <a:lumMod val="75000"/>
                  </a:schemeClr>
                </a:solidFill>
              </a:rPr>
              <a:t>Key Benefits:</a:t>
            </a:r>
          </a:p>
          <a:p>
            <a:pPr lvl="1"/>
            <a:r>
              <a:rPr lang="en-US" dirty="0"/>
              <a:t> Usages and metered and priced. </a:t>
            </a:r>
          </a:p>
          <a:p>
            <a:pPr lvl="1"/>
            <a:r>
              <a:rPr lang="en-US" dirty="0"/>
              <a:t>Ability to scale up and down.</a:t>
            </a:r>
          </a:p>
          <a:p>
            <a:pPr lvl="1"/>
            <a:r>
              <a:rPr lang="en-US" dirty="0"/>
              <a:t>Reduced cost of ownership.</a:t>
            </a:r>
          </a:p>
          <a:p>
            <a:pPr lvl="1"/>
            <a:r>
              <a:rPr lang="en-US" dirty="0"/>
              <a:t>Reduced energy and cooling costs.</a:t>
            </a:r>
          </a:p>
          <a:p>
            <a:pPr lvl="1"/>
            <a:endParaRPr lang="en-US" dirty="0"/>
          </a:p>
          <a:p>
            <a:pPr lvl="1"/>
            <a:endParaRPr lang="en-US" dirty="0"/>
          </a:p>
        </p:txBody>
      </p:sp>
    </p:spTree>
    <p:extLst>
      <p:ext uri="{BB962C8B-B14F-4D97-AF65-F5344CB8AC3E}">
        <p14:creationId xmlns:p14="http://schemas.microsoft.com/office/powerpoint/2010/main" val="3790271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55533-43B0-4D84-A10D-087B41229112}"/>
              </a:ext>
            </a:extLst>
          </p:cNvPr>
          <p:cNvSpPr>
            <a:spLocks noGrp="1"/>
          </p:cNvSpPr>
          <p:nvPr>
            <p:ph type="title"/>
          </p:nvPr>
        </p:nvSpPr>
        <p:spPr>
          <a:xfrm>
            <a:off x="0" y="-485225"/>
            <a:ext cx="10571998" cy="970450"/>
          </a:xfrm>
        </p:spPr>
        <p:txBody>
          <a:bodyPr/>
          <a:lstStyle/>
          <a:p>
            <a:r>
              <a:rPr lang="en-US" sz="3600" dirty="0"/>
              <a:t>Platform as a Service (PaaS)</a:t>
            </a:r>
          </a:p>
        </p:txBody>
      </p:sp>
      <p:sp>
        <p:nvSpPr>
          <p:cNvPr id="3" name="Content Placeholder 2">
            <a:extLst>
              <a:ext uri="{FF2B5EF4-FFF2-40B4-BE49-F238E27FC236}">
                <a16:creationId xmlns:a16="http://schemas.microsoft.com/office/drawing/2014/main" id="{FBEF927F-3C18-4E10-8601-1E0294A3CBC0}"/>
              </a:ext>
            </a:extLst>
          </p:cNvPr>
          <p:cNvSpPr>
            <a:spLocks noGrp="1"/>
          </p:cNvSpPr>
          <p:nvPr>
            <p:ph idx="1"/>
          </p:nvPr>
        </p:nvSpPr>
        <p:spPr>
          <a:xfrm>
            <a:off x="0" y="435935"/>
            <a:ext cx="12192000" cy="6734885"/>
          </a:xfrm>
        </p:spPr>
        <p:txBody>
          <a:bodyPr>
            <a:normAutofit lnSpcReduction="10000"/>
          </a:bodyPr>
          <a:lstStyle/>
          <a:p>
            <a:r>
              <a:rPr lang="en-US" sz="2000" dirty="0">
                <a:solidFill>
                  <a:schemeClr val="bg1"/>
                </a:solidFill>
              </a:rPr>
              <a:t>The capability provided to the consumer is to deploy into the cloud infrastructure consumer created or acquired applications created using programing languages, libraries services and tools supported by the provider. </a:t>
            </a:r>
          </a:p>
          <a:p>
            <a:pPr lvl="1"/>
            <a:r>
              <a:rPr lang="en-US" sz="1800" dirty="0">
                <a:solidFill>
                  <a:schemeClr val="bg1"/>
                </a:solidFill>
              </a:rPr>
              <a:t>Has control over the deploy applications and possibly config settings for the app-hosting environment.</a:t>
            </a:r>
          </a:p>
          <a:p>
            <a:pPr indent="-285750"/>
            <a:r>
              <a:rPr lang="en-US" sz="2000" b="1" dirty="0">
                <a:solidFill>
                  <a:schemeClr val="accent3">
                    <a:lumMod val="75000"/>
                  </a:schemeClr>
                </a:solidFill>
              </a:rPr>
              <a:t>Key Capabilities</a:t>
            </a:r>
            <a:r>
              <a:rPr lang="en-US" sz="2000" dirty="0"/>
              <a:t>:</a:t>
            </a:r>
          </a:p>
          <a:p>
            <a:pPr lvl="1"/>
            <a:r>
              <a:rPr lang="en-US" sz="1800" b="1" dirty="0">
                <a:solidFill>
                  <a:schemeClr val="accent3">
                    <a:lumMod val="75000"/>
                  </a:schemeClr>
                </a:solidFill>
              </a:rPr>
              <a:t>Support multiple languages and frameworks:</a:t>
            </a:r>
            <a:r>
              <a:rPr lang="en-US" sz="1800" dirty="0"/>
              <a:t> enabling the developers to code in whichever language they prefer or whatever the design requirements specify</a:t>
            </a:r>
          </a:p>
          <a:p>
            <a:pPr lvl="1"/>
            <a:r>
              <a:rPr lang="en-US" sz="1800" b="1" dirty="0">
                <a:solidFill>
                  <a:schemeClr val="accent3">
                    <a:lumMod val="75000"/>
                  </a:schemeClr>
                </a:solidFill>
              </a:rPr>
              <a:t>Multiple hosting environments:</a:t>
            </a:r>
            <a:r>
              <a:rPr lang="en-US" sz="1800" dirty="0"/>
              <a:t> wide choice and variety of underlying hosting environments. </a:t>
            </a:r>
          </a:p>
          <a:p>
            <a:pPr lvl="1"/>
            <a:r>
              <a:rPr lang="en-US" sz="1800" b="1" dirty="0">
                <a:solidFill>
                  <a:schemeClr val="accent3">
                    <a:lumMod val="75000"/>
                  </a:schemeClr>
                </a:solidFill>
              </a:rPr>
              <a:t>Flexibility</a:t>
            </a:r>
            <a:r>
              <a:rPr lang="en-US" sz="1800" dirty="0"/>
              <a:t>: now offered to meet the needs and requirements of developer audiences.</a:t>
            </a:r>
          </a:p>
          <a:p>
            <a:pPr lvl="1"/>
            <a:r>
              <a:rPr lang="en-US" sz="1800" b="1" dirty="0">
                <a:solidFill>
                  <a:schemeClr val="accent3">
                    <a:lumMod val="75000"/>
                  </a:schemeClr>
                </a:solidFill>
              </a:rPr>
              <a:t>Allow choice and reduce lock-in</a:t>
            </a:r>
            <a:r>
              <a:rPr lang="en-US" sz="1800" dirty="0"/>
              <a:t>: application programming interfaces (APIs) was made available by the provider, developers could run their apps in various environments</a:t>
            </a:r>
          </a:p>
          <a:p>
            <a:pPr lvl="1"/>
            <a:r>
              <a:rPr lang="en-US" sz="1800" b="1" dirty="0">
                <a:solidFill>
                  <a:schemeClr val="accent3">
                    <a:lumMod val="75000"/>
                  </a:schemeClr>
                </a:solidFill>
              </a:rPr>
              <a:t>Ability to auto-scale</a:t>
            </a:r>
            <a:r>
              <a:rPr lang="en-US" sz="1800" dirty="0"/>
              <a:t>: seamlessly scale up and down as required to accommodate the cyclical demands of users.</a:t>
            </a:r>
          </a:p>
          <a:p>
            <a:r>
              <a:rPr lang="en-US" sz="2000" b="1" dirty="0">
                <a:solidFill>
                  <a:schemeClr val="accent3">
                    <a:lumMod val="75000"/>
                  </a:schemeClr>
                </a:solidFill>
              </a:rPr>
              <a:t>Key benefits</a:t>
            </a:r>
            <a:r>
              <a:rPr lang="en-US" sz="2000" dirty="0"/>
              <a:t>: </a:t>
            </a:r>
          </a:p>
          <a:p>
            <a:pPr lvl="1"/>
            <a:r>
              <a:rPr lang="en-US" sz="1800" dirty="0"/>
              <a:t>OSs can be changed and upgraded frequently.</a:t>
            </a:r>
          </a:p>
          <a:p>
            <a:pPr lvl="1"/>
            <a:r>
              <a:rPr lang="en-US" sz="1800" dirty="0"/>
              <a:t>Globally distributed development teams are able to work together.</a:t>
            </a:r>
          </a:p>
          <a:p>
            <a:pPr lvl="1"/>
            <a:r>
              <a:rPr lang="en-US" sz="1800" dirty="0"/>
              <a:t>Services are available and can be obtained from diverse sources</a:t>
            </a:r>
          </a:p>
          <a:p>
            <a:pPr lvl="1"/>
            <a:r>
              <a:rPr lang="en-US" sz="1800" dirty="0"/>
              <a:t>Costs can be significantly reduced by utilizing a single vendor </a:t>
            </a:r>
          </a:p>
          <a:p>
            <a:pPr marL="57150" indent="0">
              <a:buNone/>
            </a:pPr>
            <a:endParaRPr lang="en-US" dirty="0"/>
          </a:p>
        </p:txBody>
      </p:sp>
    </p:spTree>
    <p:extLst>
      <p:ext uri="{BB962C8B-B14F-4D97-AF65-F5344CB8AC3E}">
        <p14:creationId xmlns:p14="http://schemas.microsoft.com/office/powerpoint/2010/main" val="1254856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3184</TotalTime>
  <Words>1915</Words>
  <Application>Microsoft Office PowerPoint</Application>
  <PresentationFormat>Widescreen</PresentationFormat>
  <Paragraphs>122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2</vt:lpstr>
      <vt:lpstr>Quotable</vt:lpstr>
      <vt:lpstr>Domain 1: Architectural Concepts and Design Requirements</vt:lpstr>
      <vt:lpstr>Drivers for Cloud Computing </vt:lpstr>
      <vt:lpstr>Definitions PT1: </vt:lpstr>
      <vt:lpstr>Definitions PT2: </vt:lpstr>
      <vt:lpstr>Cloud Computing Roles: </vt:lpstr>
      <vt:lpstr>Key Cloud Computing Characteristics: </vt:lpstr>
      <vt:lpstr>Cloud Computing Functions </vt:lpstr>
      <vt:lpstr>Infrastructure as a Service (IaaS)</vt:lpstr>
      <vt:lpstr>Platform as a Service (PaaS)</vt:lpstr>
      <vt:lpstr>Software as a Service (SaaS)</vt:lpstr>
      <vt:lpstr>Cloud Deployment Models </vt:lpstr>
      <vt:lpstr>Cloud Deployment Models PT2: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1: Architectural Concepts and Design Requirements</dc:title>
  <dc:creator>sunflowers20182018@outlook.com</dc:creator>
  <cp:lastModifiedBy>sunflowers20182018@outlook.com</cp:lastModifiedBy>
  <cp:revision>19</cp:revision>
  <dcterms:created xsi:type="dcterms:W3CDTF">2018-10-20T15:00:11Z</dcterms:created>
  <dcterms:modified xsi:type="dcterms:W3CDTF">2018-10-22T20:04:43Z</dcterms:modified>
</cp:coreProperties>
</file>