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99" r:id="rId7"/>
    <p:sldId id="289" r:id="rId8"/>
    <p:sldId id="290" r:id="rId9"/>
    <p:sldId id="291" r:id="rId10"/>
    <p:sldId id="292" r:id="rId11"/>
    <p:sldId id="295" r:id="rId12"/>
    <p:sldId id="294" r:id="rId13"/>
    <p:sldId id="298" r:id="rId14"/>
    <p:sldId id="300"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95646" autoAdjust="0"/>
  </p:normalViewPr>
  <p:slideViewPr>
    <p:cSldViewPr snapToGrid="0">
      <p:cViewPr varScale="1">
        <p:scale>
          <a:sx n="78" d="100"/>
          <a:sy n="78" d="100"/>
        </p:scale>
        <p:origin x="739"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433E6-746E-4DB1-A02A-9281719E7C1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4E7E860-67BB-44F5-9A2E-8C980F662DE9}">
      <dgm:prSet/>
      <dgm:spPr/>
      <dgm:t>
        <a:bodyPr/>
        <a:lstStyle/>
        <a:p>
          <a:r>
            <a:rPr lang="en-US" b="0" i="0" dirty="0"/>
            <a:t>SVM</a:t>
          </a:r>
          <a:endParaRPr lang="en-US" dirty="0"/>
        </a:p>
      </dgm:t>
    </dgm:pt>
    <dgm:pt modelId="{97EA28FC-7E2F-434D-B129-F5F0A9DA1A54}" type="parTrans" cxnId="{1779C775-0FBA-43FC-B9AE-A7DD7C64F68D}">
      <dgm:prSet/>
      <dgm:spPr/>
      <dgm:t>
        <a:bodyPr/>
        <a:lstStyle/>
        <a:p>
          <a:endParaRPr lang="en-US"/>
        </a:p>
      </dgm:t>
    </dgm:pt>
    <dgm:pt modelId="{57CC2F62-7051-44F4-81D0-8A781FA7CFD7}" type="sibTrans" cxnId="{1779C775-0FBA-43FC-B9AE-A7DD7C64F68D}">
      <dgm:prSet/>
      <dgm:spPr/>
      <dgm:t>
        <a:bodyPr/>
        <a:lstStyle/>
        <a:p>
          <a:endParaRPr lang="en-US"/>
        </a:p>
      </dgm:t>
    </dgm:pt>
    <dgm:pt modelId="{9A1FBB61-4516-48D4-B384-95C7279B07A3}">
      <dgm:prSet/>
      <dgm:spPr/>
      <dgm:t>
        <a:bodyPr/>
        <a:lstStyle/>
        <a:p>
          <a:r>
            <a:rPr lang="en-US" b="0" i="0" dirty="0"/>
            <a:t>Decision Tree</a:t>
          </a:r>
          <a:endParaRPr lang="en-US" dirty="0"/>
        </a:p>
      </dgm:t>
    </dgm:pt>
    <dgm:pt modelId="{6E6313DB-1AA0-4CE3-B0E3-8005CE0558B6}" type="parTrans" cxnId="{80E0A19A-9A1E-478D-85F2-B359010C10E6}">
      <dgm:prSet/>
      <dgm:spPr/>
      <dgm:t>
        <a:bodyPr/>
        <a:lstStyle/>
        <a:p>
          <a:endParaRPr lang="en-US"/>
        </a:p>
      </dgm:t>
    </dgm:pt>
    <dgm:pt modelId="{8FB3EC3C-0FB2-4665-A5D0-2F7ECBFB1605}" type="sibTrans" cxnId="{80E0A19A-9A1E-478D-85F2-B359010C10E6}">
      <dgm:prSet/>
      <dgm:spPr/>
      <dgm:t>
        <a:bodyPr/>
        <a:lstStyle/>
        <a:p>
          <a:endParaRPr lang="en-US"/>
        </a:p>
      </dgm:t>
    </dgm:pt>
    <dgm:pt modelId="{E9FD9061-E3C9-4C40-B09D-3BEB62B767F9}">
      <dgm:prSet/>
      <dgm:spPr/>
      <dgm:t>
        <a:bodyPr/>
        <a:lstStyle/>
        <a:p>
          <a:r>
            <a:rPr lang="en-US" b="0" i="0" dirty="0"/>
            <a:t>Random Forest</a:t>
          </a:r>
          <a:endParaRPr lang="en-US" dirty="0"/>
        </a:p>
      </dgm:t>
    </dgm:pt>
    <dgm:pt modelId="{EC40A86A-B073-4D04-9765-F747E59882E9}" type="parTrans" cxnId="{6BACEAD3-3BD0-4A34-A80B-A13E3E66DCD7}">
      <dgm:prSet/>
      <dgm:spPr/>
      <dgm:t>
        <a:bodyPr/>
        <a:lstStyle/>
        <a:p>
          <a:endParaRPr lang="en-US"/>
        </a:p>
      </dgm:t>
    </dgm:pt>
    <dgm:pt modelId="{35C458C5-1C00-44CB-8C99-741C99B6C8AA}" type="sibTrans" cxnId="{6BACEAD3-3BD0-4A34-A80B-A13E3E66DCD7}">
      <dgm:prSet/>
      <dgm:spPr/>
      <dgm:t>
        <a:bodyPr/>
        <a:lstStyle/>
        <a:p>
          <a:endParaRPr lang="en-US"/>
        </a:p>
      </dgm:t>
    </dgm:pt>
    <dgm:pt modelId="{26417E17-3023-4727-82B9-E37B69DF6052}">
      <dgm:prSet/>
      <dgm:spPr/>
      <dgm:t>
        <a:bodyPr/>
        <a:lstStyle/>
        <a:p>
          <a:r>
            <a:rPr lang="en-US" b="0" i="0" dirty="0"/>
            <a:t>Voting Classifier</a:t>
          </a:r>
          <a:endParaRPr lang="en-US" dirty="0"/>
        </a:p>
      </dgm:t>
    </dgm:pt>
    <dgm:pt modelId="{27A5C672-116E-4BEA-AE35-B6C122FF9A29}" type="parTrans" cxnId="{D660623C-ED8A-482D-902D-EF6B61B187C0}">
      <dgm:prSet/>
      <dgm:spPr/>
      <dgm:t>
        <a:bodyPr/>
        <a:lstStyle/>
        <a:p>
          <a:endParaRPr lang="en-US"/>
        </a:p>
      </dgm:t>
    </dgm:pt>
    <dgm:pt modelId="{9FCE6A22-8665-410A-8438-2B693EDF392A}" type="sibTrans" cxnId="{D660623C-ED8A-482D-902D-EF6B61B187C0}">
      <dgm:prSet/>
      <dgm:spPr/>
      <dgm:t>
        <a:bodyPr/>
        <a:lstStyle/>
        <a:p>
          <a:endParaRPr lang="en-US"/>
        </a:p>
      </dgm:t>
    </dgm:pt>
    <dgm:pt modelId="{619EC686-794C-4ACF-A45A-D4D0EE74E1BF}">
      <dgm:prSet/>
      <dgm:spPr/>
      <dgm:t>
        <a:bodyPr/>
        <a:lstStyle/>
        <a:p>
          <a:r>
            <a:rPr lang="en-US" b="0" i="0" dirty="0"/>
            <a:t>Neural Network</a:t>
          </a:r>
          <a:endParaRPr lang="en-US" dirty="0"/>
        </a:p>
      </dgm:t>
    </dgm:pt>
    <dgm:pt modelId="{B723008B-8594-4A84-8F80-CA41E94E04FE}" type="parTrans" cxnId="{9E5E21F1-57F8-4095-A210-F8D2A55CECBB}">
      <dgm:prSet/>
      <dgm:spPr/>
      <dgm:t>
        <a:bodyPr/>
        <a:lstStyle/>
        <a:p>
          <a:endParaRPr lang="en-US"/>
        </a:p>
      </dgm:t>
    </dgm:pt>
    <dgm:pt modelId="{BA296DE5-F9F9-49B6-A973-ADDE8807DA13}" type="sibTrans" cxnId="{9E5E21F1-57F8-4095-A210-F8D2A55CECBB}">
      <dgm:prSet/>
      <dgm:spPr/>
      <dgm:t>
        <a:bodyPr/>
        <a:lstStyle/>
        <a:p>
          <a:endParaRPr lang="en-US"/>
        </a:p>
      </dgm:t>
    </dgm:pt>
    <dgm:pt modelId="{969266E2-7B61-467D-8062-E32EA15789BF}">
      <dgm:prSet/>
      <dgm:spPr/>
      <dgm:t>
        <a:bodyPr/>
        <a:lstStyle/>
        <a:p>
          <a:r>
            <a:rPr lang="en-US" b="0" i="0" dirty="0"/>
            <a:t>Linear Discriminant</a:t>
          </a:r>
          <a:endParaRPr lang="en-US" dirty="0"/>
        </a:p>
      </dgm:t>
    </dgm:pt>
    <dgm:pt modelId="{B3DE1CFB-9F04-4292-8CEA-7D0A3F11F4D9}" type="parTrans" cxnId="{25E090C0-584B-4A1A-8F7C-97ADB179BDDC}">
      <dgm:prSet/>
      <dgm:spPr/>
      <dgm:t>
        <a:bodyPr/>
        <a:lstStyle/>
        <a:p>
          <a:endParaRPr lang="en-US"/>
        </a:p>
      </dgm:t>
    </dgm:pt>
    <dgm:pt modelId="{7366C8B3-87FF-49A2-9C4E-3CD9C9426508}" type="sibTrans" cxnId="{25E090C0-584B-4A1A-8F7C-97ADB179BDDC}">
      <dgm:prSet/>
      <dgm:spPr/>
      <dgm:t>
        <a:bodyPr/>
        <a:lstStyle/>
        <a:p>
          <a:endParaRPr lang="en-US"/>
        </a:p>
      </dgm:t>
    </dgm:pt>
    <dgm:pt modelId="{042A83C5-C77E-437F-B496-C395809C4249}" type="pres">
      <dgm:prSet presAssocID="{213433E6-746E-4DB1-A02A-9281719E7C15}" presName="Name0" presStyleCnt="0">
        <dgm:presLayoutVars>
          <dgm:dir/>
          <dgm:animLvl val="lvl"/>
          <dgm:resizeHandles val="exact"/>
        </dgm:presLayoutVars>
      </dgm:prSet>
      <dgm:spPr/>
    </dgm:pt>
    <dgm:pt modelId="{78E72710-53F3-47A3-B75C-6B65162EDDE1}" type="pres">
      <dgm:prSet presAssocID="{84E7E860-67BB-44F5-9A2E-8C980F662DE9}" presName="linNode" presStyleCnt="0"/>
      <dgm:spPr/>
    </dgm:pt>
    <dgm:pt modelId="{5D16B46A-7B90-49B7-9677-566814AF25AE}" type="pres">
      <dgm:prSet presAssocID="{84E7E860-67BB-44F5-9A2E-8C980F662DE9}" presName="parentText" presStyleLbl="node1" presStyleIdx="0" presStyleCnt="6">
        <dgm:presLayoutVars>
          <dgm:chMax val="1"/>
          <dgm:bulletEnabled val="1"/>
        </dgm:presLayoutVars>
      </dgm:prSet>
      <dgm:spPr/>
    </dgm:pt>
    <dgm:pt modelId="{F55CCD45-C372-40F0-ABAD-FD0846CDFEA6}" type="pres">
      <dgm:prSet presAssocID="{57CC2F62-7051-44F4-81D0-8A781FA7CFD7}" presName="sp" presStyleCnt="0"/>
      <dgm:spPr/>
    </dgm:pt>
    <dgm:pt modelId="{5B33B4F6-2067-4C41-8799-E251B4FA6360}" type="pres">
      <dgm:prSet presAssocID="{9A1FBB61-4516-48D4-B384-95C7279B07A3}" presName="linNode" presStyleCnt="0"/>
      <dgm:spPr/>
    </dgm:pt>
    <dgm:pt modelId="{F996A22D-786C-42DE-871F-3BA6AA409541}" type="pres">
      <dgm:prSet presAssocID="{9A1FBB61-4516-48D4-B384-95C7279B07A3}" presName="parentText" presStyleLbl="node1" presStyleIdx="1" presStyleCnt="6">
        <dgm:presLayoutVars>
          <dgm:chMax val="1"/>
          <dgm:bulletEnabled val="1"/>
        </dgm:presLayoutVars>
      </dgm:prSet>
      <dgm:spPr/>
    </dgm:pt>
    <dgm:pt modelId="{4A73E4D3-19CB-4923-8D50-A3A40429AD4A}" type="pres">
      <dgm:prSet presAssocID="{8FB3EC3C-0FB2-4665-A5D0-2F7ECBFB1605}" presName="sp" presStyleCnt="0"/>
      <dgm:spPr/>
    </dgm:pt>
    <dgm:pt modelId="{B7153C87-AF75-49E6-AE36-829FD58A0C0C}" type="pres">
      <dgm:prSet presAssocID="{E9FD9061-E3C9-4C40-B09D-3BEB62B767F9}" presName="linNode" presStyleCnt="0"/>
      <dgm:spPr/>
    </dgm:pt>
    <dgm:pt modelId="{4213D842-6ABB-41AD-8695-6F6F2C810D37}" type="pres">
      <dgm:prSet presAssocID="{E9FD9061-E3C9-4C40-B09D-3BEB62B767F9}" presName="parentText" presStyleLbl="node1" presStyleIdx="2" presStyleCnt="6">
        <dgm:presLayoutVars>
          <dgm:chMax val="1"/>
          <dgm:bulletEnabled val="1"/>
        </dgm:presLayoutVars>
      </dgm:prSet>
      <dgm:spPr/>
    </dgm:pt>
    <dgm:pt modelId="{745CD8B3-32C4-4745-9079-95A777C7DEF7}" type="pres">
      <dgm:prSet presAssocID="{35C458C5-1C00-44CB-8C99-741C99B6C8AA}" presName="sp" presStyleCnt="0"/>
      <dgm:spPr/>
    </dgm:pt>
    <dgm:pt modelId="{C50CDF9A-CD2D-40B1-BA7D-D4090ABB50CC}" type="pres">
      <dgm:prSet presAssocID="{26417E17-3023-4727-82B9-E37B69DF6052}" presName="linNode" presStyleCnt="0"/>
      <dgm:spPr/>
    </dgm:pt>
    <dgm:pt modelId="{F37A6B25-E9FD-44F2-BA35-687B8BC91F92}" type="pres">
      <dgm:prSet presAssocID="{26417E17-3023-4727-82B9-E37B69DF6052}" presName="parentText" presStyleLbl="node1" presStyleIdx="3" presStyleCnt="6">
        <dgm:presLayoutVars>
          <dgm:chMax val="1"/>
          <dgm:bulletEnabled val="1"/>
        </dgm:presLayoutVars>
      </dgm:prSet>
      <dgm:spPr/>
    </dgm:pt>
    <dgm:pt modelId="{F5E466BE-63C8-4838-A438-458B13D838CE}" type="pres">
      <dgm:prSet presAssocID="{9FCE6A22-8665-410A-8438-2B693EDF392A}" presName="sp" presStyleCnt="0"/>
      <dgm:spPr/>
    </dgm:pt>
    <dgm:pt modelId="{3ED1D440-0B8C-4839-BB52-B89F6805976B}" type="pres">
      <dgm:prSet presAssocID="{619EC686-794C-4ACF-A45A-D4D0EE74E1BF}" presName="linNode" presStyleCnt="0"/>
      <dgm:spPr/>
    </dgm:pt>
    <dgm:pt modelId="{794967B3-3B60-4440-BD63-D49E83C3E2CF}" type="pres">
      <dgm:prSet presAssocID="{619EC686-794C-4ACF-A45A-D4D0EE74E1BF}" presName="parentText" presStyleLbl="node1" presStyleIdx="4" presStyleCnt="6">
        <dgm:presLayoutVars>
          <dgm:chMax val="1"/>
          <dgm:bulletEnabled val="1"/>
        </dgm:presLayoutVars>
      </dgm:prSet>
      <dgm:spPr/>
    </dgm:pt>
    <dgm:pt modelId="{998753D6-4503-4ECB-81D3-34B4C8F04222}" type="pres">
      <dgm:prSet presAssocID="{BA296DE5-F9F9-49B6-A973-ADDE8807DA13}" presName="sp" presStyleCnt="0"/>
      <dgm:spPr/>
    </dgm:pt>
    <dgm:pt modelId="{11CBD151-FB9A-4434-A814-D2C99E753869}" type="pres">
      <dgm:prSet presAssocID="{969266E2-7B61-467D-8062-E32EA15789BF}" presName="linNode" presStyleCnt="0"/>
      <dgm:spPr/>
    </dgm:pt>
    <dgm:pt modelId="{71AE394C-E573-4C02-9B58-F03681B6B41F}" type="pres">
      <dgm:prSet presAssocID="{969266E2-7B61-467D-8062-E32EA15789BF}" presName="parentText" presStyleLbl="node1" presStyleIdx="5" presStyleCnt="6">
        <dgm:presLayoutVars>
          <dgm:chMax val="1"/>
          <dgm:bulletEnabled val="1"/>
        </dgm:presLayoutVars>
      </dgm:prSet>
      <dgm:spPr/>
    </dgm:pt>
  </dgm:ptLst>
  <dgm:cxnLst>
    <dgm:cxn modelId="{191B7313-C4A6-44B8-B4EA-E0D0E995849D}" type="presOf" srcId="{E9FD9061-E3C9-4C40-B09D-3BEB62B767F9}" destId="{4213D842-6ABB-41AD-8695-6F6F2C810D37}" srcOrd="0" destOrd="0" presId="urn:microsoft.com/office/officeart/2005/8/layout/vList5"/>
    <dgm:cxn modelId="{D660623C-ED8A-482D-902D-EF6B61B187C0}" srcId="{213433E6-746E-4DB1-A02A-9281719E7C15}" destId="{26417E17-3023-4727-82B9-E37B69DF6052}" srcOrd="3" destOrd="0" parTransId="{27A5C672-116E-4BEA-AE35-B6C122FF9A29}" sibTransId="{9FCE6A22-8665-410A-8438-2B693EDF392A}"/>
    <dgm:cxn modelId="{43720444-7CD2-4879-93E7-356B0102460B}" type="presOf" srcId="{84E7E860-67BB-44F5-9A2E-8C980F662DE9}" destId="{5D16B46A-7B90-49B7-9677-566814AF25AE}" srcOrd="0" destOrd="0" presId="urn:microsoft.com/office/officeart/2005/8/layout/vList5"/>
    <dgm:cxn modelId="{1779C775-0FBA-43FC-B9AE-A7DD7C64F68D}" srcId="{213433E6-746E-4DB1-A02A-9281719E7C15}" destId="{84E7E860-67BB-44F5-9A2E-8C980F662DE9}" srcOrd="0" destOrd="0" parTransId="{97EA28FC-7E2F-434D-B129-F5F0A9DA1A54}" sibTransId="{57CC2F62-7051-44F4-81D0-8A781FA7CFD7}"/>
    <dgm:cxn modelId="{80E0A19A-9A1E-478D-85F2-B359010C10E6}" srcId="{213433E6-746E-4DB1-A02A-9281719E7C15}" destId="{9A1FBB61-4516-48D4-B384-95C7279B07A3}" srcOrd="1" destOrd="0" parTransId="{6E6313DB-1AA0-4CE3-B0E3-8005CE0558B6}" sibTransId="{8FB3EC3C-0FB2-4665-A5D0-2F7ECBFB1605}"/>
    <dgm:cxn modelId="{FD8BD8A3-B06D-4130-AC3A-15AE155A8F6A}" type="presOf" srcId="{26417E17-3023-4727-82B9-E37B69DF6052}" destId="{F37A6B25-E9FD-44F2-BA35-687B8BC91F92}" srcOrd="0" destOrd="0" presId="urn:microsoft.com/office/officeart/2005/8/layout/vList5"/>
    <dgm:cxn modelId="{53214CA4-CD7E-4909-8D31-30C9D6B4449C}" type="presOf" srcId="{213433E6-746E-4DB1-A02A-9281719E7C15}" destId="{042A83C5-C77E-437F-B496-C395809C4249}" srcOrd="0" destOrd="0" presId="urn:microsoft.com/office/officeart/2005/8/layout/vList5"/>
    <dgm:cxn modelId="{25E090C0-584B-4A1A-8F7C-97ADB179BDDC}" srcId="{213433E6-746E-4DB1-A02A-9281719E7C15}" destId="{969266E2-7B61-467D-8062-E32EA15789BF}" srcOrd="5" destOrd="0" parTransId="{B3DE1CFB-9F04-4292-8CEA-7D0A3F11F4D9}" sibTransId="{7366C8B3-87FF-49A2-9C4E-3CD9C9426508}"/>
    <dgm:cxn modelId="{6BACEAD3-3BD0-4A34-A80B-A13E3E66DCD7}" srcId="{213433E6-746E-4DB1-A02A-9281719E7C15}" destId="{E9FD9061-E3C9-4C40-B09D-3BEB62B767F9}" srcOrd="2" destOrd="0" parTransId="{EC40A86A-B073-4D04-9765-F747E59882E9}" sibTransId="{35C458C5-1C00-44CB-8C99-741C99B6C8AA}"/>
    <dgm:cxn modelId="{3AB28EDB-195D-4001-8E0F-CC4997D95E3E}" type="presOf" srcId="{9A1FBB61-4516-48D4-B384-95C7279B07A3}" destId="{F996A22D-786C-42DE-871F-3BA6AA409541}" srcOrd="0" destOrd="0" presId="urn:microsoft.com/office/officeart/2005/8/layout/vList5"/>
    <dgm:cxn modelId="{64B277E0-A600-4021-B845-376F660303CB}" type="presOf" srcId="{619EC686-794C-4ACF-A45A-D4D0EE74E1BF}" destId="{794967B3-3B60-4440-BD63-D49E83C3E2CF}" srcOrd="0" destOrd="0" presId="urn:microsoft.com/office/officeart/2005/8/layout/vList5"/>
    <dgm:cxn modelId="{9E5E21F1-57F8-4095-A210-F8D2A55CECBB}" srcId="{213433E6-746E-4DB1-A02A-9281719E7C15}" destId="{619EC686-794C-4ACF-A45A-D4D0EE74E1BF}" srcOrd="4" destOrd="0" parTransId="{B723008B-8594-4A84-8F80-CA41E94E04FE}" sibTransId="{BA296DE5-F9F9-49B6-A973-ADDE8807DA13}"/>
    <dgm:cxn modelId="{E3B434FC-3662-4BEF-BD74-7A058736B12A}" type="presOf" srcId="{969266E2-7B61-467D-8062-E32EA15789BF}" destId="{71AE394C-E573-4C02-9B58-F03681B6B41F}" srcOrd="0" destOrd="0" presId="urn:microsoft.com/office/officeart/2005/8/layout/vList5"/>
    <dgm:cxn modelId="{31B25395-5E63-4C31-849D-A339F1EF4AC5}" type="presParOf" srcId="{042A83C5-C77E-437F-B496-C395809C4249}" destId="{78E72710-53F3-47A3-B75C-6B65162EDDE1}" srcOrd="0" destOrd="0" presId="urn:microsoft.com/office/officeart/2005/8/layout/vList5"/>
    <dgm:cxn modelId="{50AFBA57-8545-42A4-8D60-7456F22802C7}" type="presParOf" srcId="{78E72710-53F3-47A3-B75C-6B65162EDDE1}" destId="{5D16B46A-7B90-49B7-9677-566814AF25AE}" srcOrd="0" destOrd="0" presId="urn:microsoft.com/office/officeart/2005/8/layout/vList5"/>
    <dgm:cxn modelId="{BF942CC8-D186-4AAC-A6CE-7A0D952E5172}" type="presParOf" srcId="{042A83C5-C77E-437F-B496-C395809C4249}" destId="{F55CCD45-C372-40F0-ABAD-FD0846CDFEA6}" srcOrd="1" destOrd="0" presId="urn:microsoft.com/office/officeart/2005/8/layout/vList5"/>
    <dgm:cxn modelId="{2CF7E9DB-5F3F-4020-A1F5-7AA57C04A288}" type="presParOf" srcId="{042A83C5-C77E-437F-B496-C395809C4249}" destId="{5B33B4F6-2067-4C41-8799-E251B4FA6360}" srcOrd="2" destOrd="0" presId="urn:microsoft.com/office/officeart/2005/8/layout/vList5"/>
    <dgm:cxn modelId="{F72E49D7-E54B-4D12-8749-168A6BBB2CE8}" type="presParOf" srcId="{5B33B4F6-2067-4C41-8799-E251B4FA6360}" destId="{F996A22D-786C-42DE-871F-3BA6AA409541}" srcOrd="0" destOrd="0" presId="urn:microsoft.com/office/officeart/2005/8/layout/vList5"/>
    <dgm:cxn modelId="{147B1B1D-0967-47EA-8AB7-BF6414DFA79D}" type="presParOf" srcId="{042A83C5-C77E-437F-B496-C395809C4249}" destId="{4A73E4D3-19CB-4923-8D50-A3A40429AD4A}" srcOrd="3" destOrd="0" presId="urn:microsoft.com/office/officeart/2005/8/layout/vList5"/>
    <dgm:cxn modelId="{93FAFB86-4D27-47F1-A4FC-02D905A48BB0}" type="presParOf" srcId="{042A83C5-C77E-437F-B496-C395809C4249}" destId="{B7153C87-AF75-49E6-AE36-829FD58A0C0C}" srcOrd="4" destOrd="0" presId="urn:microsoft.com/office/officeart/2005/8/layout/vList5"/>
    <dgm:cxn modelId="{AB26BD62-2EED-4A15-B9E8-F0EB0D7AD73E}" type="presParOf" srcId="{B7153C87-AF75-49E6-AE36-829FD58A0C0C}" destId="{4213D842-6ABB-41AD-8695-6F6F2C810D37}" srcOrd="0" destOrd="0" presId="urn:microsoft.com/office/officeart/2005/8/layout/vList5"/>
    <dgm:cxn modelId="{109AC810-45D8-4C7A-A7F1-7C73E656A28A}" type="presParOf" srcId="{042A83C5-C77E-437F-B496-C395809C4249}" destId="{745CD8B3-32C4-4745-9079-95A777C7DEF7}" srcOrd="5" destOrd="0" presId="urn:microsoft.com/office/officeart/2005/8/layout/vList5"/>
    <dgm:cxn modelId="{4E1AA7F6-603E-4E22-9D45-64D395E20327}" type="presParOf" srcId="{042A83C5-C77E-437F-B496-C395809C4249}" destId="{C50CDF9A-CD2D-40B1-BA7D-D4090ABB50CC}" srcOrd="6" destOrd="0" presId="urn:microsoft.com/office/officeart/2005/8/layout/vList5"/>
    <dgm:cxn modelId="{B5DC47B5-0618-49FA-BA26-36FBC362F521}" type="presParOf" srcId="{C50CDF9A-CD2D-40B1-BA7D-D4090ABB50CC}" destId="{F37A6B25-E9FD-44F2-BA35-687B8BC91F92}" srcOrd="0" destOrd="0" presId="urn:microsoft.com/office/officeart/2005/8/layout/vList5"/>
    <dgm:cxn modelId="{C51CCF77-2ED4-40AA-8504-D3AD3808D381}" type="presParOf" srcId="{042A83C5-C77E-437F-B496-C395809C4249}" destId="{F5E466BE-63C8-4838-A438-458B13D838CE}" srcOrd="7" destOrd="0" presId="urn:microsoft.com/office/officeart/2005/8/layout/vList5"/>
    <dgm:cxn modelId="{28C2B9D1-F700-40D5-915B-9477C8C218C3}" type="presParOf" srcId="{042A83C5-C77E-437F-B496-C395809C4249}" destId="{3ED1D440-0B8C-4839-BB52-B89F6805976B}" srcOrd="8" destOrd="0" presId="urn:microsoft.com/office/officeart/2005/8/layout/vList5"/>
    <dgm:cxn modelId="{5AFAAF37-ED75-403F-89AA-72D45B69CDDA}" type="presParOf" srcId="{3ED1D440-0B8C-4839-BB52-B89F6805976B}" destId="{794967B3-3B60-4440-BD63-D49E83C3E2CF}" srcOrd="0" destOrd="0" presId="urn:microsoft.com/office/officeart/2005/8/layout/vList5"/>
    <dgm:cxn modelId="{2401DCFC-2496-4BD5-853F-A32F396E8B86}" type="presParOf" srcId="{042A83C5-C77E-437F-B496-C395809C4249}" destId="{998753D6-4503-4ECB-81D3-34B4C8F04222}" srcOrd="9" destOrd="0" presId="urn:microsoft.com/office/officeart/2005/8/layout/vList5"/>
    <dgm:cxn modelId="{2F9AE7BF-5712-4D4A-84CE-A49F109EACDE}" type="presParOf" srcId="{042A83C5-C77E-437F-B496-C395809C4249}" destId="{11CBD151-FB9A-4434-A814-D2C99E753869}" srcOrd="10" destOrd="0" presId="urn:microsoft.com/office/officeart/2005/8/layout/vList5"/>
    <dgm:cxn modelId="{AA9408B0-4B2B-4033-BFF8-5FF2563ED0FC}" type="presParOf" srcId="{11CBD151-FB9A-4434-A814-D2C99E753869}" destId="{71AE394C-E573-4C02-9B58-F03681B6B41F}"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6B46A-7B90-49B7-9677-566814AF25AE}">
      <dsp:nvSpPr>
        <dsp:cNvPr id="0" name=""/>
        <dsp:cNvSpPr/>
      </dsp:nvSpPr>
      <dsp:spPr>
        <a:xfrm>
          <a:off x="1492300" y="1192"/>
          <a:ext cx="1678838" cy="6945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0" i="0" kern="1200" dirty="0"/>
            <a:t>SVM</a:t>
          </a:r>
          <a:endParaRPr lang="en-US" sz="1900" kern="1200" dirty="0"/>
        </a:p>
      </dsp:txBody>
      <dsp:txXfrm>
        <a:off x="1526206" y="35098"/>
        <a:ext cx="1611026" cy="626750"/>
      </dsp:txXfrm>
    </dsp:sp>
    <dsp:sp modelId="{F996A22D-786C-42DE-871F-3BA6AA409541}">
      <dsp:nvSpPr>
        <dsp:cNvPr id="0" name=""/>
        <dsp:cNvSpPr/>
      </dsp:nvSpPr>
      <dsp:spPr>
        <a:xfrm>
          <a:off x="1492300" y="730483"/>
          <a:ext cx="1678838" cy="6945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0" i="0" kern="1200" dirty="0"/>
            <a:t>Decision Tree</a:t>
          </a:r>
          <a:endParaRPr lang="en-US" sz="1900" kern="1200" dirty="0"/>
        </a:p>
      </dsp:txBody>
      <dsp:txXfrm>
        <a:off x="1526206" y="764389"/>
        <a:ext cx="1611026" cy="626750"/>
      </dsp:txXfrm>
    </dsp:sp>
    <dsp:sp modelId="{4213D842-6ABB-41AD-8695-6F6F2C810D37}">
      <dsp:nvSpPr>
        <dsp:cNvPr id="0" name=""/>
        <dsp:cNvSpPr/>
      </dsp:nvSpPr>
      <dsp:spPr>
        <a:xfrm>
          <a:off x="1492300" y="1459773"/>
          <a:ext cx="1678838" cy="6945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0" i="0" kern="1200" dirty="0"/>
            <a:t>Random Forest</a:t>
          </a:r>
          <a:endParaRPr lang="en-US" sz="1900" kern="1200" dirty="0"/>
        </a:p>
      </dsp:txBody>
      <dsp:txXfrm>
        <a:off x="1526206" y="1493679"/>
        <a:ext cx="1611026" cy="626750"/>
      </dsp:txXfrm>
    </dsp:sp>
    <dsp:sp modelId="{F37A6B25-E9FD-44F2-BA35-687B8BC91F92}">
      <dsp:nvSpPr>
        <dsp:cNvPr id="0" name=""/>
        <dsp:cNvSpPr/>
      </dsp:nvSpPr>
      <dsp:spPr>
        <a:xfrm>
          <a:off x="1492300" y="2189064"/>
          <a:ext cx="1678838" cy="6945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0" i="0" kern="1200" dirty="0"/>
            <a:t>Voting Classifier</a:t>
          </a:r>
          <a:endParaRPr lang="en-US" sz="1900" kern="1200" dirty="0"/>
        </a:p>
      </dsp:txBody>
      <dsp:txXfrm>
        <a:off x="1526206" y="2222970"/>
        <a:ext cx="1611026" cy="626750"/>
      </dsp:txXfrm>
    </dsp:sp>
    <dsp:sp modelId="{794967B3-3B60-4440-BD63-D49E83C3E2CF}">
      <dsp:nvSpPr>
        <dsp:cNvPr id="0" name=""/>
        <dsp:cNvSpPr/>
      </dsp:nvSpPr>
      <dsp:spPr>
        <a:xfrm>
          <a:off x="1492300" y="2918354"/>
          <a:ext cx="1678838" cy="6945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0" i="0" kern="1200" dirty="0"/>
            <a:t>Neural Network</a:t>
          </a:r>
          <a:endParaRPr lang="en-US" sz="1900" kern="1200" dirty="0"/>
        </a:p>
      </dsp:txBody>
      <dsp:txXfrm>
        <a:off x="1526206" y="2952260"/>
        <a:ext cx="1611026" cy="626750"/>
      </dsp:txXfrm>
    </dsp:sp>
    <dsp:sp modelId="{71AE394C-E573-4C02-9B58-F03681B6B41F}">
      <dsp:nvSpPr>
        <dsp:cNvPr id="0" name=""/>
        <dsp:cNvSpPr/>
      </dsp:nvSpPr>
      <dsp:spPr>
        <a:xfrm>
          <a:off x="1492300" y="3647644"/>
          <a:ext cx="1678838" cy="6945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0" i="0" kern="1200" dirty="0"/>
            <a:t>Linear Discriminant</a:t>
          </a:r>
          <a:endParaRPr lang="en-US" sz="1900" kern="1200" dirty="0"/>
        </a:p>
      </dsp:txBody>
      <dsp:txXfrm>
        <a:off x="1526206" y="3681550"/>
        <a:ext cx="1611026" cy="6267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5/28/2024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96584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75" r:id="rId7"/>
    <p:sldLayoutId id="2147483677" r:id="rId8"/>
    <p:sldLayoutId id="2147483676" r:id="rId9"/>
    <p:sldLayoutId id="2147483661" r:id="rId10"/>
    <p:sldLayoutId id="2147483666" r:id="rId11"/>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Diamond price prediction model</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167492" y="136526"/>
            <a:ext cx="9779183" cy="1570038"/>
          </a:xfrm>
        </p:spPr>
        <p:txBody>
          <a:bodyPr/>
          <a:lstStyle/>
          <a:p>
            <a:r>
              <a:rPr lang="en-US" dirty="0"/>
              <a:t>Hyperparameter Tuning and Additional Approaches</a:t>
            </a:r>
          </a:p>
        </p:txBody>
      </p:sp>
      <p:graphicFrame>
        <p:nvGraphicFramePr>
          <p:cNvPr id="4" name="Table Placeholder 3">
            <a:extLst>
              <a:ext uri="{FF2B5EF4-FFF2-40B4-BE49-F238E27FC236}">
                <a16:creationId xmlns:a16="http://schemas.microsoft.com/office/drawing/2014/main" id="{E45D850A-4F58-6F54-953E-5ADC96B2EEB5}"/>
              </a:ext>
            </a:extLst>
          </p:cNvPr>
          <p:cNvGraphicFramePr>
            <a:graphicFrameLocks noGrp="1"/>
          </p:cNvGraphicFramePr>
          <p:nvPr>
            <p:ph idx="1"/>
            <p:extLst>
              <p:ext uri="{D42A27DB-BD31-4B8C-83A1-F6EECF244321}">
                <p14:modId xmlns:p14="http://schemas.microsoft.com/office/powerpoint/2010/main" val="1778463183"/>
              </p:ext>
            </p:extLst>
          </p:nvPr>
        </p:nvGraphicFramePr>
        <p:xfrm>
          <a:off x="1166811" y="2084387"/>
          <a:ext cx="9174221" cy="4017155"/>
        </p:xfrm>
        <a:graphic>
          <a:graphicData uri="http://schemas.openxmlformats.org/drawingml/2006/table">
            <a:tbl>
              <a:tblPr firstRow="1" bandRow="1">
                <a:tableStyleId>{69012ECD-51FC-41F1-AA8D-1B2483CD663E}</a:tableStyleId>
              </a:tblPr>
              <a:tblGrid>
                <a:gridCol w="431995">
                  <a:extLst>
                    <a:ext uri="{9D8B030D-6E8A-4147-A177-3AD203B41FA5}">
                      <a16:colId xmlns:a16="http://schemas.microsoft.com/office/drawing/2014/main" val="2382218087"/>
                    </a:ext>
                  </a:extLst>
                </a:gridCol>
                <a:gridCol w="8742226">
                  <a:extLst>
                    <a:ext uri="{9D8B030D-6E8A-4147-A177-3AD203B41FA5}">
                      <a16:colId xmlns:a16="http://schemas.microsoft.com/office/drawing/2014/main" val="3953468724"/>
                    </a:ext>
                  </a:extLst>
                </a:gridCol>
              </a:tblGrid>
              <a:tr h="4017155">
                <a:tc>
                  <a:txBody>
                    <a:bodyPr/>
                    <a:lstStyle/>
                    <a:p>
                      <a:pPr algn="ctr"/>
                      <a:endParaRPr lang="en-US" sz="1800" dirty="0"/>
                    </a:p>
                  </a:txBody>
                  <a:tcPr anchor="ctr"/>
                </a:tc>
                <a:tc>
                  <a:txBody>
                    <a:bodyPr/>
                    <a:lstStyle/>
                    <a:p>
                      <a:pPr marL="285750" indent="-285750" algn="ctr">
                        <a:buFont typeface="Arial" panose="020B0604020202020204" pitchFamily="34" charset="0"/>
                        <a:buChar char="•"/>
                      </a:pPr>
                      <a:r>
                        <a:rPr lang="en-US" sz="1800" b="0" i="0" kern="1200" dirty="0">
                          <a:solidFill>
                            <a:schemeClr val="bg1"/>
                          </a:solidFill>
                          <a:effectLst/>
                          <a:latin typeface="+mn-lt"/>
                          <a:ea typeface="+mn-ea"/>
                          <a:cs typeface="+mn-cs"/>
                        </a:rPr>
                        <a:t>To optimize model performance, we experimented with various hyperparameter tuning methods. </a:t>
                      </a:r>
                      <a:r>
                        <a:rPr lang="en-US" sz="1800" b="0" i="0" kern="1200" dirty="0" err="1">
                          <a:solidFill>
                            <a:schemeClr val="bg1"/>
                          </a:solidFill>
                          <a:effectLst/>
                          <a:latin typeface="+mn-lt"/>
                          <a:ea typeface="+mn-ea"/>
                          <a:cs typeface="+mn-cs"/>
                        </a:rPr>
                        <a:t>GridSearchCV</a:t>
                      </a:r>
                      <a:r>
                        <a:rPr lang="en-US" sz="1800" b="0" i="0" kern="1200" dirty="0">
                          <a:solidFill>
                            <a:schemeClr val="bg1"/>
                          </a:solidFill>
                          <a:effectLst/>
                          <a:latin typeface="+mn-lt"/>
                          <a:ea typeface="+mn-ea"/>
                          <a:cs typeface="+mn-cs"/>
                        </a:rPr>
                        <a:t> provided a good balance between performance and runtime, achieving an RMSE of 557. Other methods like </a:t>
                      </a:r>
                      <a:r>
                        <a:rPr lang="en-US" sz="1800" b="0" i="0" kern="1200" dirty="0" err="1">
                          <a:solidFill>
                            <a:schemeClr val="bg1"/>
                          </a:solidFill>
                          <a:effectLst/>
                          <a:latin typeface="+mn-lt"/>
                          <a:ea typeface="+mn-ea"/>
                          <a:cs typeface="+mn-cs"/>
                        </a:rPr>
                        <a:t>BayesSearchCV</a:t>
                      </a:r>
                      <a:r>
                        <a:rPr lang="en-US" sz="1800" b="0" i="0" kern="1200" dirty="0">
                          <a:solidFill>
                            <a:schemeClr val="bg1"/>
                          </a:solidFill>
                          <a:effectLst/>
                          <a:latin typeface="+mn-lt"/>
                          <a:ea typeface="+mn-ea"/>
                          <a:cs typeface="+mn-cs"/>
                        </a:rPr>
                        <a:t> and an extended </a:t>
                      </a:r>
                      <a:r>
                        <a:rPr lang="en-US" sz="1800" b="0" i="0" kern="1200" dirty="0" err="1">
                          <a:solidFill>
                            <a:schemeClr val="bg1"/>
                          </a:solidFill>
                          <a:effectLst/>
                          <a:latin typeface="+mn-lt"/>
                          <a:ea typeface="+mn-ea"/>
                          <a:cs typeface="+mn-cs"/>
                        </a:rPr>
                        <a:t>GridSearchCV</a:t>
                      </a:r>
                      <a:r>
                        <a:rPr lang="en-US" sz="1800" b="0" i="0" kern="1200" dirty="0">
                          <a:solidFill>
                            <a:schemeClr val="bg1"/>
                          </a:solidFill>
                          <a:effectLst/>
                          <a:latin typeface="+mn-lt"/>
                          <a:ea typeface="+mn-ea"/>
                          <a:cs typeface="+mn-cs"/>
                        </a:rPr>
                        <a:t> increased the runtime without significant improvements.</a:t>
                      </a:r>
                    </a:p>
                    <a:p>
                      <a:pPr marL="285750" indent="-285750" algn="ctr">
                        <a:buFont typeface="Arial" panose="020B0604020202020204" pitchFamily="34" charset="0"/>
                        <a:buChar char="•"/>
                      </a:pPr>
                      <a:r>
                        <a:rPr lang="en-US" sz="1800" b="0" i="0" kern="1200" dirty="0">
                          <a:solidFill>
                            <a:schemeClr val="bg1"/>
                          </a:solidFill>
                          <a:effectLst/>
                          <a:latin typeface="+mn-lt"/>
                          <a:ea typeface="+mn-ea"/>
                          <a:cs typeface="+mn-cs"/>
                        </a:rPr>
                        <a:t> Implementing a boosting algorithm helped improve the score further.</a:t>
                      </a:r>
                    </a:p>
                    <a:p>
                      <a:pPr marL="285750" indent="-285750" algn="ctr">
                        <a:buFont typeface="Arial" panose="020B0604020202020204" pitchFamily="34" charset="0"/>
                        <a:buChar char="•"/>
                      </a:pPr>
                      <a:r>
                        <a:rPr lang="en-US" sz="1800" b="0" i="0" kern="1200" dirty="0">
                          <a:solidFill>
                            <a:schemeClr val="bg1"/>
                          </a:solidFill>
                          <a:effectLst/>
                          <a:latin typeface="+mn-lt"/>
                          <a:ea typeface="+mn-ea"/>
                          <a:cs typeface="+mn-cs"/>
                        </a:rPr>
                        <a:t>PCA and LDA for dimensionality reduction were attempted but did not enhance performance</a:t>
                      </a:r>
                    </a:p>
                    <a:p>
                      <a:pPr algn="ctr"/>
                      <a:endParaRPr lang="en-US" sz="1800" b="0" i="0" kern="1200" dirty="0">
                        <a:solidFill>
                          <a:schemeClr val="bg1"/>
                        </a:solidFill>
                        <a:effectLst/>
                        <a:latin typeface="+mn-lt"/>
                        <a:ea typeface="+mn-ea"/>
                        <a:cs typeface="+mn-cs"/>
                      </a:endParaRPr>
                    </a:p>
                  </a:txBody>
                  <a:tcPr anchor="ctr"/>
                </a:tc>
                <a:extLst>
                  <a:ext uri="{0D108BD9-81ED-4DB2-BD59-A6C34878D82A}">
                    <a16:rowId xmlns:a16="http://schemas.microsoft.com/office/drawing/2014/main" val="2857107962"/>
                  </a:ext>
                </a:extLst>
              </a:tr>
            </a:tbl>
          </a:graphicData>
        </a:graphic>
      </p:graphicFrame>
    </p:spTree>
    <p:extLst>
      <p:ext uri="{BB962C8B-B14F-4D97-AF65-F5344CB8AC3E}">
        <p14:creationId xmlns:p14="http://schemas.microsoft.com/office/powerpoint/2010/main" val="167816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08A7-D184-1C73-FF0E-A2D95583CA2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D8DB93C-3B3B-ACD8-E284-6F785577AEDE}"/>
              </a:ext>
            </a:extLst>
          </p:cNvPr>
          <p:cNvSpPr>
            <a:spLocks noGrp="1"/>
          </p:cNvSpPr>
          <p:nvPr>
            <p:ph idx="1"/>
          </p:nvPr>
        </p:nvSpPr>
        <p:spPr/>
        <p:txBody>
          <a:bodyPr/>
          <a:lstStyle/>
          <a:p>
            <a:r>
              <a:rPr lang="en-US" dirty="0"/>
              <a:t>The Random Forest model, with thorough hyperparameter tuning and boosting, yielded the best results for predicting diamond prices. Despite exploring various models and techniques, the original feature set proved most effective, emphasizing the importance of robust feature engineering and appropriate model selection.</a:t>
            </a:r>
          </a:p>
        </p:txBody>
      </p:sp>
    </p:spTree>
    <p:extLst>
      <p:ext uri="{BB962C8B-B14F-4D97-AF65-F5344CB8AC3E}">
        <p14:creationId xmlns:p14="http://schemas.microsoft.com/office/powerpoint/2010/main" val="3991198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lnSpcReduction="10000"/>
          </a:bodyPr>
          <a:lstStyle/>
          <a:p>
            <a:r>
              <a:rPr lang="en-US" dirty="0"/>
              <a:t>Introduction</a:t>
            </a:r>
          </a:p>
          <a:p>
            <a:r>
              <a:rPr lang="en-US" dirty="0"/>
              <a:t>Data overview</a:t>
            </a:r>
          </a:p>
          <a:p>
            <a:r>
              <a:rPr lang="en-US" dirty="0"/>
              <a:t>EDA</a:t>
            </a:r>
          </a:p>
          <a:p>
            <a:r>
              <a:rPr lang="en-US" dirty="0"/>
              <a:t>Feature Engineering and Transformation Pipeline</a:t>
            </a:r>
          </a:p>
          <a:p>
            <a:r>
              <a:rPr lang="en-US" dirty="0"/>
              <a:t>Model Implementation</a:t>
            </a:r>
          </a:p>
          <a:p>
            <a:r>
              <a:rPr lang="en-US" dirty="0"/>
              <a:t>Post-implementation steps and additional approaches</a:t>
            </a:r>
          </a:p>
          <a:p>
            <a:r>
              <a:rPr lang="en-US" dirty="0"/>
              <a:t>Summary</a:t>
            </a:r>
          </a:p>
          <a:p>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F8A8-8718-A7A1-CF3B-91BAD73A4FAE}"/>
              </a:ext>
            </a:extLst>
          </p:cNvPr>
          <p:cNvSpPr>
            <a:spLocks noGrp="1"/>
          </p:cNvSpPr>
          <p:nvPr>
            <p:ph type="title"/>
          </p:nvPr>
        </p:nvSpPr>
        <p:spPr>
          <a:xfrm>
            <a:off x="1158864" y="102022"/>
            <a:ext cx="9779183" cy="1371696"/>
          </a:xfrm>
        </p:spPr>
        <p:txBody>
          <a:bodyPr/>
          <a:lstStyle/>
          <a:p>
            <a:r>
              <a:rPr lang="en-US" dirty="0"/>
              <a:t>Dataset Overview</a:t>
            </a:r>
          </a:p>
        </p:txBody>
      </p:sp>
      <p:sp>
        <p:nvSpPr>
          <p:cNvPr id="3" name="Content Placeholder 2">
            <a:extLst>
              <a:ext uri="{FF2B5EF4-FFF2-40B4-BE49-F238E27FC236}">
                <a16:creationId xmlns:a16="http://schemas.microsoft.com/office/drawing/2014/main" id="{043A7FA1-7524-0A08-DAD5-6E7B789CD408}"/>
              </a:ext>
            </a:extLst>
          </p:cNvPr>
          <p:cNvSpPr>
            <a:spLocks noGrp="1"/>
          </p:cNvSpPr>
          <p:nvPr>
            <p:ph idx="1"/>
          </p:nvPr>
        </p:nvSpPr>
        <p:spPr>
          <a:xfrm>
            <a:off x="1158864" y="1473718"/>
            <a:ext cx="9779182" cy="4483086"/>
          </a:xfrm>
        </p:spPr>
        <p:txBody>
          <a:bodyPr>
            <a:noAutofit/>
          </a:bodyPr>
          <a:lstStyle/>
          <a:p>
            <a:r>
              <a:rPr lang="en-US" sz="2000" dirty="0"/>
              <a:t>Price: Price in US dollars ($326 - $18,823)</a:t>
            </a:r>
          </a:p>
          <a:p>
            <a:r>
              <a:rPr lang="en-US" sz="2000" dirty="0"/>
              <a:t>Carat: Weight of the diamond (0.2 - 5.01)</a:t>
            </a:r>
          </a:p>
          <a:p>
            <a:r>
              <a:rPr lang="en-US" sz="2000" dirty="0"/>
              <a:t>Cut: Quality of the cut (Fair, Good, Very Good, Premium, Ideal)</a:t>
            </a:r>
          </a:p>
          <a:p>
            <a:r>
              <a:rPr lang="en-US" sz="2000" dirty="0"/>
              <a:t>Color: Diamond color, from J (worst) to D (best)</a:t>
            </a:r>
          </a:p>
          <a:p>
            <a:r>
              <a:rPr lang="en-US" sz="2000" dirty="0"/>
              <a:t>Clarity: Measurement of diamond clarity (I1 (worst), SI2, SI1, VS2, VS1, VVS2, VVS1, IF (best))</a:t>
            </a:r>
          </a:p>
          <a:p>
            <a:r>
              <a:rPr lang="en-US" sz="2000" dirty="0"/>
              <a:t>x: Length in mm (0 - 10.74)</a:t>
            </a:r>
          </a:p>
          <a:p>
            <a:r>
              <a:rPr lang="en-US" sz="2000" dirty="0"/>
              <a:t>y: Width in mm (0 - 58.9)</a:t>
            </a:r>
          </a:p>
          <a:p>
            <a:r>
              <a:rPr lang="en-US" sz="2000" dirty="0"/>
              <a:t>z: Depth in mm (0 - 31.8)</a:t>
            </a:r>
          </a:p>
          <a:p>
            <a:r>
              <a:rPr lang="en-US" sz="2000" dirty="0"/>
              <a:t>Depth: Total depth percentage = z / mean(x, y) = 2 * z / (x + y) (43 - 79)</a:t>
            </a:r>
          </a:p>
          <a:p>
            <a:r>
              <a:rPr lang="en-US" sz="2000" dirty="0"/>
              <a:t>Table: Width of the top of diamond relative to the widest point (43 - 95)</a:t>
            </a:r>
          </a:p>
        </p:txBody>
      </p:sp>
    </p:spTree>
    <p:extLst>
      <p:ext uri="{BB962C8B-B14F-4D97-AF65-F5344CB8AC3E}">
        <p14:creationId xmlns:p14="http://schemas.microsoft.com/office/powerpoint/2010/main" val="1049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Introduction </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a:ln>
            <a:gradFill>
              <a:gsLst>
                <a:gs pos="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rmAutofit/>
          </a:bodyPr>
          <a:lstStyle/>
          <a:p>
            <a:r>
              <a:rPr lang="en-US" sz="2800" dirty="0"/>
              <a:t>The objective of this project is to develop a robust model to predict diamond prices accurately. The diamond market is characterized by a wide range of prices influenced by various attributes such as carat, cut, clarity, and color. An accurate price prediction model can greatly benefit jewelers, customers, and investors by providing fair pricing and better market insights.</a:t>
            </a:r>
          </a:p>
        </p:txBody>
      </p:sp>
    </p:spTree>
    <p:extLst>
      <p:ext uri="{BB962C8B-B14F-4D97-AF65-F5344CB8AC3E}">
        <p14:creationId xmlns:p14="http://schemas.microsoft.com/office/powerpoint/2010/main" val="252933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a:lstStyle/>
          <a:p>
            <a:r>
              <a:rPr lang="en-US" dirty="0"/>
              <a:t> </a:t>
            </a:r>
          </a:p>
          <a:p>
            <a:pPr lvl="1"/>
            <a:r>
              <a:rPr lang="en-US" dirty="0"/>
              <a:t>Dropping the ID column</a:t>
            </a:r>
          </a:p>
          <a:p>
            <a:pPr lvl="1"/>
            <a:r>
              <a:rPr lang="en-US" dirty="0"/>
              <a:t>Handling null values (none found)</a:t>
            </a:r>
          </a:p>
          <a:p>
            <a:pPr lvl="1"/>
            <a:r>
              <a:rPr lang="en-US" dirty="0"/>
              <a:t>Removing 97 duplicate values</a:t>
            </a:r>
          </a:p>
          <a:p>
            <a:pPr lvl="1"/>
            <a:r>
              <a:rPr lang="en-US" dirty="0"/>
              <a:t>Addressing outliers in the price column</a:t>
            </a:r>
          </a:p>
          <a:p>
            <a:pPr lvl="1"/>
            <a:r>
              <a:rPr lang="en-US" dirty="0"/>
              <a:t>Correlation heatmap insights</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6283235" y="2023984"/>
            <a:ext cx="4663440" cy="3332832"/>
          </a:xfrm>
        </p:spPr>
        <p:txBody>
          <a:bodyPr/>
          <a:lstStyle/>
          <a:p>
            <a:r>
              <a:rPr lang="en-US" b="1" dirty="0"/>
              <a:t>Visualizations Insights</a:t>
            </a:r>
            <a:r>
              <a:rPr lang="en-US" dirty="0"/>
              <a:t>: </a:t>
            </a:r>
          </a:p>
          <a:p>
            <a:pPr lvl="1"/>
            <a:r>
              <a:rPr lang="en-US" dirty="0"/>
              <a:t>Skewness of x, y, z, and carat columns (right skewed)</a:t>
            </a:r>
          </a:p>
          <a:p>
            <a:pPr lvl="1"/>
            <a:r>
              <a:rPr lang="en-US" dirty="0"/>
              <a:t>Skewness of depth and table columns (left skewed)</a:t>
            </a:r>
          </a:p>
          <a:p>
            <a:pPr lvl="1"/>
            <a:r>
              <a:rPr lang="en-US" dirty="0"/>
              <a:t>Distribution insights:</a:t>
            </a:r>
          </a:p>
          <a:p>
            <a:pPr marL="0" lvl="1" indent="0">
              <a:buNone/>
            </a:pPr>
            <a:r>
              <a:rPr lang="en-US" dirty="0"/>
              <a:t>         -Ideal cut is the most common</a:t>
            </a:r>
          </a:p>
          <a:p>
            <a:pPr marL="0" lvl="1" indent="0">
              <a:buNone/>
            </a:pPr>
            <a:r>
              <a:rPr lang="en-US" dirty="0"/>
              <a:t>         -SI1 and VS2 are the most frequent clarities</a:t>
            </a:r>
          </a:p>
        </p:txBody>
      </p:sp>
    </p:spTree>
    <p:extLst>
      <p:ext uri="{BB962C8B-B14F-4D97-AF65-F5344CB8AC3E}">
        <p14:creationId xmlns:p14="http://schemas.microsoft.com/office/powerpoint/2010/main" val="126593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Feature engineering</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1166813" y="2024063"/>
            <a:ext cx="4664075" cy="2029777"/>
          </a:xfrm>
        </p:spPr>
        <p:txBody>
          <a:bodyPr>
            <a:normAutofit/>
          </a:bodyPr>
          <a:lstStyle/>
          <a:p>
            <a:pPr marL="0" indent="0">
              <a:buNone/>
            </a:pPr>
            <a:r>
              <a:rPr lang="en-US" b="1" dirty="0"/>
              <a:t>Introducing more informative columns:</a:t>
            </a:r>
          </a:p>
          <a:p>
            <a:r>
              <a:rPr lang="en-US" dirty="0"/>
              <a:t>Combining x, y, z into a volume column</a:t>
            </a:r>
          </a:p>
          <a:p>
            <a:r>
              <a:rPr lang="en-US" dirty="0"/>
              <a:t>Creating a density column</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6283325" y="2024063"/>
            <a:ext cx="4664075" cy="3332162"/>
          </a:xfrm>
        </p:spPr>
        <p:txBody>
          <a:bodyPr>
            <a:normAutofit/>
          </a:bodyPr>
          <a:lstStyle/>
          <a:p>
            <a:r>
              <a:rPr lang="en-US" b="1" dirty="0"/>
              <a:t>Correlation Analysis</a:t>
            </a:r>
            <a:r>
              <a:rPr lang="en-US" dirty="0"/>
              <a:t>:</a:t>
            </a:r>
          </a:p>
          <a:p>
            <a:r>
              <a:rPr lang="en-US" dirty="0"/>
              <a:t>-correlation analysis provides valuable insights into the structure and relationships within the data, guiding the feature selection and engineering process</a:t>
            </a:r>
          </a:p>
        </p:txBody>
      </p:sp>
    </p:spTree>
    <p:extLst>
      <p:ext uri="{BB962C8B-B14F-4D97-AF65-F5344CB8AC3E}">
        <p14:creationId xmlns:p14="http://schemas.microsoft.com/office/powerpoint/2010/main" val="265210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dirty="0"/>
              <a:t>Transformation Pipeline</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1166813" y="2652713"/>
            <a:ext cx="5394325" cy="3436937"/>
          </a:xfrm>
        </p:spPr>
        <p:txBody>
          <a:bodyPr/>
          <a:lstStyle/>
          <a:p>
            <a:r>
              <a:rPr lang="en-US" dirty="0"/>
              <a:t>-Preprocessing pipeline with custom transformers</a:t>
            </a:r>
          </a:p>
          <a:p>
            <a:r>
              <a:rPr lang="en-US" dirty="0"/>
              <a:t>-Label Encoder for categorical columns</a:t>
            </a:r>
          </a:p>
          <a:p>
            <a:r>
              <a:rPr lang="en-US" dirty="0"/>
              <a:t>-Robust Scaler for numerical columns</a:t>
            </a:r>
          </a:p>
        </p:txBody>
      </p:sp>
      <p:pic>
        <p:nvPicPr>
          <p:cNvPr id="25" name="Picture Placeholder 24">
            <a:extLst>
              <a:ext uri="{FF2B5EF4-FFF2-40B4-BE49-F238E27FC236}">
                <a16:creationId xmlns:a16="http://schemas.microsoft.com/office/drawing/2014/main" id="{E57751D1-D655-B1C0-2407-A8826F551024}"/>
              </a:ext>
            </a:extLst>
          </p:cNvPr>
          <p:cNvPicPr>
            <a:picLocks noGrp="1" noChangeAspect="1"/>
          </p:cNvPicPr>
          <p:nvPr>
            <p:ph type="pic" sz="quarter" idx="14"/>
          </p:nvPr>
        </p:nvPicPr>
        <p:blipFill>
          <a:blip r:embed="rId3"/>
          <a:srcRect l="8423" r="8423"/>
          <a:stretch/>
        </p:blipFill>
        <p:spPr>
          <a:xfrm>
            <a:off x="7318599" y="2303361"/>
            <a:ext cx="3706588" cy="3337163"/>
          </a:xfrm>
        </p:spPr>
      </p:pic>
    </p:spTree>
    <p:extLst>
      <p:ext uri="{BB962C8B-B14F-4D97-AF65-F5344CB8AC3E}">
        <p14:creationId xmlns:p14="http://schemas.microsoft.com/office/powerpoint/2010/main" val="36264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p:txBody>
          <a:bodyPr/>
          <a:lstStyle/>
          <a:p>
            <a:r>
              <a:rPr lang="en-US" dirty="0"/>
              <a:t>Model Implementation</a:t>
            </a:r>
          </a:p>
        </p:txBody>
      </p:sp>
      <p:sp>
        <p:nvSpPr>
          <p:cNvPr id="4" name="Content Placeholder 3">
            <a:extLst>
              <a:ext uri="{FF2B5EF4-FFF2-40B4-BE49-F238E27FC236}">
                <a16:creationId xmlns:a16="http://schemas.microsoft.com/office/drawing/2014/main" id="{EAE9A705-E123-1C6C-EC93-CEE377B741CC}"/>
              </a:ext>
            </a:extLst>
          </p:cNvPr>
          <p:cNvSpPr>
            <a:spLocks noGrp="1"/>
          </p:cNvSpPr>
          <p:nvPr>
            <p:ph idx="1"/>
          </p:nvPr>
        </p:nvSpPr>
        <p:spPr/>
        <p:txBody>
          <a:bodyPr/>
          <a:lstStyle/>
          <a:p>
            <a:r>
              <a:rPr lang="en-US" dirty="0"/>
              <a:t>Various machine learning algorithms were tested to predict diamond prices. The goal was to identify the model that provided the lowest Root Mean Squared Error (RMSE)</a:t>
            </a:r>
          </a:p>
        </p:txBody>
      </p:sp>
      <p:graphicFrame>
        <p:nvGraphicFramePr>
          <p:cNvPr id="8" name="Content Placeholder 7">
            <a:extLst>
              <a:ext uri="{FF2B5EF4-FFF2-40B4-BE49-F238E27FC236}">
                <a16:creationId xmlns:a16="http://schemas.microsoft.com/office/drawing/2014/main" id="{D26C6639-A244-F4C7-FE92-339BACB349CA}"/>
              </a:ext>
            </a:extLst>
          </p:cNvPr>
          <p:cNvGraphicFramePr>
            <a:graphicFrameLocks noGrp="1"/>
          </p:cNvGraphicFramePr>
          <p:nvPr>
            <p:ph idx="10"/>
            <p:extLst>
              <p:ext uri="{D42A27DB-BD31-4B8C-83A1-F6EECF244321}">
                <p14:modId xmlns:p14="http://schemas.microsoft.com/office/powerpoint/2010/main" val="4267030651"/>
              </p:ext>
            </p:extLst>
          </p:nvPr>
        </p:nvGraphicFramePr>
        <p:xfrm>
          <a:off x="5601591" y="1257300"/>
          <a:ext cx="466344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791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ctrTitle"/>
          </p:nvPr>
        </p:nvSpPr>
        <p:spPr>
          <a:xfrm>
            <a:off x="748145" y="947652"/>
            <a:ext cx="6639627" cy="2224410"/>
          </a:xfrm>
        </p:spPr>
        <p:txBody>
          <a:bodyPr/>
          <a:lstStyle/>
          <a:p>
            <a:r>
              <a:rPr lang="en-US" dirty="0"/>
              <a:t>Post-Implementation Steps</a:t>
            </a:r>
          </a:p>
        </p:txBody>
      </p:sp>
      <p:sp>
        <p:nvSpPr>
          <p:cNvPr id="4" name="Content Placeholder 3">
            <a:extLst>
              <a:ext uri="{FF2B5EF4-FFF2-40B4-BE49-F238E27FC236}">
                <a16:creationId xmlns:a16="http://schemas.microsoft.com/office/drawing/2014/main" id="{DE5C7B5A-A5C3-15D4-DF71-B692D28942FC}"/>
              </a:ext>
            </a:extLst>
          </p:cNvPr>
          <p:cNvSpPr>
            <a:spLocks noGrp="1"/>
          </p:cNvSpPr>
          <p:nvPr>
            <p:ph type="subTitle" idx="1"/>
          </p:nvPr>
        </p:nvSpPr>
        <p:spPr/>
        <p:txBody>
          <a:bodyPr>
            <a:normAutofit/>
          </a:bodyPr>
          <a:lstStyle/>
          <a:p>
            <a:r>
              <a:rPr lang="en-US" dirty="0"/>
              <a:t>-Feature selection and elimination attempts</a:t>
            </a:r>
          </a:p>
          <a:p>
            <a:r>
              <a:rPr lang="en-US" dirty="0"/>
              <a:t>-Data processing phase revisited</a:t>
            </a:r>
          </a:p>
          <a:p>
            <a:r>
              <a:rPr lang="en-US" dirty="0"/>
              <a:t>-Changing scaling methods</a:t>
            </a:r>
          </a:p>
          <a:p>
            <a:r>
              <a:rPr lang="en-US" dirty="0"/>
              <a:t>-Handling outliers with the capping method</a:t>
            </a:r>
          </a:p>
          <a:p>
            <a:endParaRPr lang="en-US" dirty="0"/>
          </a:p>
        </p:txBody>
      </p:sp>
    </p:spTree>
    <p:extLst>
      <p:ext uri="{BB962C8B-B14F-4D97-AF65-F5344CB8AC3E}">
        <p14:creationId xmlns:p14="http://schemas.microsoft.com/office/powerpoint/2010/main" val="85326102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{07F1CA26-2F77-4D5D-B1F5-AC9A451370FB}tf45331398_win32</Template>
  <TotalTime>45</TotalTime>
  <Words>594</Words>
  <Application>Microsoft Office PowerPoint</Application>
  <PresentationFormat>Widescreen</PresentationFormat>
  <Paragraphs>75</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Custom</vt:lpstr>
      <vt:lpstr>Diamond price prediction model</vt:lpstr>
      <vt:lpstr>Agenda</vt:lpstr>
      <vt:lpstr>Dataset Overview</vt:lpstr>
      <vt:lpstr>Introduction </vt:lpstr>
      <vt:lpstr>Exploratory Data Analysis</vt:lpstr>
      <vt:lpstr>Feature engineering</vt:lpstr>
      <vt:lpstr>Transformation Pipeline</vt:lpstr>
      <vt:lpstr>Model Implementation</vt:lpstr>
      <vt:lpstr>Post-Implementation Steps</vt:lpstr>
      <vt:lpstr>Hyperparameter Tuning and Additional Approaches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Diamond price prediction model</dc:title>
  <dc:creator>shahed hisham</dc:creator>
  <cp:lastModifiedBy>shahed hisham</cp:lastModifiedBy>
  <cp:revision>1</cp:revision>
  <dcterms:created xsi:type="dcterms:W3CDTF">2024-05-27T22:13:57Z</dcterms:created>
  <dcterms:modified xsi:type="dcterms:W3CDTF">2024-05-27T22:59:06Z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