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57" r:id="rId5"/>
    <p:sldId id="261" r:id="rId6"/>
    <p:sldId id="267" r:id="rId7"/>
    <p:sldId id="262" r:id="rId8"/>
    <p:sldId id="268" r:id="rId9"/>
    <p:sldId id="269" r:id="rId10"/>
    <p:sldId id="264" r:id="rId11"/>
    <p:sldId id="265"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6/21/2023</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FF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6/21/2023</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FF0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6/21/2023</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FF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6/21/2023</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314939"/>
            <a:ext cx="9143956" cy="1543021"/>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5410199"/>
            <a:ext cx="9144000" cy="1447800"/>
          </a:xfrm>
          <a:custGeom>
            <a:avLst/>
            <a:gdLst/>
            <a:ahLst/>
            <a:cxnLst/>
            <a:rect l="l" t="t" r="r" b="b"/>
            <a:pathLst>
              <a:path w="9144000" h="1447800">
                <a:moveTo>
                  <a:pt x="9143949" y="0"/>
                </a:moveTo>
                <a:lnTo>
                  <a:pt x="8446554" y="221742"/>
                </a:lnTo>
                <a:lnTo>
                  <a:pt x="7854023" y="399097"/>
                </a:lnTo>
                <a:lnTo>
                  <a:pt x="7350823" y="540042"/>
                </a:lnTo>
                <a:lnTo>
                  <a:pt x="6924776" y="651319"/>
                </a:lnTo>
                <a:lnTo>
                  <a:pt x="6566560" y="738416"/>
                </a:lnTo>
                <a:lnTo>
                  <a:pt x="6220384" y="816368"/>
                </a:lnTo>
                <a:lnTo>
                  <a:pt x="5884735" y="885672"/>
                </a:lnTo>
                <a:lnTo>
                  <a:pt x="5558129" y="946772"/>
                </a:lnTo>
                <a:lnTo>
                  <a:pt x="5284254" y="992924"/>
                </a:lnTo>
                <a:lnTo>
                  <a:pt x="5015014" y="1033640"/>
                </a:lnTo>
                <a:lnTo>
                  <a:pt x="4749406" y="1069213"/>
                </a:lnTo>
                <a:lnTo>
                  <a:pt x="4442904" y="1104620"/>
                </a:lnTo>
                <a:lnTo>
                  <a:pt x="4138638" y="1133843"/>
                </a:lnTo>
                <a:lnTo>
                  <a:pt x="3835057" y="1157363"/>
                </a:lnTo>
                <a:lnTo>
                  <a:pt x="3487089" y="1177823"/>
                </a:lnTo>
                <a:lnTo>
                  <a:pt x="3091637" y="1193444"/>
                </a:lnTo>
                <a:lnTo>
                  <a:pt x="2635491" y="1202537"/>
                </a:lnTo>
                <a:lnTo>
                  <a:pt x="1800453" y="1202220"/>
                </a:lnTo>
                <a:lnTo>
                  <a:pt x="0" y="1164590"/>
                </a:lnTo>
                <a:lnTo>
                  <a:pt x="0" y="1447761"/>
                </a:lnTo>
                <a:lnTo>
                  <a:pt x="9143949" y="1447761"/>
                </a:lnTo>
                <a:lnTo>
                  <a:pt x="9143949" y="1204937"/>
                </a:lnTo>
                <a:lnTo>
                  <a:pt x="9143949" y="0"/>
                </a:lnTo>
                <a:close/>
              </a:path>
            </a:pathLst>
          </a:custGeom>
          <a:solidFill>
            <a:srgbClr val="7B7B7B">
              <a:alpha val="44313"/>
            </a:srgbClr>
          </a:solidFill>
        </p:spPr>
        <p:txBody>
          <a:bodyPr wrap="square" lIns="0" tIns="0" rIns="0" bIns="0" rtlCol="0"/>
          <a:lstStyle/>
          <a:p>
            <a:endParaRPr/>
          </a:p>
        </p:txBody>
      </p:sp>
      <p:sp>
        <p:nvSpPr>
          <p:cNvPr id="18" name="bg object 18"/>
          <p:cNvSpPr/>
          <p:nvPr/>
        </p:nvSpPr>
        <p:spPr>
          <a:xfrm>
            <a:off x="0" y="0"/>
            <a:ext cx="9144000" cy="914400"/>
          </a:xfrm>
          <a:custGeom>
            <a:avLst/>
            <a:gdLst/>
            <a:ahLst/>
            <a:cxnLst/>
            <a:rect l="l" t="t" r="r" b="b"/>
            <a:pathLst>
              <a:path w="9144000" h="914400">
                <a:moveTo>
                  <a:pt x="9143956" y="914395"/>
                </a:moveTo>
                <a:lnTo>
                  <a:pt x="0" y="914395"/>
                </a:lnTo>
                <a:lnTo>
                  <a:pt x="0" y="0"/>
                </a:lnTo>
                <a:lnTo>
                  <a:pt x="9143956" y="0"/>
                </a:lnTo>
                <a:lnTo>
                  <a:pt x="9143956" y="914395"/>
                </a:lnTo>
                <a:close/>
              </a:path>
            </a:pathLst>
          </a:custGeom>
          <a:solidFill>
            <a:srgbClr val="2F70A1"/>
          </a:solidFill>
        </p:spPr>
        <p:txBody>
          <a:bodyPr wrap="square" lIns="0" tIns="0" rIns="0" bIns="0" rtlCol="0"/>
          <a:lstStyle/>
          <a:p>
            <a:endParaRPr/>
          </a:p>
        </p:txBody>
      </p:sp>
      <p:sp>
        <p:nvSpPr>
          <p:cNvPr id="19" name="bg object 19"/>
          <p:cNvSpPr/>
          <p:nvPr/>
        </p:nvSpPr>
        <p:spPr>
          <a:xfrm>
            <a:off x="0" y="914395"/>
            <a:ext cx="9143956" cy="5943565"/>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8305758" y="0"/>
            <a:ext cx="838195" cy="898520"/>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6/21/2023</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314939"/>
            <a:ext cx="9143956" cy="1543021"/>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5410199"/>
            <a:ext cx="9144000" cy="1447800"/>
          </a:xfrm>
          <a:custGeom>
            <a:avLst/>
            <a:gdLst/>
            <a:ahLst/>
            <a:cxnLst/>
            <a:rect l="l" t="t" r="r" b="b"/>
            <a:pathLst>
              <a:path w="9144000" h="1447800">
                <a:moveTo>
                  <a:pt x="9143949" y="0"/>
                </a:moveTo>
                <a:lnTo>
                  <a:pt x="8446554" y="221742"/>
                </a:lnTo>
                <a:lnTo>
                  <a:pt x="7854023" y="399097"/>
                </a:lnTo>
                <a:lnTo>
                  <a:pt x="7350823" y="540042"/>
                </a:lnTo>
                <a:lnTo>
                  <a:pt x="6924776" y="651319"/>
                </a:lnTo>
                <a:lnTo>
                  <a:pt x="6566560" y="738416"/>
                </a:lnTo>
                <a:lnTo>
                  <a:pt x="6220384" y="816368"/>
                </a:lnTo>
                <a:lnTo>
                  <a:pt x="5884735" y="885672"/>
                </a:lnTo>
                <a:lnTo>
                  <a:pt x="5558129" y="946772"/>
                </a:lnTo>
                <a:lnTo>
                  <a:pt x="5284254" y="992924"/>
                </a:lnTo>
                <a:lnTo>
                  <a:pt x="5015014" y="1033640"/>
                </a:lnTo>
                <a:lnTo>
                  <a:pt x="4749406" y="1069213"/>
                </a:lnTo>
                <a:lnTo>
                  <a:pt x="4442904" y="1104620"/>
                </a:lnTo>
                <a:lnTo>
                  <a:pt x="4138638" y="1133843"/>
                </a:lnTo>
                <a:lnTo>
                  <a:pt x="3835057" y="1157363"/>
                </a:lnTo>
                <a:lnTo>
                  <a:pt x="3487089" y="1177823"/>
                </a:lnTo>
                <a:lnTo>
                  <a:pt x="3091637" y="1193444"/>
                </a:lnTo>
                <a:lnTo>
                  <a:pt x="2635491" y="1202537"/>
                </a:lnTo>
                <a:lnTo>
                  <a:pt x="1800453" y="1202220"/>
                </a:lnTo>
                <a:lnTo>
                  <a:pt x="0" y="1164590"/>
                </a:lnTo>
                <a:lnTo>
                  <a:pt x="0" y="1447761"/>
                </a:lnTo>
                <a:lnTo>
                  <a:pt x="9143949" y="1447761"/>
                </a:lnTo>
                <a:lnTo>
                  <a:pt x="9143949" y="1204937"/>
                </a:lnTo>
                <a:lnTo>
                  <a:pt x="9143949" y="0"/>
                </a:lnTo>
                <a:close/>
              </a:path>
            </a:pathLst>
          </a:custGeom>
          <a:solidFill>
            <a:srgbClr val="7B7B7B">
              <a:alpha val="44313"/>
            </a:srgbClr>
          </a:solidFill>
        </p:spPr>
        <p:txBody>
          <a:bodyPr wrap="square" lIns="0" tIns="0" rIns="0" bIns="0" rtlCol="0"/>
          <a:lstStyle/>
          <a:p>
            <a:endParaRPr/>
          </a:p>
        </p:txBody>
      </p:sp>
      <p:sp>
        <p:nvSpPr>
          <p:cNvPr id="18" name="bg object 18"/>
          <p:cNvSpPr/>
          <p:nvPr/>
        </p:nvSpPr>
        <p:spPr>
          <a:xfrm>
            <a:off x="0" y="0"/>
            <a:ext cx="9144000" cy="914400"/>
          </a:xfrm>
          <a:custGeom>
            <a:avLst/>
            <a:gdLst/>
            <a:ahLst/>
            <a:cxnLst/>
            <a:rect l="l" t="t" r="r" b="b"/>
            <a:pathLst>
              <a:path w="9144000" h="914400">
                <a:moveTo>
                  <a:pt x="9143956" y="914395"/>
                </a:moveTo>
                <a:lnTo>
                  <a:pt x="0" y="914395"/>
                </a:lnTo>
                <a:lnTo>
                  <a:pt x="0" y="0"/>
                </a:lnTo>
                <a:lnTo>
                  <a:pt x="9143956" y="0"/>
                </a:lnTo>
                <a:lnTo>
                  <a:pt x="9143956" y="914395"/>
                </a:lnTo>
                <a:close/>
              </a:path>
            </a:pathLst>
          </a:custGeom>
          <a:solidFill>
            <a:srgbClr val="2F70A1"/>
          </a:solidFill>
        </p:spPr>
        <p:txBody>
          <a:bodyPr wrap="square" lIns="0" tIns="0" rIns="0" bIns="0" rtlCol="0"/>
          <a:lstStyle/>
          <a:p>
            <a:endParaRPr/>
          </a:p>
        </p:txBody>
      </p:sp>
      <p:sp>
        <p:nvSpPr>
          <p:cNvPr id="19" name="bg object 19"/>
          <p:cNvSpPr/>
          <p:nvPr/>
        </p:nvSpPr>
        <p:spPr>
          <a:xfrm>
            <a:off x="8305758" y="0"/>
            <a:ext cx="838195" cy="89852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53924" y="201630"/>
            <a:ext cx="8436151" cy="635000"/>
          </a:xfrm>
          <a:prstGeom prst="rect">
            <a:avLst/>
          </a:prstGeom>
        </p:spPr>
        <p:txBody>
          <a:bodyPr wrap="square" lIns="0" tIns="0" rIns="0" bIns="0">
            <a:spAutoFit/>
          </a:bodyPr>
          <a:lstStyle>
            <a:lvl1pPr>
              <a:defRPr sz="4000" b="1" i="0">
                <a:solidFill>
                  <a:srgbClr val="FFFF00"/>
                </a:solidFill>
                <a:latin typeface="Arial"/>
                <a:cs typeface="Arial"/>
              </a:defRPr>
            </a:lvl1pPr>
          </a:lstStyle>
          <a:p>
            <a:endParaRPr/>
          </a:p>
        </p:txBody>
      </p:sp>
      <p:sp>
        <p:nvSpPr>
          <p:cNvPr id="3" name="Holder 3"/>
          <p:cNvSpPr>
            <a:spLocks noGrp="1"/>
          </p:cNvSpPr>
          <p:nvPr>
            <p:ph type="body" idx="1"/>
          </p:nvPr>
        </p:nvSpPr>
        <p:spPr>
          <a:xfrm>
            <a:off x="452299" y="2357427"/>
            <a:ext cx="8483600" cy="38855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6/21/2023</a:t>
            </a:fld>
            <a:endParaRPr lang="en-US"/>
          </a:p>
        </p:txBody>
      </p:sp>
      <p:sp>
        <p:nvSpPr>
          <p:cNvPr id="6" name="Holder 6"/>
          <p:cNvSpPr>
            <a:spLocks noGrp="1"/>
          </p:cNvSpPr>
          <p:nvPr>
            <p:ph type="sldNum" sz="quarter" idx="7"/>
          </p:nvPr>
        </p:nvSpPr>
        <p:spPr>
          <a:xfrm>
            <a:off x="8743039" y="6622636"/>
            <a:ext cx="217804" cy="167640"/>
          </a:xfrm>
          <a:prstGeom prst="rect">
            <a:avLst/>
          </a:prstGeom>
        </p:spPr>
        <p:txBody>
          <a:bodyPr wrap="square" lIns="0" tIns="0" rIns="0" bIns="0">
            <a:spAutoFit/>
          </a:bodyPr>
          <a:lstStyle>
            <a:lvl1pPr>
              <a:defRPr sz="1000" b="1" i="0">
                <a:solidFill>
                  <a:schemeClr val="bg1"/>
                </a:solidFill>
                <a:latin typeface="Arial"/>
                <a:cs typeface="Arial"/>
              </a:defRPr>
            </a:lvl1pPr>
          </a:lstStyle>
          <a:p>
            <a:pPr marL="38100">
              <a:lnSpc>
                <a:spcPct val="100000"/>
              </a:lnSpc>
              <a:spcBef>
                <a:spcPts val="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 y="0"/>
            <a:ext cx="9144000" cy="6858000"/>
          </a:xfrm>
          <a:custGeom>
            <a:avLst/>
            <a:gdLst/>
            <a:ahLst/>
            <a:cxnLst/>
            <a:rect l="l" t="t" r="r" b="b"/>
            <a:pathLst>
              <a:path w="9144000" h="6858000">
                <a:moveTo>
                  <a:pt x="9143956" y="6857961"/>
                </a:moveTo>
                <a:lnTo>
                  <a:pt x="0" y="6857961"/>
                </a:lnTo>
                <a:lnTo>
                  <a:pt x="0" y="0"/>
                </a:lnTo>
                <a:lnTo>
                  <a:pt x="9143956" y="0"/>
                </a:lnTo>
                <a:lnTo>
                  <a:pt x="9143956" y="6857961"/>
                </a:lnTo>
                <a:close/>
              </a:path>
            </a:pathLst>
          </a:custGeom>
          <a:solidFill>
            <a:srgbClr val="2F70A1"/>
          </a:solidFill>
        </p:spPr>
        <p:txBody>
          <a:bodyPr wrap="square" lIns="0" tIns="0" rIns="0" bIns="0" rtlCol="0"/>
          <a:lstStyle/>
          <a:p>
            <a:endParaRPr/>
          </a:p>
        </p:txBody>
      </p:sp>
      <p:sp>
        <p:nvSpPr>
          <p:cNvPr id="3" name="object 3"/>
          <p:cNvSpPr txBox="1"/>
          <p:nvPr/>
        </p:nvSpPr>
        <p:spPr>
          <a:xfrm>
            <a:off x="2144712" y="1214357"/>
            <a:ext cx="4854575" cy="528320"/>
          </a:xfrm>
          <a:prstGeom prst="rect">
            <a:avLst/>
          </a:prstGeom>
        </p:spPr>
        <p:txBody>
          <a:bodyPr vert="horz" wrap="square" lIns="0" tIns="12700" rIns="0" bIns="0" rtlCol="0">
            <a:spAutoFit/>
          </a:bodyPr>
          <a:lstStyle/>
          <a:p>
            <a:pPr marL="12700">
              <a:lnSpc>
                <a:spcPct val="100000"/>
              </a:lnSpc>
              <a:spcBef>
                <a:spcPts val="100"/>
              </a:spcBef>
            </a:pPr>
            <a:r>
              <a:rPr sz="3300" b="1" i="1" u="heavy" spc="-5">
                <a:solidFill>
                  <a:srgbClr val="FFFFFF"/>
                </a:solidFill>
                <a:uFill>
                  <a:solidFill>
                    <a:srgbClr val="FFFFFF"/>
                  </a:solidFill>
                </a:uFill>
                <a:latin typeface="Arial"/>
                <a:cs typeface="Arial"/>
              </a:rPr>
              <a:t>Driver Anti</a:t>
            </a:r>
            <a:r>
              <a:rPr lang="en-US" sz="3300" b="1" i="1" u="heavy" spc="-5">
                <a:solidFill>
                  <a:srgbClr val="FFFFFF"/>
                </a:solidFill>
                <a:uFill>
                  <a:solidFill>
                    <a:srgbClr val="FFFFFF"/>
                  </a:solidFill>
                </a:uFill>
                <a:latin typeface="Arial"/>
                <a:cs typeface="Arial"/>
              </a:rPr>
              <a:t>-</a:t>
            </a:r>
            <a:r>
              <a:rPr sz="3300" b="1" i="1" u="heavy" spc="-5">
                <a:solidFill>
                  <a:srgbClr val="FFFFFF"/>
                </a:solidFill>
                <a:uFill>
                  <a:solidFill>
                    <a:srgbClr val="FFFFFF"/>
                  </a:solidFill>
                </a:uFill>
                <a:latin typeface="Arial"/>
                <a:cs typeface="Arial"/>
              </a:rPr>
              <a:t>Sleep</a:t>
            </a:r>
            <a:r>
              <a:rPr sz="3300" b="1" i="1" u="heavy" spc="-180">
                <a:solidFill>
                  <a:srgbClr val="FFFFFF"/>
                </a:solidFill>
                <a:uFill>
                  <a:solidFill>
                    <a:srgbClr val="FFFFFF"/>
                  </a:solidFill>
                </a:uFill>
                <a:latin typeface="Arial"/>
                <a:cs typeface="Arial"/>
              </a:rPr>
              <a:t> </a:t>
            </a:r>
            <a:r>
              <a:rPr sz="3300" b="1" i="1" u="heavy" spc="-5" dirty="0">
                <a:solidFill>
                  <a:srgbClr val="FFFFFF"/>
                </a:solidFill>
                <a:uFill>
                  <a:solidFill>
                    <a:srgbClr val="FFFFFF"/>
                  </a:solidFill>
                </a:uFill>
                <a:latin typeface="Arial"/>
                <a:cs typeface="Arial"/>
              </a:rPr>
              <a:t>Device</a:t>
            </a:r>
            <a:endParaRPr sz="3300" dirty="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755995065"/>
              </p:ext>
            </p:extLst>
          </p:nvPr>
        </p:nvGraphicFramePr>
        <p:xfrm>
          <a:off x="533399" y="2170524"/>
          <a:ext cx="8382811" cy="3177813"/>
        </p:xfrm>
        <a:graphic>
          <a:graphicData uri="http://schemas.openxmlformats.org/drawingml/2006/table">
            <a:tbl>
              <a:tblPr firstRow="1" bandRow="1">
                <a:tableStyleId>{69C7853C-536D-4A76-A0AE-DD22124D55A5}</a:tableStyleId>
              </a:tblPr>
              <a:tblGrid>
                <a:gridCol w="881738">
                  <a:extLst>
                    <a:ext uri="{9D8B030D-6E8A-4147-A177-3AD203B41FA5}">
                      <a16:colId xmlns:a16="http://schemas.microsoft.com/office/drawing/2014/main" val="20000"/>
                    </a:ext>
                  </a:extLst>
                </a:gridCol>
                <a:gridCol w="3304321">
                  <a:extLst>
                    <a:ext uri="{9D8B030D-6E8A-4147-A177-3AD203B41FA5}">
                      <a16:colId xmlns:a16="http://schemas.microsoft.com/office/drawing/2014/main" val="20001"/>
                    </a:ext>
                  </a:extLst>
                </a:gridCol>
                <a:gridCol w="2326987">
                  <a:extLst>
                    <a:ext uri="{9D8B030D-6E8A-4147-A177-3AD203B41FA5}">
                      <a16:colId xmlns:a16="http://schemas.microsoft.com/office/drawing/2014/main" val="20002"/>
                    </a:ext>
                  </a:extLst>
                </a:gridCol>
                <a:gridCol w="1869765">
                  <a:extLst>
                    <a:ext uri="{9D8B030D-6E8A-4147-A177-3AD203B41FA5}">
                      <a16:colId xmlns:a16="http://schemas.microsoft.com/office/drawing/2014/main" val="20003"/>
                    </a:ext>
                  </a:extLst>
                </a:gridCol>
              </a:tblGrid>
              <a:tr h="1182276">
                <a:tc>
                  <a:txBody>
                    <a:bodyPr/>
                    <a:lstStyle/>
                    <a:p>
                      <a:pPr marL="84455">
                        <a:lnSpc>
                          <a:spcPct val="100000"/>
                        </a:lnSpc>
                        <a:spcBef>
                          <a:spcPts val="150"/>
                        </a:spcBef>
                      </a:pPr>
                      <a:r>
                        <a:rPr sz="1800" b="1" spc="-5" dirty="0">
                          <a:solidFill>
                            <a:srgbClr val="FFFFFF"/>
                          </a:solidFill>
                        </a:rPr>
                        <a:t>S.NO</a:t>
                      </a:r>
                      <a:endParaRPr sz="1800" dirty="0">
                        <a:latin typeface="Arial"/>
                        <a:cs typeface="Arial"/>
                      </a:endParaRPr>
                    </a:p>
                  </a:txBody>
                  <a:tcPr marL="0" marR="0" marT="19050" marB="0"/>
                </a:tc>
                <a:tc>
                  <a:txBody>
                    <a:bodyPr/>
                    <a:lstStyle/>
                    <a:p>
                      <a:pPr marL="246379">
                        <a:lnSpc>
                          <a:spcPct val="100000"/>
                        </a:lnSpc>
                        <a:spcBef>
                          <a:spcPts val="150"/>
                        </a:spcBef>
                      </a:pPr>
                      <a:r>
                        <a:rPr sz="1800" b="1" spc="-5" dirty="0">
                          <a:solidFill>
                            <a:srgbClr val="FFFFFF"/>
                          </a:solidFill>
                        </a:rPr>
                        <a:t>Name</a:t>
                      </a:r>
                      <a:endParaRPr sz="1800">
                        <a:latin typeface="Arial"/>
                        <a:cs typeface="Arial"/>
                      </a:endParaRPr>
                    </a:p>
                  </a:txBody>
                  <a:tcPr marL="0" marR="0" marT="19050" marB="0"/>
                </a:tc>
                <a:tc>
                  <a:txBody>
                    <a:bodyPr/>
                    <a:lstStyle/>
                    <a:p>
                      <a:pPr marL="452120">
                        <a:lnSpc>
                          <a:spcPct val="100000"/>
                        </a:lnSpc>
                        <a:spcBef>
                          <a:spcPts val="150"/>
                        </a:spcBef>
                      </a:pPr>
                      <a:r>
                        <a:rPr sz="1800" b="1" spc="-5" dirty="0">
                          <a:solidFill>
                            <a:srgbClr val="FFFFFF"/>
                          </a:solidFill>
                        </a:rPr>
                        <a:t>Roll</a:t>
                      </a:r>
                      <a:r>
                        <a:rPr sz="1800" b="1" spc="-15" dirty="0">
                          <a:solidFill>
                            <a:srgbClr val="FFFFFF"/>
                          </a:solidFill>
                        </a:rPr>
                        <a:t> </a:t>
                      </a:r>
                      <a:r>
                        <a:rPr sz="1800" b="1" spc="-5" dirty="0">
                          <a:solidFill>
                            <a:srgbClr val="FFFFFF"/>
                          </a:solidFill>
                        </a:rPr>
                        <a:t>No.</a:t>
                      </a:r>
                      <a:endParaRPr sz="1800">
                        <a:latin typeface="Arial"/>
                        <a:cs typeface="Arial"/>
                      </a:endParaRPr>
                    </a:p>
                  </a:txBody>
                  <a:tcPr marL="0" marR="0" marT="19050" marB="0"/>
                </a:tc>
                <a:tc>
                  <a:txBody>
                    <a:bodyPr/>
                    <a:lstStyle/>
                    <a:p>
                      <a:pPr marL="100965" marR="955040">
                        <a:lnSpc>
                          <a:spcPct val="100000"/>
                        </a:lnSpc>
                        <a:spcBef>
                          <a:spcPts val="150"/>
                        </a:spcBef>
                      </a:pPr>
                      <a:r>
                        <a:rPr sz="1800" b="1" spc="-5" dirty="0">
                          <a:solidFill>
                            <a:srgbClr val="FFFFFF"/>
                          </a:solidFill>
                        </a:rPr>
                        <a:t>Branch  </a:t>
                      </a:r>
                      <a:r>
                        <a:rPr sz="1800" b="1" dirty="0">
                          <a:solidFill>
                            <a:srgbClr val="FFFFFF"/>
                          </a:solidFill>
                        </a:rPr>
                        <a:t>&amp;  </a:t>
                      </a:r>
                      <a:r>
                        <a:rPr sz="1800" b="1" spc="-5" dirty="0">
                          <a:solidFill>
                            <a:srgbClr val="FFFFFF"/>
                          </a:solidFill>
                        </a:rPr>
                        <a:t>Section</a:t>
                      </a:r>
                      <a:endParaRPr sz="1800">
                        <a:latin typeface="Arial"/>
                        <a:cs typeface="Arial"/>
                      </a:endParaRPr>
                    </a:p>
                  </a:txBody>
                  <a:tcPr marL="0" marR="0" marT="19050" marB="0"/>
                </a:tc>
                <a:extLst>
                  <a:ext uri="{0D108BD9-81ED-4DB2-BD59-A6C34878D82A}">
                    <a16:rowId xmlns:a16="http://schemas.microsoft.com/office/drawing/2014/main" val="10000"/>
                  </a:ext>
                </a:extLst>
              </a:tr>
              <a:tr h="1003587">
                <a:tc>
                  <a:txBody>
                    <a:bodyPr/>
                    <a:lstStyle/>
                    <a:p>
                      <a:pPr marL="84455">
                        <a:lnSpc>
                          <a:spcPct val="100000"/>
                        </a:lnSpc>
                        <a:spcBef>
                          <a:spcPts val="55"/>
                        </a:spcBef>
                      </a:pPr>
                      <a:r>
                        <a:rPr sz="2400" spc="-5" dirty="0"/>
                        <a:t>01</a:t>
                      </a:r>
                      <a:endParaRPr sz="2400">
                        <a:latin typeface="Arial"/>
                        <a:cs typeface="Arial"/>
                      </a:endParaRPr>
                    </a:p>
                  </a:txBody>
                  <a:tcPr marL="0" marR="0" marT="6985" marB="0"/>
                </a:tc>
                <a:tc>
                  <a:txBody>
                    <a:bodyPr/>
                    <a:lstStyle/>
                    <a:p>
                      <a:pPr marL="246379" marR="0" lvl="0" indent="0" defTabSz="914400" eaLnBrk="1" fontAlgn="auto" latinLnBrk="0" hangingPunct="1">
                        <a:lnSpc>
                          <a:spcPct val="100000"/>
                        </a:lnSpc>
                        <a:spcBef>
                          <a:spcPts val="55"/>
                        </a:spcBef>
                        <a:spcAft>
                          <a:spcPts val="0"/>
                        </a:spcAft>
                        <a:buClrTx/>
                        <a:buSzTx/>
                        <a:buFontTx/>
                        <a:buNone/>
                        <a:tabLst/>
                        <a:defRPr/>
                      </a:pPr>
                      <a:r>
                        <a:rPr lang="en-IN" sz="2400" spc="-5" dirty="0" err="1"/>
                        <a:t>Nemmani</a:t>
                      </a:r>
                      <a:r>
                        <a:rPr lang="en-IN" sz="2400" spc="-20" dirty="0"/>
                        <a:t> </a:t>
                      </a:r>
                      <a:r>
                        <a:rPr lang="en-IN" sz="2400" spc="-5" dirty="0" err="1"/>
                        <a:t>Sasidhar</a:t>
                      </a:r>
                      <a:endParaRPr lang="en-IN" sz="2400" dirty="0">
                        <a:latin typeface="Arial"/>
                        <a:cs typeface="Arial"/>
                      </a:endParaRPr>
                    </a:p>
                  </a:txBody>
                  <a:tcPr marL="0" marR="0" marT="6985" marB="0"/>
                </a:tc>
                <a:tc>
                  <a:txBody>
                    <a:bodyPr/>
                    <a:lstStyle/>
                    <a:p>
                      <a:pPr marL="452120">
                        <a:lnSpc>
                          <a:spcPct val="100000"/>
                        </a:lnSpc>
                        <a:spcBef>
                          <a:spcPts val="55"/>
                        </a:spcBef>
                      </a:pPr>
                      <a:r>
                        <a:rPr sz="2400" spc="-5" dirty="0"/>
                        <a:t>20951A05G</a:t>
                      </a:r>
                      <a:r>
                        <a:rPr lang="en-GB" sz="2400" spc="-5" dirty="0"/>
                        <a:t>2</a:t>
                      </a:r>
                      <a:endParaRPr sz="2400" dirty="0">
                        <a:latin typeface="Arial"/>
                        <a:cs typeface="Arial"/>
                      </a:endParaRPr>
                    </a:p>
                  </a:txBody>
                  <a:tcPr marL="0" marR="0" marT="6985" marB="0"/>
                </a:tc>
                <a:tc>
                  <a:txBody>
                    <a:bodyPr/>
                    <a:lstStyle/>
                    <a:p>
                      <a:pPr marL="100965">
                        <a:lnSpc>
                          <a:spcPct val="100000"/>
                        </a:lnSpc>
                        <a:spcBef>
                          <a:spcPts val="55"/>
                        </a:spcBef>
                      </a:pPr>
                      <a:r>
                        <a:rPr sz="2400" spc="-5" dirty="0"/>
                        <a:t>CSE-</a:t>
                      </a:r>
                      <a:r>
                        <a:rPr lang="en-IN" sz="2400" spc="-5" dirty="0"/>
                        <a:t>B</a:t>
                      </a:r>
                      <a:endParaRPr sz="2400" dirty="0">
                        <a:latin typeface="Arial"/>
                        <a:cs typeface="Arial"/>
                      </a:endParaRPr>
                    </a:p>
                  </a:txBody>
                  <a:tcPr marL="0" marR="0" marT="6985" marB="0"/>
                </a:tc>
                <a:extLst>
                  <a:ext uri="{0D108BD9-81ED-4DB2-BD59-A6C34878D82A}">
                    <a16:rowId xmlns:a16="http://schemas.microsoft.com/office/drawing/2014/main" val="10001"/>
                  </a:ext>
                </a:extLst>
              </a:tr>
              <a:tr h="991950">
                <a:tc>
                  <a:txBody>
                    <a:bodyPr/>
                    <a:lstStyle/>
                    <a:p>
                      <a:pPr marL="84455">
                        <a:lnSpc>
                          <a:spcPct val="100000"/>
                        </a:lnSpc>
                        <a:spcBef>
                          <a:spcPts val="55"/>
                        </a:spcBef>
                      </a:pPr>
                      <a:r>
                        <a:rPr sz="2400" spc="-5" dirty="0"/>
                        <a:t>02</a:t>
                      </a:r>
                      <a:endParaRPr sz="2400">
                        <a:latin typeface="Arial"/>
                        <a:cs typeface="Arial"/>
                      </a:endParaRPr>
                    </a:p>
                  </a:txBody>
                  <a:tcPr marL="0" marR="0" marT="6985" marB="0"/>
                </a:tc>
                <a:tc>
                  <a:txBody>
                    <a:bodyPr/>
                    <a:lstStyle/>
                    <a:p>
                      <a:pPr marL="246379">
                        <a:lnSpc>
                          <a:spcPct val="100000"/>
                        </a:lnSpc>
                        <a:spcBef>
                          <a:spcPts val="55"/>
                        </a:spcBef>
                      </a:pPr>
                      <a:r>
                        <a:rPr lang="en-GB" sz="2400" dirty="0"/>
                        <a:t>SK. Shaheed</a:t>
                      </a:r>
                      <a:endParaRPr sz="2400" dirty="0">
                        <a:latin typeface="Arial"/>
                        <a:cs typeface="Arial"/>
                      </a:endParaRPr>
                    </a:p>
                  </a:txBody>
                  <a:tcPr marL="0" marR="0" marT="6985" marB="0"/>
                </a:tc>
                <a:tc>
                  <a:txBody>
                    <a:bodyPr/>
                    <a:lstStyle/>
                    <a:p>
                      <a:pPr marL="452120" marR="0" lvl="0" indent="0" defTabSz="914400" eaLnBrk="1" fontAlgn="auto" latinLnBrk="0" hangingPunct="1">
                        <a:lnSpc>
                          <a:spcPct val="100000"/>
                        </a:lnSpc>
                        <a:spcBef>
                          <a:spcPts val="55"/>
                        </a:spcBef>
                        <a:spcAft>
                          <a:spcPts val="0"/>
                        </a:spcAft>
                        <a:buClrTx/>
                        <a:buSzTx/>
                        <a:buFontTx/>
                        <a:buNone/>
                        <a:tabLst/>
                        <a:defRPr/>
                      </a:pPr>
                      <a:r>
                        <a:rPr lang="en-IN" sz="2400" spc="-5" dirty="0"/>
                        <a:t>20951A05G8</a:t>
                      </a:r>
                      <a:endParaRPr lang="en-IN" sz="2400" dirty="0"/>
                    </a:p>
                    <a:p>
                      <a:pPr marL="452120">
                        <a:lnSpc>
                          <a:spcPct val="100000"/>
                        </a:lnSpc>
                        <a:spcBef>
                          <a:spcPts val="55"/>
                        </a:spcBef>
                      </a:pPr>
                      <a:endParaRPr sz="2400" dirty="0">
                        <a:latin typeface="Arial"/>
                        <a:cs typeface="Arial"/>
                      </a:endParaRPr>
                    </a:p>
                  </a:txBody>
                  <a:tcPr marL="0" marR="0" marT="6985" marB="0"/>
                </a:tc>
                <a:tc>
                  <a:txBody>
                    <a:bodyPr/>
                    <a:lstStyle/>
                    <a:p>
                      <a:pPr marL="100965">
                        <a:lnSpc>
                          <a:spcPct val="100000"/>
                        </a:lnSpc>
                        <a:spcBef>
                          <a:spcPts val="55"/>
                        </a:spcBef>
                      </a:pPr>
                      <a:r>
                        <a:rPr lang="en-GB" sz="2400" dirty="0"/>
                        <a:t>CSE-B</a:t>
                      </a:r>
                      <a:endParaRPr sz="2400" dirty="0">
                        <a:latin typeface="Arial"/>
                        <a:cs typeface="Arial"/>
                      </a:endParaRPr>
                    </a:p>
                  </a:txBody>
                  <a:tcPr marL="0" marR="0" marT="6985" marB="0"/>
                </a:tc>
                <a:extLst>
                  <a:ext uri="{0D108BD9-81ED-4DB2-BD59-A6C34878D82A}">
                    <a16:rowId xmlns:a16="http://schemas.microsoft.com/office/drawing/2014/main" val="10002"/>
                  </a:ext>
                </a:extLst>
              </a:tr>
            </a:tbl>
          </a:graphicData>
        </a:graphic>
      </p:graphicFrame>
      <p:sp>
        <p:nvSpPr>
          <p:cNvPr id="6" name="object 6"/>
          <p:cNvSpPr txBox="1">
            <a:spLocks noGrp="1"/>
          </p:cNvSpPr>
          <p:nvPr>
            <p:ph type="title"/>
          </p:nvPr>
        </p:nvSpPr>
        <p:spPr>
          <a:xfrm>
            <a:off x="2667000" y="-19050"/>
            <a:ext cx="4835525" cy="1674817"/>
          </a:xfrm>
          <a:prstGeom prst="rect">
            <a:avLst/>
          </a:prstGeom>
        </p:spPr>
        <p:txBody>
          <a:bodyPr vert="horz" wrap="square" lIns="0" tIns="12700" rIns="0" bIns="0" rtlCol="0">
            <a:spAutoFit/>
          </a:bodyPr>
          <a:lstStyle/>
          <a:p>
            <a:pPr marL="12700">
              <a:lnSpc>
                <a:spcPct val="100000"/>
              </a:lnSpc>
              <a:spcBef>
                <a:spcPts val="100"/>
              </a:spcBef>
            </a:pPr>
            <a:r>
              <a:rPr lang="en-IN" sz="3600" i="1" spc="-10" dirty="0"/>
              <a:t>RBL- RESEARCH BASED LEARNING</a:t>
            </a:r>
            <a:br>
              <a:rPr lang="en-IN" sz="3600" spc="-10" dirty="0"/>
            </a:br>
            <a:endParaRPr sz="3600" dirty="0"/>
          </a:p>
        </p:txBody>
      </p:sp>
      <p:pic>
        <p:nvPicPr>
          <p:cNvPr id="8" name="Picture 7">
            <a:extLst>
              <a:ext uri="{FF2B5EF4-FFF2-40B4-BE49-F238E27FC236}">
                <a16:creationId xmlns:a16="http://schemas.microsoft.com/office/drawing/2014/main" id="{6571F738-7BE4-E197-F84B-28B784C5A3F4}"/>
              </a:ext>
            </a:extLst>
          </p:cNvPr>
          <p:cNvPicPr>
            <a:picLocks noChangeAspect="1"/>
          </p:cNvPicPr>
          <p:nvPr/>
        </p:nvPicPr>
        <p:blipFill>
          <a:blip r:embed="rId2"/>
          <a:stretch>
            <a:fillRect/>
          </a:stretch>
        </p:blipFill>
        <p:spPr>
          <a:xfrm>
            <a:off x="-38100" y="0"/>
            <a:ext cx="1371600" cy="1295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6587" y="152400"/>
            <a:ext cx="2790825" cy="63500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10</a:t>
            </a:fld>
            <a:endParaRPr dirty="0"/>
          </a:p>
        </p:txBody>
      </p:sp>
      <p:sp>
        <p:nvSpPr>
          <p:cNvPr id="3" name="object 3"/>
          <p:cNvSpPr txBox="1"/>
          <p:nvPr/>
        </p:nvSpPr>
        <p:spPr>
          <a:xfrm>
            <a:off x="685800" y="1676400"/>
            <a:ext cx="7962388" cy="2598147"/>
          </a:xfrm>
          <a:prstGeom prst="rect">
            <a:avLst/>
          </a:prstGeom>
        </p:spPr>
        <p:txBody>
          <a:bodyPr vert="horz" wrap="square" lIns="0" tIns="12700" rIns="0" bIns="0" rtlCol="0">
            <a:spAutoFit/>
          </a:bodyPr>
          <a:lstStyle/>
          <a:p>
            <a:pPr marL="493395" marR="272415" indent="-481330" algn="just">
              <a:lnSpc>
                <a:spcPct val="100000"/>
              </a:lnSpc>
              <a:spcBef>
                <a:spcPts val="100"/>
              </a:spcBef>
              <a:buChar char="●"/>
              <a:tabLst>
                <a:tab pos="493395" algn="l"/>
                <a:tab pos="494030" algn="l"/>
              </a:tabLst>
            </a:pPr>
            <a:r>
              <a:rPr sz="2400" spc="-5" dirty="0">
                <a:latin typeface="Arial"/>
                <a:cs typeface="Arial"/>
              </a:rPr>
              <a:t>The design of the </a:t>
            </a:r>
            <a:r>
              <a:rPr sz="2400" dirty="0">
                <a:latin typeface="Arial"/>
                <a:cs typeface="Arial"/>
              </a:rPr>
              <a:t>manufactured </a:t>
            </a:r>
            <a:r>
              <a:rPr sz="2400" spc="-5" dirty="0">
                <a:latin typeface="Arial"/>
                <a:cs typeface="Arial"/>
              </a:rPr>
              <a:t>device is </a:t>
            </a:r>
            <a:r>
              <a:rPr sz="2400" dirty="0">
                <a:latin typeface="Arial"/>
                <a:cs typeface="Arial"/>
              </a:rPr>
              <a:t>simple</a:t>
            </a:r>
            <a:r>
              <a:rPr sz="2400" spc="-90" dirty="0">
                <a:latin typeface="Arial"/>
                <a:cs typeface="Arial"/>
              </a:rPr>
              <a:t> </a:t>
            </a:r>
            <a:r>
              <a:rPr sz="2400" spc="-5" dirty="0">
                <a:latin typeface="Arial"/>
                <a:cs typeface="Arial"/>
              </a:rPr>
              <a:t>and  </a:t>
            </a:r>
            <a:r>
              <a:rPr sz="2400" dirty="0">
                <a:latin typeface="Arial"/>
                <a:cs typeface="Arial"/>
              </a:rPr>
              <a:t>can </a:t>
            </a:r>
            <a:r>
              <a:rPr sz="2400" spc="-5" dirty="0">
                <a:latin typeface="Arial"/>
                <a:cs typeface="Arial"/>
              </a:rPr>
              <a:t>be handled</a:t>
            </a:r>
            <a:r>
              <a:rPr sz="2400" spc="-15" dirty="0">
                <a:latin typeface="Arial"/>
                <a:cs typeface="Arial"/>
              </a:rPr>
              <a:t> </a:t>
            </a:r>
            <a:r>
              <a:rPr sz="2400" spc="-35" dirty="0">
                <a:latin typeface="Arial"/>
                <a:cs typeface="Arial"/>
              </a:rPr>
              <a:t>easily.</a:t>
            </a:r>
            <a:endParaRPr sz="2400" dirty="0">
              <a:latin typeface="Arial"/>
              <a:cs typeface="Arial"/>
            </a:endParaRPr>
          </a:p>
          <a:p>
            <a:pPr algn="just">
              <a:lnSpc>
                <a:spcPct val="100000"/>
              </a:lnSpc>
              <a:spcBef>
                <a:spcPts val="20"/>
              </a:spcBef>
              <a:buFont typeface="Arial"/>
              <a:buChar char="●"/>
            </a:pPr>
            <a:endParaRPr sz="2400" dirty="0">
              <a:latin typeface="Arial"/>
              <a:cs typeface="Arial"/>
            </a:endParaRPr>
          </a:p>
          <a:p>
            <a:pPr marL="493395" marR="5080" indent="-481330" algn="just">
              <a:lnSpc>
                <a:spcPct val="100000"/>
              </a:lnSpc>
              <a:buChar char="●"/>
              <a:tabLst>
                <a:tab pos="493395" algn="l"/>
                <a:tab pos="494030" algn="l"/>
                <a:tab pos="1409065" algn="l"/>
              </a:tabLst>
            </a:pPr>
            <a:r>
              <a:rPr sz="2400" spc="-5" dirty="0">
                <a:latin typeface="Arial"/>
                <a:cs typeface="Arial"/>
              </a:rPr>
              <a:t>This</a:t>
            </a:r>
            <a:r>
              <a:rPr lang="en-IN" sz="2400" spc="-5" dirty="0">
                <a:latin typeface="Arial"/>
                <a:cs typeface="Arial"/>
              </a:rPr>
              <a:t> </a:t>
            </a:r>
            <a:r>
              <a:rPr sz="2400" dirty="0">
                <a:latin typeface="Arial"/>
                <a:cs typeface="Arial"/>
              </a:rPr>
              <a:t>can </a:t>
            </a:r>
            <a:r>
              <a:rPr sz="2400" spc="-5" dirty="0">
                <a:latin typeface="Arial"/>
                <a:cs typeface="Arial"/>
              </a:rPr>
              <a:t>be </a:t>
            </a:r>
            <a:r>
              <a:rPr sz="2400" dirty="0">
                <a:latin typeface="Arial"/>
                <a:cs typeface="Arial"/>
              </a:rPr>
              <a:t>manufactured </a:t>
            </a:r>
            <a:r>
              <a:rPr sz="2400" spc="-5" dirty="0">
                <a:latin typeface="Arial"/>
                <a:cs typeface="Arial"/>
              </a:rPr>
              <a:t>at lower </a:t>
            </a:r>
            <a:r>
              <a:rPr sz="2400" dirty="0">
                <a:latin typeface="Arial"/>
                <a:cs typeface="Arial"/>
              </a:rPr>
              <a:t>cost </a:t>
            </a:r>
            <a:r>
              <a:rPr sz="2400" spc="-5" dirty="0">
                <a:latin typeface="Arial"/>
                <a:cs typeface="Arial"/>
              </a:rPr>
              <a:t>and</a:t>
            </a:r>
            <a:r>
              <a:rPr sz="2400" spc="-100" dirty="0">
                <a:latin typeface="Arial"/>
                <a:cs typeface="Arial"/>
              </a:rPr>
              <a:t> </a:t>
            </a:r>
            <a:r>
              <a:rPr sz="2400" dirty="0">
                <a:latin typeface="Arial"/>
                <a:cs typeface="Arial"/>
              </a:rPr>
              <a:t>materials  </a:t>
            </a:r>
            <a:r>
              <a:rPr sz="2400" spc="-5" dirty="0">
                <a:latin typeface="Arial"/>
                <a:cs typeface="Arial"/>
              </a:rPr>
              <a:t>used in this device are easily available</a:t>
            </a:r>
            <a:r>
              <a:rPr sz="2400" spc="-25" dirty="0">
                <a:latin typeface="Arial"/>
                <a:cs typeface="Arial"/>
              </a:rPr>
              <a:t> </a:t>
            </a:r>
            <a:r>
              <a:rPr sz="2400" dirty="0">
                <a:latin typeface="Arial"/>
                <a:cs typeface="Arial"/>
              </a:rPr>
              <a:t>.</a:t>
            </a:r>
          </a:p>
          <a:p>
            <a:pPr algn="just">
              <a:lnSpc>
                <a:spcPct val="100000"/>
              </a:lnSpc>
              <a:spcBef>
                <a:spcPts val="25"/>
              </a:spcBef>
              <a:buFont typeface="Arial"/>
              <a:buChar char="●"/>
            </a:pPr>
            <a:endParaRPr sz="2400" dirty="0">
              <a:latin typeface="Arial"/>
              <a:cs typeface="Arial"/>
            </a:endParaRPr>
          </a:p>
          <a:p>
            <a:pPr marL="493395" indent="-481330" algn="just">
              <a:lnSpc>
                <a:spcPct val="100000"/>
              </a:lnSpc>
              <a:buChar char="●"/>
              <a:tabLst>
                <a:tab pos="493395" algn="l"/>
                <a:tab pos="494030" algn="l"/>
              </a:tabLst>
            </a:pPr>
            <a:r>
              <a:rPr sz="2400" spc="-5" dirty="0">
                <a:latin typeface="Arial"/>
                <a:cs typeface="Arial"/>
              </a:rPr>
              <a:t>So at low </a:t>
            </a:r>
            <a:r>
              <a:rPr sz="2400" dirty="0">
                <a:latin typeface="Arial"/>
                <a:cs typeface="Arial"/>
              </a:rPr>
              <a:t>cost </a:t>
            </a:r>
            <a:r>
              <a:rPr sz="2400" spc="-5" dirty="0">
                <a:latin typeface="Arial"/>
                <a:cs typeface="Arial"/>
              </a:rPr>
              <a:t>this device help </a:t>
            </a:r>
            <a:r>
              <a:rPr sz="2400" dirty="0">
                <a:latin typeface="Arial"/>
                <a:cs typeface="Arial"/>
              </a:rPr>
              <a:t>many</a:t>
            </a:r>
            <a:r>
              <a:rPr sz="2400" spc="-220" dirty="0">
                <a:latin typeface="Arial"/>
                <a:cs typeface="Arial"/>
              </a:rPr>
              <a:t> </a:t>
            </a:r>
            <a:r>
              <a:rPr sz="2400" spc="-5" dirty="0">
                <a:latin typeface="Arial"/>
                <a:cs typeface="Arial"/>
              </a:rPr>
              <a:t>people.</a:t>
            </a:r>
            <a:endParaRPr sz="2400" dirty="0">
              <a:latin typeface="Arial"/>
              <a:cs typeface="Arial"/>
            </a:endParaRPr>
          </a:p>
        </p:txBody>
      </p:sp>
      <p:pic>
        <p:nvPicPr>
          <p:cNvPr id="6" name="Picture 5">
            <a:extLst>
              <a:ext uri="{FF2B5EF4-FFF2-40B4-BE49-F238E27FC236}">
                <a16:creationId xmlns:a16="http://schemas.microsoft.com/office/drawing/2014/main" id="{65F30A5F-CDDD-9BE4-B606-80B048FCF058}"/>
              </a:ext>
            </a:extLst>
          </p:cNvPr>
          <p:cNvPicPr>
            <a:picLocks noChangeAspect="1"/>
          </p:cNvPicPr>
          <p:nvPr/>
        </p:nvPicPr>
        <p:blipFill>
          <a:blip r:embed="rId2"/>
          <a:stretch>
            <a:fillRect/>
          </a:stretch>
        </p:blipFill>
        <p:spPr>
          <a:xfrm>
            <a:off x="8305800" y="0"/>
            <a:ext cx="838200" cy="91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11</a:t>
            </a:fld>
            <a:endParaRPr dirty="0"/>
          </a:p>
        </p:txBody>
      </p:sp>
      <p:pic>
        <p:nvPicPr>
          <p:cNvPr id="4" name="Picture 3">
            <a:extLst>
              <a:ext uri="{FF2B5EF4-FFF2-40B4-BE49-F238E27FC236}">
                <a16:creationId xmlns:a16="http://schemas.microsoft.com/office/drawing/2014/main" id="{4401C2A0-980C-6632-F558-C16411E0C216}"/>
              </a:ext>
            </a:extLst>
          </p:cNvPr>
          <p:cNvPicPr>
            <a:picLocks noChangeAspect="1"/>
          </p:cNvPicPr>
          <p:nvPr/>
        </p:nvPicPr>
        <p:blipFill>
          <a:blip r:embed="rId2"/>
          <a:stretch>
            <a:fillRect/>
          </a:stretch>
        </p:blipFill>
        <p:spPr>
          <a:xfrm>
            <a:off x="8239125" y="0"/>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448" y="172415"/>
            <a:ext cx="3916045" cy="635000"/>
          </a:xfrm>
          <a:prstGeom prst="rect">
            <a:avLst/>
          </a:prstGeom>
        </p:spPr>
        <p:txBody>
          <a:bodyPr vert="horz" wrap="square" lIns="0" tIns="12700" rIns="0" bIns="0" rtlCol="0">
            <a:spAutoFit/>
          </a:bodyPr>
          <a:lstStyle/>
          <a:p>
            <a:pPr marL="12700">
              <a:lnSpc>
                <a:spcPct val="100000"/>
              </a:lnSpc>
              <a:spcBef>
                <a:spcPts val="100"/>
              </a:spcBef>
            </a:pPr>
            <a:r>
              <a:rPr lang="en-US" spc="-5" dirty="0"/>
              <a:t>HIGHLIGHTS</a:t>
            </a:r>
            <a:endParaRPr spc="-5" dirty="0"/>
          </a:p>
        </p:txBody>
      </p:sp>
      <p:sp>
        <p:nvSpPr>
          <p:cNvPr id="4" name="object 4"/>
          <p:cNvSpPr txBox="1"/>
          <p:nvPr/>
        </p:nvSpPr>
        <p:spPr>
          <a:xfrm>
            <a:off x="247707" y="1295400"/>
            <a:ext cx="8605529" cy="3436838"/>
          </a:xfrm>
          <a:prstGeom prst="rect">
            <a:avLst/>
          </a:prstGeom>
        </p:spPr>
        <p:txBody>
          <a:bodyPr vert="horz" wrap="square" lIns="0" tIns="12700" rIns="0" bIns="0" rtlCol="0">
            <a:spAutoFit/>
          </a:bodyPr>
          <a:lstStyle/>
          <a:p>
            <a:pPr marL="455930" marR="11430" indent="-443865" algn="just">
              <a:lnSpc>
                <a:spcPct val="100000"/>
              </a:lnSpc>
              <a:spcBef>
                <a:spcPts val="100"/>
              </a:spcBef>
              <a:buChar char="●"/>
              <a:tabLst>
                <a:tab pos="456565" algn="l"/>
              </a:tabLst>
            </a:pPr>
            <a:r>
              <a:rPr sz="2000" spc="-5" dirty="0">
                <a:latin typeface="Arial"/>
                <a:cs typeface="Arial"/>
              </a:rPr>
              <a:t>Falling asleep on the </a:t>
            </a:r>
            <a:r>
              <a:rPr lang="en-US" sz="2000" spc="-5" dirty="0">
                <a:latin typeface="Arial"/>
                <a:cs typeface="Arial"/>
              </a:rPr>
              <a:t>steering </a:t>
            </a:r>
            <a:r>
              <a:rPr sz="2000" dirty="0">
                <a:latin typeface="Arial"/>
                <a:cs typeface="Arial"/>
              </a:rPr>
              <a:t>can </a:t>
            </a:r>
            <a:r>
              <a:rPr sz="2000" spc="-5" dirty="0">
                <a:latin typeface="Arial"/>
                <a:cs typeface="Arial"/>
              </a:rPr>
              <a:t>lead to </a:t>
            </a:r>
            <a:r>
              <a:rPr sz="2000" dirty="0">
                <a:latin typeface="Arial"/>
                <a:cs typeface="Arial"/>
              </a:rPr>
              <a:t>serious  consequences, </a:t>
            </a:r>
            <a:r>
              <a:rPr sz="2000" spc="-5" dirty="0">
                <a:latin typeface="Arial"/>
                <a:cs typeface="Arial"/>
              </a:rPr>
              <a:t>there </a:t>
            </a:r>
            <a:r>
              <a:rPr sz="2000" dirty="0">
                <a:latin typeface="Arial"/>
                <a:cs typeface="Arial"/>
              </a:rPr>
              <a:t>may </a:t>
            </a:r>
            <a:r>
              <a:rPr sz="2000" spc="-5" dirty="0">
                <a:latin typeface="Arial"/>
                <a:cs typeface="Arial"/>
              </a:rPr>
              <a:t>be accidents and people  </a:t>
            </a:r>
            <a:r>
              <a:rPr sz="2000" dirty="0">
                <a:latin typeface="Arial"/>
                <a:cs typeface="Arial"/>
              </a:rPr>
              <a:t>may </a:t>
            </a:r>
            <a:r>
              <a:rPr sz="2000" spc="-5" dirty="0">
                <a:latin typeface="Arial"/>
                <a:cs typeface="Arial"/>
              </a:rPr>
              <a:t>even lose their</a:t>
            </a:r>
            <a:r>
              <a:rPr sz="2000" spc="-25" dirty="0">
                <a:latin typeface="Arial"/>
                <a:cs typeface="Arial"/>
              </a:rPr>
              <a:t> </a:t>
            </a:r>
            <a:r>
              <a:rPr sz="2000" spc="-5" dirty="0">
                <a:latin typeface="Arial"/>
                <a:cs typeface="Arial"/>
              </a:rPr>
              <a:t>lives.</a:t>
            </a:r>
            <a:endParaRPr lang="en-IN" sz="2000" spc="-5" dirty="0">
              <a:latin typeface="Arial"/>
              <a:cs typeface="Arial"/>
            </a:endParaRPr>
          </a:p>
          <a:p>
            <a:pPr marL="455930" marR="11430" indent="-443865" algn="just">
              <a:lnSpc>
                <a:spcPct val="100000"/>
              </a:lnSpc>
              <a:spcBef>
                <a:spcPts val="100"/>
              </a:spcBef>
              <a:buChar char="●"/>
              <a:tabLst>
                <a:tab pos="456565" algn="l"/>
              </a:tabLst>
            </a:pPr>
            <a:endParaRPr sz="2000" dirty="0">
              <a:latin typeface="Arial"/>
              <a:cs typeface="Arial"/>
            </a:endParaRPr>
          </a:p>
          <a:p>
            <a:pPr marL="455930" marR="16510" indent="-443865" algn="just">
              <a:lnSpc>
                <a:spcPct val="100000"/>
              </a:lnSpc>
              <a:buChar char="●"/>
              <a:tabLst>
                <a:tab pos="456565" algn="l"/>
              </a:tabLst>
            </a:pPr>
            <a:r>
              <a:rPr sz="2000" spc="-5" dirty="0">
                <a:latin typeface="Arial"/>
                <a:cs typeface="Arial"/>
              </a:rPr>
              <a:t>This </a:t>
            </a:r>
            <a:r>
              <a:rPr sz="2000" dirty="0">
                <a:latin typeface="Arial"/>
                <a:cs typeface="Arial"/>
              </a:rPr>
              <a:t>situation </a:t>
            </a:r>
            <a:r>
              <a:rPr sz="2000" spc="-5" dirty="0">
                <a:latin typeface="Arial"/>
                <a:cs typeface="Arial"/>
              </a:rPr>
              <a:t>is </a:t>
            </a:r>
            <a:r>
              <a:rPr sz="2000" dirty="0">
                <a:latin typeface="Arial"/>
                <a:cs typeface="Arial"/>
              </a:rPr>
              <a:t>much more common</a:t>
            </a:r>
            <a:r>
              <a:rPr sz="2000" spc="-5" dirty="0">
                <a:latin typeface="Arial"/>
                <a:cs typeface="Arial"/>
              </a:rPr>
              <a:t> and hence, it is </a:t>
            </a:r>
            <a:r>
              <a:rPr sz="2000" dirty="0">
                <a:latin typeface="Arial"/>
                <a:cs typeface="Arial"/>
              </a:rPr>
              <a:t>very </a:t>
            </a:r>
            <a:r>
              <a:rPr sz="2000" spc="-5" dirty="0">
                <a:latin typeface="Arial"/>
                <a:cs typeface="Arial"/>
              </a:rPr>
              <a:t>important to </a:t>
            </a:r>
            <a:r>
              <a:rPr sz="2000" dirty="0">
                <a:latin typeface="Arial"/>
                <a:cs typeface="Arial"/>
              </a:rPr>
              <a:t>counter </a:t>
            </a:r>
            <a:r>
              <a:rPr sz="2000" spc="-5" dirty="0">
                <a:latin typeface="Arial"/>
                <a:cs typeface="Arial"/>
              </a:rPr>
              <a:t>this  problem.</a:t>
            </a:r>
            <a:endParaRPr sz="2000" dirty="0">
              <a:latin typeface="Arial"/>
              <a:cs typeface="Arial"/>
            </a:endParaRPr>
          </a:p>
          <a:p>
            <a:pPr algn="just">
              <a:lnSpc>
                <a:spcPct val="100000"/>
              </a:lnSpc>
              <a:spcBef>
                <a:spcPts val="55"/>
              </a:spcBef>
              <a:buClr>
                <a:srgbClr val="4B4B4B"/>
              </a:buClr>
            </a:pPr>
            <a:endParaRPr sz="2000" dirty="0">
              <a:latin typeface="Arial"/>
              <a:cs typeface="Arial"/>
            </a:endParaRPr>
          </a:p>
          <a:p>
            <a:pPr marL="455930" marR="22860" indent="-443865" algn="just">
              <a:lnSpc>
                <a:spcPct val="100000"/>
              </a:lnSpc>
              <a:buChar char="●"/>
              <a:tabLst>
                <a:tab pos="456565" algn="l"/>
              </a:tabLst>
            </a:pPr>
            <a:r>
              <a:rPr sz="2000" spc="-5" dirty="0">
                <a:latin typeface="Arial"/>
                <a:cs typeface="Arial"/>
              </a:rPr>
              <a:t>So to address this issue, we have </a:t>
            </a:r>
            <a:r>
              <a:rPr sz="2000" dirty="0">
                <a:latin typeface="Arial"/>
                <a:cs typeface="Arial"/>
              </a:rPr>
              <a:t>come </a:t>
            </a:r>
            <a:r>
              <a:rPr sz="2000" spc="-5" dirty="0">
                <a:latin typeface="Arial"/>
                <a:cs typeface="Arial"/>
              </a:rPr>
              <a:t>up with </a:t>
            </a:r>
            <a:r>
              <a:rPr sz="2000" dirty="0">
                <a:latin typeface="Arial"/>
                <a:cs typeface="Arial"/>
              </a:rPr>
              <a:t>a  </a:t>
            </a:r>
            <a:r>
              <a:rPr sz="2000" spc="-5" dirty="0">
                <a:latin typeface="Arial"/>
                <a:cs typeface="Arial"/>
              </a:rPr>
              <a:t>Driver </a:t>
            </a:r>
            <a:r>
              <a:rPr sz="2000" spc="-10" dirty="0">
                <a:latin typeface="Arial"/>
                <a:cs typeface="Arial"/>
              </a:rPr>
              <a:t>Anti-sleep</a:t>
            </a:r>
            <a:r>
              <a:rPr sz="2000" spc="-170" dirty="0">
                <a:latin typeface="Arial"/>
                <a:cs typeface="Arial"/>
              </a:rPr>
              <a:t> </a:t>
            </a:r>
            <a:r>
              <a:rPr sz="2000" spc="-5" dirty="0">
                <a:latin typeface="Arial"/>
                <a:cs typeface="Arial"/>
              </a:rPr>
              <a:t>Device.</a:t>
            </a:r>
            <a:endParaRPr sz="2000" dirty="0">
              <a:latin typeface="Arial"/>
              <a:cs typeface="Arial"/>
            </a:endParaRPr>
          </a:p>
          <a:p>
            <a:pPr algn="just">
              <a:lnSpc>
                <a:spcPct val="100000"/>
              </a:lnSpc>
              <a:spcBef>
                <a:spcPts val="55"/>
              </a:spcBef>
              <a:buClr>
                <a:srgbClr val="4B4B4B"/>
              </a:buClr>
              <a:buFont typeface="Arial"/>
              <a:buChar char="●"/>
            </a:pPr>
            <a:endParaRPr sz="2000" dirty="0">
              <a:latin typeface="Arial"/>
              <a:cs typeface="Arial"/>
            </a:endParaRPr>
          </a:p>
          <a:p>
            <a:pPr marL="455930" indent="-443865" algn="just">
              <a:lnSpc>
                <a:spcPct val="100000"/>
              </a:lnSpc>
              <a:buChar char="●"/>
              <a:tabLst>
                <a:tab pos="455930" algn="l"/>
                <a:tab pos="456565" algn="l"/>
              </a:tabLst>
            </a:pPr>
            <a:r>
              <a:rPr sz="2000" spc="-5" dirty="0">
                <a:latin typeface="Arial"/>
                <a:cs typeface="Arial"/>
              </a:rPr>
              <a:t>This </a:t>
            </a:r>
            <a:r>
              <a:rPr sz="2000" dirty="0">
                <a:latin typeface="Arial"/>
                <a:cs typeface="Arial"/>
              </a:rPr>
              <a:t>system </a:t>
            </a:r>
            <a:r>
              <a:rPr sz="2000" spc="-5" dirty="0">
                <a:latin typeface="Arial"/>
                <a:cs typeface="Arial"/>
              </a:rPr>
              <a:t>alerts the user if he/she falls asleep</a:t>
            </a:r>
            <a:r>
              <a:rPr sz="2000" spc="-60" dirty="0">
                <a:latin typeface="Arial"/>
                <a:cs typeface="Arial"/>
              </a:rPr>
              <a:t> </a:t>
            </a:r>
            <a:r>
              <a:rPr sz="2000" spc="-5" dirty="0">
                <a:latin typeface="Arial"/>
                <a:cs typeface="Arial"/>
              </a:rPr>
              <a:t>at</a:t>
            </a:r>
            <a:r>
              <a:rPr lang="en-US" sz="2000" dirty="0">
                <a:latin typeface="Arial"/>
                <a:cs typeface="Arial"/>
              </a:rPr>
              <a:t> </a:t>
            </a:r>
            <a:r>
              <a:rPr sz="2000" spc="-5" dirty="0">
                <a:latin typeface="Arial"/>
                <a:cs typeface="Arial"/>
              </a:rPr>
              <a:t>the </a:t>
            </a:r>
            <a:r>
              <a:rPr lang="en-US" sz="2000" spc="-5" dirty="0">
                <a:latin typeface="Arial"/>
                <a:cs typeface="Arial"/>
              </a:rPr>
              <a:t>steering</a:t>
            </a:r>
            <a:r>
              <a:rPr sz="2000" spc="-5" dirty="0">
                <a:latin typeface="Arial"/>
                <a:cs typeface="Arial"/>
              </a:rPr>
              <a:t> </a:t>
            </a:r>
            <a:r>
              <a:rPr sz="2000" spc="-20" dirty="0">
                <a:latin typeface="Arial"/>
                <a:cs typeface="Arial"/>
              </a:rPr>
              <a:t>thereby,</a:t>
            </a:r>
            <a:r>
              <a:rPr lang="en-US" sz="2000" spc="-20" dirty="0">
                <a:latin typeface="Arial"/>
                <a:cs typeface="Arial"/>
              </a:rPr>
              <a:t> </a:t>
            </a:r>
            <a:r>
              <a:rPr sz="2000" spc="-20" dirty="0">
                <a:latin typeface="Arial"/>
                <a:cs typeface="Arial"/>
              </a:rPr>
              <a:t>avoid </a:t>
            </a:r>
            <a:r>
              <a:rPr sz="2000" spc="-5" dirty="0">
                <a:latin typeface="Arial"/>
                <a:cs typeface="Arial"/>
              </a:rPr>
              <a:t>accidents and </a:t>
            </a:r>
            <a:r>
              <a:rPr sz="2000" dirty="0">
                <a:latin typeface="Arial"/>
                <a:cs typeface="Arial"/>
              </a:rPr>
              <a:t>sav</a:t>
            </a:r>
            <a:r>
              <a:rPr lang="en-US" sz="2000" dirty="0">
                <a:latin typeface="Arial"/>
                <a:cs typeface="Arial"/>
              </a:rPr>
              <a:t>es</a:t>
            </a:r>
            <a:r>
              <a:rPr sz="2000" spc="50" dirty="0">
                <a:latin typeface="Arial"/>
                <a:cs typeface="Arial"/>
              </a:rPr>
              <a:t> </a:t>
            </a:r>
            <a:r>
              <a:rPr sz="2000" spc="-5" dirty="0">
                <a:latin typeface="Arial"/>
                <a:cs typeface="Arial"/>
              </a:rPr>
              <a:t>li</a:t>
            </a:r>
            <a:r>
              <a:rPr lang="en-US" sz="2000" spc="-5" dirty="0">
                <a:latin typeface="Arial"/>
                <a:cs typeface="Arial"/>
              </a:rPr>
              <a:t>fe</a:t>
            </a:r>
            <a:r>
              <a:rPr sz="2000" spc="-5" dirty="0">
                <a:latin typeface="Arial"/>
                <a:cs typeface="Arial"/>
              </a:rPr>
              <a:t>.</a:t>
            </a:r>
            <a:endParaRPr sz="2000" dirty="0">
              <a:latin typeface="Arial"/>
              <a:cs typeface="Arial"/>
            </a:endParaRPr>
          </a:p>
        </p:txBody>
      </p:sp>
      <p:sp>
        <p:nvSpPr>
          <p:cNvPr id="5" name="object 5"/>
          <p:cNvSpPr txBox="1"/>
          <p:nvPr/>
        </p:nvSpPr>
        <p:spPr>
          <a:xfrm>
            <a:off x="8768439" y="6622636"/>
            <a:ext cx="96520" cy="167640"/>
          </a:xfrm>
          <a:prstGeom prst="rect">
            <a:avLst/>
          </a:prstGeom>
        </p:spPr>
        <p:txBody>
          <a:bodyPr vert="horz" wrap="square" lIns="0" tIns="635" rIns="0" bIns="0" rtlCol="0">
            <a:spAutoFit/>
          </a:bodyPr>
          <a:lstStyle/>
          <a:p>
            <a:pPr marL="12700">
              <a:lnSpc>
                <a:spcPct val="100000"/>
              </a:lnSpc>
              <a:spcBef>
                <a:spcPts val="5"/>
              </a:spcBef>
            </a:pPr>
            <a:r>
              <a:rPr sz="1000" b="1" dirty="0">
                <a:solidFill>
                  <a:srgbClr val="FFFFFF"/>
                </a:solidFill>
                <a:latin typeface="Arial"/>
                <a:cs typeface="Arial"/>
              </a:rPr>
              <a:t>2</a:t>
            </a:r>
            <a:endParaRPr sz="1000">
              <a:latin typeface="Arial"/>
              <a:cs typeface="Arial"/>
            </a:endParaRPr>
          </a:p>
        </p:txBody>
      </p:sp>
      <p:pic>
        <p:nvPicPr>
          <p:cNvPr id="6" name="Picture 5">
            <a:extLst>
              <a:ext uri="{FF2B5EF4-FFF2-40B4-BE49-F238E27FC236}">
                <a16:creationId xmlns:a16="http://schemas.microsoft.com/office/drawing/2014/main" id="{A302D2A2-18DB-9B98-D968-343FA1FD84DB}"/>
              </a:ext>
            </a:extLst>
          </p:cNvPr>
          <p:cNvPicPr>
            <a:picLocks noChangeAspect="1"/>
          </p:cNvPicPr>
          <p:nvPr/>
        </p:nvPicPr>
        <p:blipFill>
          <a:blip r:embed="rId2"/>
          <a:stretch>
            <a:fillRect/>
          </a:stretch>
        </p:blipFill>
        <p:spPr>
          <a:xfrm>
            <a:off x="8082639" y="0"/>
            <a:ext cx="10668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130C-244E-FD8F-75BE-CDA9786C178E}"/>
              </a:ext>
            </a:extLst>
          </p:cNvPr>
          <p:cNvSpPr>
            <a:spLocks noGrp="1"/>
          </p:cNvSpPr>
          <p:nvPr>
            <p:ph type="title"/>
          </p:nvPr>
        </p:nvSpPr>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42FBC25B-0AD9-4A5E-689B-4DE7FA2A565B}"/>
              </a:ext>
            </a:extLst>
          </p:cNvPr>
          <p:cNvSpPr>
            <a:spLocks noGrp="1"/>
          </p:cNvSpPr>
          <p:nvPr>
            <p:ph type="body" idx="1"/>
          </p:nvPr>
        </p:nvSpPr>
        <p:spPr>
          <a:xfrm>
            <a:off x="353924" y="1447800"/>
            <a:ext cx="8483600" cy="3662541"/>
          </a:xfrm>
        </p:spPr>
        <p:txBody>
          <a:bodyPr/>
          <a:lstStyle/>
          <a:p>
            <a:pPr algn="just"/>
            <a:r>
              <a:rPr lang="en-US" sz="2000" dirty="0">
                <a:latin typeface="Arial" panose="020B0604020202020204" pitchFamily="34" charset="0"/>
                <a:cs typeface="Arial" panose="020B0604020202020204" pitchFamily="34" charset="0"/>
              </a:rPr>
              <a:t>The Drive Anti-Sleep Device (DASD) is an innovative solution aimed at detecting and preventing accidents caused by driver fatigue. It incorporates a range of monitoring techniques, including physiological and behavioral analysis. By analyzing factor such as head movements the DASD can accurately identify signs of drowsiness. When fatigue is detected, the device promptly initiates interventions such as auditory alarms, to help the driver remain attentive and focused. Extensive testing and simulation studies have demonstrated the DASD's effectiveness in preventing drowsiness-related accidents, thereby contributing to improved road safety. Further advancements and research are being pursued to enhance the device's capabilities in mitigating the risks associated with driver fatigue.</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68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1" y="152400"/>
            <a:ext cx="6076632" cy="628377"/>
          </a:xfrm>
          <a:prstGeom prst="rect">
            <a:avLst/>
          </a:prstGeom>
        </p:spPr>
        <p:txBody>
          <a:bodyPr vert="horz" wrap="square" lIns="0" tIns="12700" rIns="0" bIns="0" rtlCol="0">
            <a:spAutoFit/>
          </a:bodyPr>
          <a:lstStyle/>
          <a:p>
            <a:pPr marL="12700">
              <a:lnSpc>
                <a:spcPct val="100000"/>
              </a:lnSpc>
              <a:spcBef>
                <a:spcPts val="100"/>
              </a:spcBef>
            </a:pPr>
            <a:r>
              <a:rPr spc="-10" dirty="0"/>
              <a:t>Proble</a:t>
            </a:r>
            <a:r>
              <a:rPr lang="en-US" spc="-10" dirty="0"/>
              <a:t>m Performance</a:t>
            </a:r>
            <a:endParaRPr spc="-5" dirty="0"/>
          </a:p>
        </p:txBody>
      </p:sp>
      <p:sp>
        <p:nvSpPr>
          <p:cNvPr id="4" name="object 4"/>
          <p:cNvSpPr txBox="1"/>
          <p:nvPr/>
        </p:nvSpPr>
        <p:spPr>
          <a:xfrm>
            <a:off x="8768439" y="6622636"/>
            <a:ext cx="96520" cy="167640"/>
          </a:xfrm>
          <a:prstGeom prst="rect">
            <a:avLst/>
          </a:prstGeom>
        </p:spPr>
        <p:txBody>
          <a:bodyPr vert="horz" wrap="square" lIns="0" tIns="635" rIns="0" bIns="0" rtlCol="0">
            <a:spAutoFit/>
          </a:bodyPr>
          <a:lstStyle/>
          <a:p>
            <a:pPr marL="12700">
              <a:lnSpc>
                <a:spcPct val="100000"/>
              </a:lnSpc>
              <a:spcBef>
                <a:spcPts val="5"/>
              </a:spcBef>
            </a:pPr>
            <a:r>
              <a:rPr sz="1000" b="1" dirty="0">
                <a:solidFill>
                  <a:srgbClr val="FFFFFF"/>
                </a:solidFill>
                <a:latin typeface="Arial"/>
                <a:cs typeface="Arial"/>
              </a:rPr>
              <a:t>2</a:t>
            </a:r>
            <a:endParaRPr sz="1000">
              <a:latin typeface="Arial"/>
              <a:cs typeface="Arial"/>
            </a:endParaRPr>
          </a:p>
        </p:txBody>
      </p:sp>
      <p:sp>
        <p:nvSpPr>
          <p:cNvPr id="3" name="object 3"/>
          <p:cNvSpPr txBox="1"/>
          <p:nvPr/>
        </p:nvSpPr>
        <p:spPr>
          <a:xfrm>
            <a:off x="381000" y="1361449"/>
            <a:ext cx="8196552" cy="3449662"/>
          </a:xfrm>
          <a:prstGeom prst="rect">
            <a:avLst/>
          </a:prstGeom>
        </p:spPr>
        <p:txBody>
          <a:bodyPr vert="horz" wrap="square" lIns="0" tIns="12700" rIns="0" bIns="0" rtlCol="0">
            <a:spAutoFit/>
          </a:bodyPr>
          <a:lstStyle/>
          <a:p>
            <a:pPr marL="493395" marR="5080" indent="-481330" algn="just">
              <a:lnSpc>
                <a:spcPct val="100000"/>
              </a:lnSpc>
              <a:spcBef>
                <a:spcPts val="100"/>
              </a:spcBef>
              <a:buChar char="●"/>
              <a:tabLst>
                <a:tab pos="493395" algn="l"/>
                <a:tab pos="494030" algn="l"/>
              </a:tabLst>
            </a:pPr>
            <a:r>
              <a:rPr lang="en-US" sz="2000" b="0" i="0" dirty="0">
                <a:effectLst/>
                <a:latin typeface="Arial" panose="020B0604020202020204" pitchFamily="34" charset="0"/>
                <a:cs typeface="Arial" panose="020B0604020202020204" pitchFamily="34" charset="0"/>
              </a:rPr>
              <a:t>The performance of Drive Anti-Sleep Devices is dependent on their ability to accurately detect signs of drowsiness and initiate timely interventions. </a:t>
            </a:r>
          </a:p>
          <a:p>
            <a:pPr marL="493395" marR="5080" indent="-481330" algn="just">
              <a:lnSpc>
                <a:spcPct val="100000"/>
              </a:lnSpc>
              <a:spcBef>
                <a:spcPts val="100"/>
              </a:spcBef>
              <a:buChar char="●"/>
              <a:tabLst>
                <a:tab pos="493395" algn="l"/>
                <a:tab pos="494030" algn="l"/>
              </a:tabLst>
            </a:pPr>
            <a:endParaRPr lang="en-US" sz="2000" b="0" i="0" dirty="0">
              <a:effectLst/>
              <a:latin typeface="Arial" panose="020B0604020202020204" pitchFamily="34" charset="0"/>
              <a:cs typeface="Arial" panose="020B0604020202020204" pitchFamily="34" charset="0"/>
            </a:endParaRPr>
          </a:p>
          <a:p>
            <a:pPr marL="493395" marR="5080" indent="-481330" algn="just">
              <a:lnSpc>
                <a:spcPct val="100000"/>
              </a:lnSpc>
              <a:spcBef>
                <a:spcPts val="100"/>
              </a:spcBef>
              <a:buChar char="●"/>
              <a:tabLst>
                <a:tab pos="493395" algn="l"/>
                <a:tab pos="494030" algn="l"/>
              </a:tabLst>
            </a:pPr>
            <a:r>
              <a:rPr lang="en-US" sz="2000" b="0" i="0" dirty="0">
                <a:effectLst/>
                <a:latin typeface="Arial" panose="020B0604020202020204" pitchFamily="34" charset="0"/>
                <a:cs typeface="Arial" panose="020B0604020202020204" pitchFamily="34" charset="0"/>
              </a:rPr>
              <a:t>Factors such as individual variations in driver responses and environmental conditions can impact the accuracy of detection, leading to false positives or negatives. </a:t>
            </a:r>
          </a:p>
          <a:p>
            <a:pPr marL="493395" marR="5080" indent="-481330" algn="just">
              <a:lnSpc>
                <a:spcPct val="100000"/>
              </a:lnSpc>
              <a:spcBef>
                <a:spcPts val="100"/>
              </a:spcBef>
              <a:buChar char="●"/>
              <a:tabLst>
                <a:tab pos="493395" algn="l"/>
                <a:tab pos="494030" algn="l"/>
              </a:tabLst>
            </a:pPr>
            <a:endParaRPr lang="en-US" sz="2000" b="0" i="0" dirty="0">
              <a:effectLst/>
              <a:latin typeface="Arial" panose="020B0604020202020204" pitchFamily="34" charset="0"/>
              <a:cs typeface="Arial" panose="020B0604020202020204" pitchFamily="34" charset="0"/>
            </a:endParaRPr>
          </a:p>
          <a:p>
            <a:pPr marL="493395" marR="5080" indent="-481330" algn="just">
              <a:lnSpc>
                <a:spcPct val="100000"/>
              </a:lnSpc>
              <a:spcBef>
                <a:spcPts val="100"/>
              </a:spcBef>
              <a:buChar char="●"/>
              <a:tabLst>
                <a:tab pos="493395" algn="l"/>
                <a:tab pos="494030" algn="l"/>
              </a:tabLst>
            </a:pPr>
            <a:r>
              <a:rPr lang="en-US" sz="2000" b="0" i="0" dirty="0">
                <a:effectLst/>
                <a:latin typeface="Arial" panose="020B0604020202020204" pitchFamily="34" charset="0"/>
                <a:cs typeface="Arial" panose="020B0604020202020204" pitchFamily="34" charset="0"/>
              </a:rPr>
              <a:t>Developing robust devices that can adapt to diverse driving scenarios and effectively differentiate between genuine fatigue and momentary lapses in attention is crucial.</a:t>
            </a:r>
            <a:endParaRPr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C4FC135-D354-8B94-D137-652D9B1B081C}"/>
              </a:ext>
            </a:extLst>
          </p:cNvPr>
          <p:cNvPicPr>
            <a:picLocks noChangeAspect="1"/>
          </p:cNvPicPr>
          <p:nvPr/>
        </p:nvPicPr>
        <p:blipFill>
          <a:blip r:embed="rId2"/>
          <a:stretch>
            <a:fillRect/>
          </a:stretch>
        </p:blipFill>
        <p:spPr>
          <a:xfrm>
            <a:off x="8229600" y="0"/>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899" y="228325"/>
            <a:ext cx="7562583"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t>METHODOLOGY</a:t>
            </a:r>
            <a:endParaRPr sz="3200" dirty="0"/>
          </a:p>
        </p:txBody>
      </p:sp>
      <p:sp>
        <p:nvSpPr>
          <p:cNvPr id="5" name="object 5"/>
          <p:cNvSpPr/>
          <p:nvPr/>
        </p:nvSpPr>
        <p:spPr>
          <a:xfrm>
            <a:off x="20559" y="962848"/>
            <a:ext cx="9123441" cy="5236869"/>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p:nvPr/>
        </p:nvSpPr>
        <p:spPr>
          <a:xfrm>
            <a:off x="2077642" y="1722382"/>
            <a:ext cx="826135" cy="452120"/>
          </a:xfrm>
          <a:prstGeom prst="rect">
            <a:avLst/>
          </a:prstGeom>
        </p:spPr>
        <p:txBody>
          <a:bodyPr vert="horz" wrap="square" lIns="0" tIns="12700" rIns="0" bIns="0" rtlCol="0">
            <a:spAutoFit/>
          </a:bodyPr>
          <a:lstStyle/>
          <a:p>
            <a:pPr marL="12700" marR="5080">
              <a:lnSpc>
                <a:spcPct val="100000"/>
              </a:lnSpc>
              <a:spcBef>
                <a:spcPts val="100"/>
              </a:spcBef>
            </a:pPr>
            <a:r>
              <a:rPr sz="1400" b="1" spc="-10" dirty="0">
                <a:latin typeface="Carlito"/>
                <a:cs typeface="Carlito"/>
              </a:rPr>
              <a:t>vacuum  </a:t>
            </a:r>
            <a:r>
              <a:rPr sz="1400" b="1" spc="-5" dirty="0">
                <a:latin typeface="Carlito"/>
                <a:cs typeface="Carlito"/>
              </a:rPr>
              <a:t>tube</a:t>
            </a:r>
            <a:r>
              <a:rPr sz="1400" b="1" spc="-90" dirty="0">
                <a:latin typeface="Carlito"/>
                <a:cs typeface="Carlito"/>
              </a:rPr>
              <a:t> </a:t>
            </a:r>
            <a:r>
              <a:rPr sz="1400" b="1" spc="-5" dirty="0">
                <a:latin typeface="Carlito"/>
                <a:cs typeface="Carlito"/>
              </a:rPr>
              <a:t>diode</a:t>
            </a:r>
            <a:endParaRPr sz="1400" dirty="0">
              <a:latin typeface="Carlito"/>
              <a:cs typeface="Carlito"/>
            </a:endParaRPr>
          </a:p>
        </p:txBody>
      </p:sp>
      <p:sp>
        <p:nvSpPr>
          <p:cNvPr id="12" name="object 12"/>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5</a:t>
            </a:fld>
            <a:endParaRPr dirty="0"/>
          </a:p>
        </p:txBody>
      </p:sp>
      <p:sp>
        <p:nvSpPr>
          <p:cNvPr id="7" name="object 7"/>
          <p:cNvSpPr txBox="1"/>
          <p:nvPr/>
        </p:nvSpPr>
        <p:spPr>
          <a:xfrm>
            <a:off x="4460199" y="4876800"/>
            <a:ext cx="91821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rlito"/>
                <a:cs typeface="Carlito"/>
              </a:rPr>
              <a:t>555 timer</a:t>
            </a:r>
            <a:r>
              <a:rPr sz="1400" b="1" spc="-80" dirty="0">
                <a:latin typeface="Carlito"/>
                <a:cs typeface="Carlito"/>
              </a:rPr>
              <a:t> </a:t>
            </a:r>
            <a:r>
              <a:rPr sz="1400" b="1" spc="-5" dirty="0">
                <a:latin typeface="Carlito"/>
                <a:cs typeface="Carlito"/>
              </a:rPr>
              <a:t>IC</a:t>
            </a:r>
            <a:endParaRPr sz="1400" dirty="0">
              <a:latin typeface="Carlito"/>
              <a:cs typeface="Carlito"/>
            </a:endParaRPr>
          </a:p>
        </p:txBody>
      </p:sp>
      <p:sp>
        <p:nvSpPr>
          <p:cNvPr id="8" name="object 8"/>
          <p:cNvSpPr txBox="1"/>
          <p:nvPr/>
        </p:nvSpPr>
        <p:spPr>
          <a:xfrm>
            <a:off x="2903777" y="4068299"/>
            <a:ext cx="3663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RL1</a:t>
            </a:r>
            <a:endParaRPr sz="1800" dirty="0">
              <a:latin typeface="Carlito"/>
              <a:cs typeface="Carlito"/>
            </a:endParaRPr>
          </a:p>
        </p:txBody>
      </p:sp>
      <p:sp>
        <p:nvSpPr>
          <p:cNvPr id="9" name="object 9"/>
          <p:cNvSpPr txBox="1"/>
          <p:nvPr/>
        </p:nvSpPr>
        <p:spPr>
          <a:xfrm>
            <a:off x="4887261" y="1797303"/>
            <a:ext cx="95885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5,12, 15</a:t>
            </a:r>
            <a:r>
              <a:rPr sz="1800" b="1" spc="-85" dirty="0">
                <a:latin typeface="Carlito"/>
                <a:cs typeface="Carlito"/>
              </a:rPr>
              <a:t> </a:t>
            </a:r>
            <a:r>
              <a:rPr sz="1800" b="1" dirty="0">
                <a:latin typeface="Carlito"/>
                <a:cs typeface="Carlito"/>
              </a:rPr>
              <a:t>V</a:t>
            </a:r>
            <a:endParaRPr sz="1800">
              <a:latin typeface="Carlito"/>
              <a:cs typeface="Carlito"/>
            </a:endParaRPr>
          </a:p>
        </p:txBody>
      </p:sp>
      <p:sp>
        <p:nvSpPr>
          <p:cNvPr id="10" name="object 10"/>
          <p:cNvSpPr txBox="1"/>
          <p:nvPr/>
        </p:nvSpPr>
        <p:spPr>
          <a:xfrm>
            <a:off x="430823" y="4218159"/>
            <a:ext cx="57912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PI</a:t>
            </a:r>
            <a:r>
              <a:rPr sz="1800" b="1" spc="-10" dirty="0">
                <a:latin typeface="Carlito"/>
                <a:cs typeface="Carlito"/>
              </a:rPr>
              <a:t>E</a:t>
            </a:r>
            <a:r>
              <a:rPr sz="1800" b="1" spc="-30" dirty="0">
                <a:latin typeface="Carlito"/>
                <a:cs typeface="Carlito"/>
              </a:rPr>
              <a:t>Z</a:t>
            </a:r>
            <a:r>
              <a:rPr sz="1800" b="1" dirty="0">
                <a:latin typeface="Carlito"/>
                <a:cs typeface="Carlito"/>
              </a:rPr>
              <a:t>O</a:t>
            </a:r>
            <a:endParaRPr sz="1800" dirty="0">
              <a:latin typeface="Carlito"/>
              <a:cs typeface="Carlito"/>
            </a:endParaRPr>
          </a:p>
        </p:txBody>
      </p:sp>
      <p:sp>
        <p:nvSpPr>
          <p:cNvPr id="11" name="object 11"/>
          <p:cNvSpPr txBox="1"/>
          <p:nvPr/>
        </p:nvSpPr>
        <p:spPr>
          <a:xfrm>
            <a:off x="457200" y="3007243"/>
            <a:ext cx="778510" cy="574040"/>
          </a:xfrm>
          <a:prstGeom prst="rect">
            <a:avLst/>
          </a:prstGeom>
        </p:spPr>
        <p:txBody>
          <a:bodyPr vert="horz" wrap="square" lIns="0" tIns="12700" rIns="0" bIns="0" rtlCol="0">
            <a:spAutoFit/>
          </a:bodyPr>
          <a:lstStyle/>
          <a:p>
            <a:pPr marL="12700" marR="5080">
              <a:lnSpc>
                <a:spcPct val="100000"/>
              </a:lnSpc>
              <a:spcBef>
                <a:spcPts val="100"/>
              </a:spcBef>
            </a:pPr>
            <a:r>
              <a:rPr sz="1800" b="1" dirty="0">
                <a:latin typeface="Carlito"/>
                <a:cs typeface="Carlito"/>
              </a:rPr>
              <a:t>9</a:t>
            </a:r>
            <a:r>
              <a:rPr sz="1800" b="1" spc="-85" dirty="0">
                <a:latin typeface="Carlito"/>
                <a:cs typeface="Carlito"/>
              </a:rPr>
              <a:t> </a:t>
            </a:r>
            <a:r>
              <a:rPr sz="1800" b="1" spc="-40" dirty="0">
                <a:latin typeface="Carlito"/>
                <a:cs typeface="Carlito"/>
              </a:rPr>
              <a:t>VOLTS  </a:t>
            </a:r>
            <a:r>
              <a:rPr sz="1800" b="1" spc="-5" dirty="0">
                <a:latin typeface="Carlito"/>
                <a:cs typeface="Carlito"/>
              </a:rPr>
              <a:t>DC</a:t>
            </a:r>
            <a:endParaRPr sz="1800" dirty="0">
              <a:latin typeface="Carlito"/>
              <a:cs typeface="Carlito"/>
            </a:endParaRPr>
          </a:p>
        </p:txBody>
      </p:sp>
      <p:pic>
        <p:nvPicPr>
          <p:cNvPr id="4" name="Picture 3">
            <a:extLst>
              <a:ext uri="{FF2B5EF4-FFF2-40B4-BE49-F238E27FC236}">
                <a16:creationId xmlns:a16="http://schemas.microsoft.com/office/drawing/2014/main" id="{F7BECECF-DF59-D0B2-40E5-8C775A1E0FD7}"/>
              </a:ext>
            </a:extLst>
          </p:cNvPr>
          <p:cNvPicPr>
            <a:picLocks noChangeAspect="1"/>
          </p:cNvPicPr>
          <p:nvPr/>
        </p:nvPicPr>
        <p:blipFill>
          <a:blip r:embed="rId3"/>
          <a:stretch>
            <a:fillRect/>
          </a:stretch>
        </p:blipFill>
        <p:spPr>
          <a:xfrm>
            <a:off x="8209358" y="-466"/>
            <a:ext cx="934642" cy="9628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6613-199A-2F31-9178-8F0F64AD5992}"/>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DB9D6BA3-C16F-62DB-4A0D-A427CA6281E0}"/>
              </a:ext>
            </a:extLst>
          </p:cNvPr>
          <p:cNvSpPr>
            <a:spLocks noGrp="1"/>
          </p:cNvSpPr>
          <p:nvPr>
            <p:ph type="body" idx="1"/>
          </p:nvPr>
        </p:nvSpPr>
        <p:spPr>
          <a:xfrm>
            <a:off x="353924" y="1676400"/>
            <a:ext cx="8483600" cy="3385542"/>
          </a:xfrm>
        </p:spPr>
        <p:txBody>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circuit is built around Schmitt trigger, timer IC, transistor, a relay and a logic gate. Around half an hour after the reset of timer IC, transistors rive the buzzer to sound an intermediate beep. </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If timer IC is not reset at that time, around one minute later the output of gate conducts. Due to this the clock stops counting further and relay energizes to deactivate the load. This state changes only reset switch is pressed. </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As a result of pressing the reset switch a next timer is set which will trigger the same events after half an hour.</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70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0625" y="219863"/>
            <a:ext cx="4222750" cy="635000"/>
          </a:xfrm>
          <a:prstGeom prst="rect">
            <a:avLst/>
          </a:prstGeom>
        </p:spPr>
        <p:txBody>
          <a:bodyPr vert="horz" wrap="square" lIns="0" tIns="12700" rIns="0" bIns="0" rtlCol="0">
            <a:spAutoFit/>
          </a:bodyPr>
          <a:lstStyle/>
          <a:p>
            <a:pPr marL="12700">
              <a:lnSpc>
                <a:spcPct val="100000"/>
              </a:lnSpc>
              <a:spcBef>
                <a:spcPts val="100"/>
              </a:spcBef>
            </a:pPr>
            <a:r>
              <a:rPr spc="-10" dirty="0"/>
              <a:t>Potential</a:t>
            </a:r>
            <a:r>
              <a:rPr spc="-100" dirty="0"/>
              <a:t> </a:t>
            </a:r>
            <a:r>
              <a:rPr dirty="0"/>
              <a:t>Markets</a:t>
            </a:r>
          </a:p>
        </p:txBody>
      </p:sp>
      <p:sp>
        <p:nvSpPr>
          <p:cNvPr id="3" name="object 3"/>
          <p:cNvSpPr txBox="1"/>
          <p:nvPr/>
        </p:nvSpPr>
        <p:spPr>
          <a:xfrm>
            <a:off x="400306" y="1295400"/>
            <a:ext cx="8343388" cy="1120820"/>
          </a:xfrm>
          <a:prstGeom prst="rect">
            <a:avLst/>
          </a:prstGeom>
        </p:spPr>
        <p:txBody>
          <a:bodyPr vert="horz" wrap="square" lIns="0" tIns="12700" rIns="0" bIns="0" rtlCol="0">
            <a:spAutoFit/>
          </a:bodyPr>
          <a:lstStyle/>
          <a:p>
            <a:pPr marL="493395" marR="5080" indent="-481330" algn="just">
              <a:lnSpc>
                <a:spcPct val="100000"/>
              </a:lnSpc>
              <a:spcBef>
                <a:spcPts val="100"/>
              </a:spcBef>
              <a:buChar char="●"/>
              <a:tabLst>
                <a:tab pos="493395" algn="l"/>
                <a:tab pos="494030" algn="l"/>
              </a:tabLst>
            </a:pPr>
            <a:r>
              <a:rPr sz="2400" spc="-5" dirty="0">
                <a:latin typeface="Arial"/>
                <a:cs typeface="Arial"/>
              </a:rPr>
              <a:t>This product has </a:t>
            </a:r>
            <a:r>
              <a:rPr sz="2400" dirty="0">
                <a:latin typeface="Arial"/>
                <a:cs typeface="Arial"/>
              </a:rPr>
              <a:t>a </a:t>
            </a:r>
            <a:r>
              <a:rPr sz="2400" spc="-5" dirty="0">
                <a:latin typeface="Arial"/>
                <a:cs typeface="Arial"/>
              </a:rPr>
              <a:t>potential </a:t>
            </a:r>
            <a:r>
              <a:rPr sz="2400" dirty="0">
                <a:latin typeface="Arial"/>
                <a:cs typeface="Arial"/>
              </a:rPr>
              <a:t>market </a:t>
            </a:r>
            <a:r>
              <a:rPr sz="2400" spc="-5" dirty="0">
                <a:latin typeface="Arial"/>
                <a:cs typeface="Arial"/>
              </a:rPr>
              <a:t>where </a:t>
            </a:r>
            <a:r>
              <a:rPr sz="2400" dirty="0">
                <a:latin typeface="Arial"/>
                <a:cs typeface="Arial"/>
              </a:rPr>
              <a:t>most </a:t>
            </a:r>
            <a:r>
              <a:rPr sz="2400" spc="-5" dirty="0">
                <a:latin typeface="Arial"/>
                <a:cs typeface="Arial"/>
              </a:rPr>
              <a:t>of the  drivers prefer to buy this product.While travelling for  longer</a:t>
            </a:r>
            <a:r>
              <a:rPr sz="2400" spc="-10" dirty="0">
                <a:latin typeface="Arial"/>
                <a:cs typeface="Arial"/>
              </a:rPr>
              <a:t> </a:t>
            </a:r>
            <a:r>
              <a:rPr sz="2400" spc="-5" dirty="0">
                <a:latin typeface="Arial"/>
                <a:cs typeface="Arial"/>
              </a:rPr>
              <a:t>distance.</a:t>
            </a:r>
            <a:endParaRPr sz="2400" dirty="0">
              <a:latin typeface="Arial"/>
              <a:cs typeface="Arial"/>
            </a:endParaRPr>
          </a:p>
        </p:txBody>
      </p:sp>
      <p:sp>
        <p:nvSpPr>
          <p:cNvPr id="4" name="object 4"/>
          <p:cNvSpPr/>
          <p:nvPr/>
        </p:nvSpPr>
        <p:spPr>
          <a:xfrm>
            <a:off x="5757194" y="2416220"/>
            <a:ext cx="3118193" cy="2862294"/>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7</a:t>
            </a:fld>
            <a:endParaRPr dirty="0"/>
          </a:p>
        </p:txBody>
      </p:sp>
      <p:pic>
        <p:nvPicPr>
          <p:cNvPr id="1026" name="Picture 2">
            <a:extLst>
              <a:ext uri="{FF2B5EF4-FFF2-40B4-BE49-F238E27FC236}">
                <a16:creationId xmlns:a16="http://schemas.microsoft.com/office/drawing/2014/main" id="{DADB175A-FE14-7BE6-37F4-8D115A3FA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4" y="2383982"/>
            <a:ext cx="5517157" cy="39083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9D95BDF-470D-B0D7-3315-733DBA8604A6}"/>
              </a:ext>
            </a:extLst>
          </p:cNvPr>
          <p:cNvPicPr>
            <a:picLocks noChangeAspect="1"/>
          </p:cNvPicPr>
          <p:nvPr/>
        </p:nvPicPr>
        <p:blipFill>
          <a:blip r:embed="rId4"/>
          <a:stretch>
            <a:fillRect/>
          </a:stretch>
        </p:blipFill>
        <p:spPr>
          <a:xfrm>
            <a:off x="8305800" y="0"/>
            <a:ext cx="83820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47A0-2C6F-4883-8237-CEF3031070CD}"/>
              </a:ext>
            </a:extLst>
          </p:cNvPr>
          <p:cNvSpPr>
            <a:spLocks noGrp="1"/>
          </p:cNvSpPr>
          <p:nvPr>
            <p:ph type="title"/>
          </p:nvPr>
        </p:nvSpPr>
        <p:spPr/>
        <p:txBody>
          <a:bodyPr/>
          <a:lstStyle/>
          <a:p>
            <a:r>
              <a:rPr lang="en-US" dirty="0"/>
              <a:t>Working</a:t>
            </a:r>
            <a:endParaRPr lang="en-IN" dirty="0"/>
          </a:p>
        </p:txBody>
      </p:sp>
      <p:sp>
        <p:nvSpPr>
          <p:cNvPr id="3" name="Text Placeholder 2">
            <a:extLst>
              <a:ext uri="{FF2B5EF4-FFF2-40B4-BE49-F238E27FC236}">
                <a16:creationId xmlns:a16="http://schemas.microsoft.com/office/drawing/2014/main" id="{559306B9-1447-38AB-ACB5-857BA8AC7DB7}"/>
              </a:ext>
            </a:extLst>
          </p:cNvPr>
          <p:cNvSpPr>
            <a:spLocks noGrp="1"/>
          </p:cNvSpPr>
          <p:nvPr>
            <p:ph type="body" idx="1"/>
          </p:nvPr>
        </p:nvSpPr>
        <p:spPr>
          <a:xfrm>
            <a:off x="330199" y="1295400"/>
            <a:ext cx="8483600" cy="3662541"/>
          </a:xfrm>
        </p:spPr>
        <p:txBody>
          <a:bodyPr/>
          <a:lstStyle/>
          <a:p>
            <a:pPr marL="342900" indent="-3429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Sensor Integration</a:t>
            </a:r>
            <a:r>
              <a:rPr lang="en-US" sz="2000" b="0" i="0" dirty="0">
                <a:effectLst/>
                <a:latin typeface="Arial" panose="020B0604020202020204" pitchFamily="34" charset="0"/>
                <a:cs typeface="Arial" panose="020B0604020202020204" pitchFamily="34" charset="0"/>
              </a:rPr>
              <a:t>: DASDs incorporate various sensors to gather data related to driver head movements. These sensors may include </a:t>
            </a:r>
            <a:r>
              <a:rPr lang="en-US" sz="2000" dirty="0">
                <a:latin typeface="Arial" panose="020B0604020202020204" pitchFamily="34" charset="0"/>
                <a:cs typeface="Arial" panose="020B0604020202020204" pitchFamily="34" charset="0"/>
              </a:rPr>
              <a:t>head movement </a:t>
            </a:r>
            <a:r>
              <a:rPr lang="en-US" sz="2000" b="0" i="0" dirty="0">
                <a:effectLst/>
                <a:latin typeface="Arial" panose="020B0604020202020204" pitchFamily="34" charset="0"/>
                <a:cs typeface="Arial" panose="020B0604020202020204" pitchFamily="34" charset="0"/>
              </a:rPr>
              <a:t>tracking devices. The sensors capture real-time information to assess the driver's state.</a:t>
            </a:r>
          </a:p>
          <a:p>
            <a:pPr marL="342900" indent="-342900" algn="jus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Fatigue Detection</a:t>
            </a:r>
            <a:r>
              <a:rPr lang="en-US" sz="2000" b="0" i="0" dirty="0">
                <a:effectLst/>
                <a:latin typeface="Arial" panose="020B0604020202020204" pitchFamily="34" charset="0"/>
                <a:cs typeface="Arial" panose="020B0604020202020204" pitchFamily="34" charset="0"/>
              </a:rPr>
              <a:t>: The algorithms assess multiple parameters to detect fatigue. For example, head movement tracking devices monitor head movements to identify indicators of drowsiness. </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400729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8793-9D85-D5D9-1166-9A1169DADDA1}"/>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3A992D27-2716-0FC5-ED4C-98612BDD47B2}"/>
              </a:ext>
            </a:extLst>
          </p:cNvPr>
          <p:cNvSpPr>
            <a:spLocks noGrp="1"/>
          </p:cNvSpPr>
          <p:nvPr>
            <p:ph type="body" idx="1"/>
          </p:nvPr>
        </p:nvSpPr>
        <p:spPr>
          <a:xfrm>
            <a:off x="452299" y="2357427"/>
            <a:ext cx="8483600" cy="1815882"/>
          </a:xfrm>
        </p:spPr>
        <p:txBody>
          <a:bodyPr/>
          <a:lstStyle/>
          <a:p>
            <a:pPr marL="342900" indent="-3429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Alert and Intervention:</a:t>
            </a:r>
            <a:r>
              <a:rPr lang="en-US" sz="2000" b="0" i="0" dirty="0">
                <a:effectLst/>
                <a:latin typeface="Arial" panose="020B0604020202020204" pitchFamily="34" charset="0"/>
                <a:cs typeface="Arial" panose="020B0604020202020204" pitchFamily="34" charset="0"/>
              </a:rPr>
              <a:t> Upon detecting signs of fatigue, DASDs initiate timely interventions to keep the driver alert and focused. These interventions can include auditory alarms. The alerts and feedback aim to stimulate the driver's senses and increase alertness, preventing potential accidents caused by drowsy driving.</a:t>
            </a:r>
          </a:p>
          <a:p>
            <a:endParaRPr lang="en-IN" dirty="0"/>
          </a:p>
        </p:txBody>
      </p:sp>
    </p:spTree>
    <p:extLst>
      <p:ext uri="{BB962C8B-B14F-4D97-AF65-F5344CB8AC3E}">
        <p14:creationId xmlns:p14="http://schemas.microsoft.com/office/powerpoint/2010/main" val="1649944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626</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Carlito</vt:lpstr>
      <vt:lpstr>Söhne</vt:lpstr>
      <vt:lpstr>Office Theme</vt:lpstr>
      <vt:lpstr>RBL- RESEARCH BASED LEARNING </vt:lpstr>
      <vt:lpstr>HIGHLIGHTS</vt:lpstr>
      <vt:lpstr>ABSTRACT</vt:lpstr>
      <vt:lpstr>Problem Performance</vt:lpstr>
      <vt:lpstr>METHODOLOGY</vt:lpstr>
      <vt:lpstr> </vt:lpstr>
      <vt:lpstr>Potential Markets</vt:lpstr>
      <vt:lpstr>Working</vt:lpstr>
      <vt:lpst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5_6106961681185768403</dc:title>
  <dc:creator>SWETHA KATIGARI</dc:creator>
  <cp:lastModifiedBy>Katigari Lokeswara Reddy</cp:lastModifiedBy>
  <cp:revision>7</cp:revision>
  <dcterms:created xsi:type="dcterms:W3CDTF">2022-07-31T14:26:17Z</dcterms:created>
  <dcterms:modified xsi:type="dcterms:W3CDTF">2023-06-21T07:09:05Z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2022-07-31T00:00:00Z</vt:filetime>
  </property>
</Properties>
</file>