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5"/>
  </p:notesMasterIdLst>
  <p:handoutMasterIdLst>
    <p:handoutMasterId r:id="rId16"/>
  </p:handoutMasterIdLst>
  <p:sldIdLst>
    <p:sldId id="256" r:id="rId2"/>
    <p:sldId id="273" r:id="rId3"/>
    <p:sldId id="257" r:id="rId4"/>
    <p:sldId id="285" r:id="rId5"/>
    <p:sldId id="280" r:id="rId6"/>
    <p:sldId id="282" r:id="rId7"/>
    <p:sldId id="283" r:id="rId8"/>
    <p:sldId id="281" r:id="rId9"/>
    <p:sldId id="286" r:id="rId10"/>
    <p:sldId id="287" r:id="rId11"/>
    <p:sldId id="284" r:id="rId12"/>
    <p:sldId id="27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1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 . Shaheen</a:t>
            </a:r>
          </a:p>
          <a:p>
            <a:pPr>
              <a:spcBef>
                <a:spcPts val="300"/>
              </a:spcBef>
            </a:pPr>
            <a:r>
              <a:rPr lang="en-US" sz="1200" b="0" dirty="0"/>
              <a:t>Roll No. 224G1A3286</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r>
              <a:rPr lang="en-US" sz="3200">
                <a:latin typeface="Algerian" panose="04020705040A02060702" pitchFamily="82" charset="0"/>
              </a:rPr>
              <a:t>Google Android Development Virtual Internship</a:t>
            </a:r>
            <a:endParaRPr lang="en-US" sz="3200" dirty="0">
              <a:latin typeface="Algerian" panose="04020705040A02060702" pitchFamily="82"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F3E7-982F-84F9-8387-2A78EA715204}"/>
              </a:ext>
            </a:extLst>
          </p:cNvPr>
          <p:cNvSpPr>
            <a:spLocks noGrp="1"/>
          </p:cNvSpPr>
          <p:nvPr>
            <p:ph type="title"/>
          </p:nvPr>
        </p:nvSpPr>
        <p:spPr/>
        <p:txBody>
          <a:bodyPr/>
          <a:lstStyle/>
          <a:p>
            <a:r>
              <a:rPr lang="en-US" dirty="0"/>
              <a:t>Real time applications</a:t>
            </a:r>
            <a:endParaRPr lang="en-IN" dirty="0"/>
          </a:p>
        </p:txBody>
      </p:sp>
      <p:sp>
        <p:nvSpPr>
          <p:cNvPr id="3" name="Content Placeholder 2">
            <a:extLst>
              <a:ext uri="{FF2B5EF4-FFF2-40B4-BE49-F238E27FC236}">
                <a16:creationId xmlns:a16="http://schemas.microsoft.com/office/drawing/2014/main" id="{62945E56-A112-E445-E482-79830551B35D}"/>
              </a:ext>
            </a:extLst>
          </p:cNvPr>
          <p:cNvSpPr>
            <a:spLocks noGrp="1"/>
          </p:cNvSpPr>
          <p:nvPr>
            <p:ph idx="1"/>
          </p:nvPr>
        </p:nvSpPr>
        <p:spPr/>
        <p:txBody>
          <a:bodyPr>
            <a:normAutofit/>
          </a:bodyPr>
          <a:lstStyle/>
          <a:p>
            <a:pPr marL="0" indent="0">
              <a:buNone/>
            </a:pPr>
            <a:r>
              <a:rPr lang="en-US" dirty="0">
                <a:latin typeface="Algerian" panose="04020705040A02060702" pitchFamily="82" charset="0"/>
              </a:rPr>
              <a:t>1. Ride-Sharing Apps (e.g., Uber, Lyft)</a:t>
            </a:r>
          </a:p>
          <a:p>
            <a:pPr marL="0" indent="0">
              <a:buNone/>
            </a:pPr>
            <a:r>
              <a:rPr lang="en-US" dirty="0"/>
              <a:t>Users can request a ride and track the real-time location of their driver. The app provides continuous updates on the driver's location, estimated time of arrival, and the route taken.</a:t>
            </a:r>
          </a:p>
          <a:p>
            <a:pPr marL="0" indent="0">
              <a:buNone/>
            </a:pPr>
            <a:r>
              <a:rPr lang="en-US" dirty="0">
                <a:latin typeface="Algerian" panose="04020705040A02060702" pitchFamily="82" charset="0"/>
              </a:rPr>
              <a:t>2. Food Delivery Apps (e.g., </a:t>
            </a:r>
            <a:r>
              <a:rPr lang="en-US" dirty="0" err="1">
                <a:latin typeface="Algerian" panose="04020705040A02060702" pitchFamily="82" charset="0"/>
              </a:rPr>
              <a:t>DoorDash</a:t>
            </a:r>
            <a:r>
              <a:rPr lang="en-US" dirty="0">
                <a:latin typeface="Algerian" panose="04020705040A02060702" pitchFamily="82" charset="0"/>
              </a:rPr>
              <a:t>, Grubhub)</a:t>
            </a:r>
          </a:p>
          <a:p>
            <a:pPr marL="0" indent="0">
              <a:buNone/>
            </a:pPr>
            <a:r>
              <a:rPr lang="en-US" sz="2400" dirty="0"/>
              <a:t>Customers can place orders for food delivery and receive real-time updates on the status of their order, including confirmation, preparation, and the delivery process.</a:t>
            </a:r>
          </a:p>
          <a:p>
            <a:pPr marL="0" indent="0">
              <a:buNone/>
            </a:pPr>
            <a:r>
              <a:rPr lang="en-US" dirty="0">
                <a:latin typeface="Algerian" panose="04020705040A02060702" pitchFamily="82" charset="0"/>
              </a:rPr>
              <a:t>3. Weather Apps with Real-Time Updates (e.g., AccuWeather)</a:t>
            </a:r>
          </a:p>
          <a:p>
            <a:pPr marL="0" indent="0">
              <a:buNone/>
            </a:pPr>
            <a:r>
              <a:rPr lang="en-US" sz="2400" dirty="0"/>
              <a:t>Weather apps provide real-time updates on current weather conditions, forecasts, and alerts based on the user's location.</a:t>
            </a:r>
            <a:endParaRPr lang="en-IN" sz="2400" dirty="0"/>
          </a:p>
        </p:txBody>
      </p:sp>
    </p:spTree>
    <p:extLst>
      <p:ext uri="{BB962C8B-B14F-4D97-AF65-F5344CB8AC3E}">
        <p14:creationId xmlns:p14="http://schemas.microsoft.com/office/powerpoint/2010/main" val="222162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01D5-83E2-F9D9-4425-6154DD13743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6DB8250-9AE3-784A-45D1-806F72F4330D}"/>
              </a:ext>
            </a:extLst>
          </p:cNvPr>
          <p:cNvSpPr>
            <a:spLocks noGrp="1"/>
          </p:cNvSpPr>
          <p:nvPr>
            <p:ph idx="1"/>
          </p:nvPr>
        </p:nvSpPr>
        <p:spPr/>
        <p:txBody>
          <a:bodyPr/>
          <a:lstStyle/>
          <a:p>
            <a:r>
              <a:rPr lang="en-US" sz="2800" dirty="0"/>
              <a:t>Google's Android development course provides a concise yet comprehensive journey into the world of mobile app creation. With Google's expertise in developing the Android platform, learners can expect a focused curriculum covering essential topics like programming languages, the Android SDK, and API integration.</a:t>
            </a:r>
            <a:endParaRPr lang="en-IN" dirty="0"/>
          </a:p>
        </p:txBody>
      </p:sp>
    </p:spTree>
    <p:extLst>
      <p:ext uri="{BB962C8B-B14F-4D97-AF65-F5344CB8AC3E}">
        <p14:creationId xmlns:p14="http://schemas.microsoft.com/office/powerpoint/2010/main" val="361834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Conclusion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 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endParaRPr lang="en-US" sz="2400" b="1" dirty="0"/>
          </a:p>
          <a:p>
            <a:pPr marL="0" indent="0">
              <a:buNone/>
            </a:pPr>
            <a:endParaRPr lang="en-US" sz="2400" b="1" dirty="0"/>
          </a:p>
        </p:txBody>
      </p:sp>
      <p:sp>
        <p:nvSpPr>
          <p:cNvPr id="4" name="TextBox 3">
            <a:extLst>
              <a:ext uri="{FF2B5EF4-FFF2-40B4-BE49-F238E27FC236}">
                <a16:creationId xmlns:a16="http://schemas.microsoft.com/office/drawing/2014/main" id="{B20D1022-915B-4B64-AA8D-10037ABE8E4D}"/>
              </a:ext>
            </a:extLst>
          </p:cNvPr>
          <p:cNvSpPr txBox="1"/>
          <p:nvPr/>
        </p:nvSpPr>
        <p:spPr>
          <a:xfrm>
            <a:off x="199505" y="1434353"/>
            <a:ext cx="11098306" cy="2215991"/>
          </a:xfrm>
          <a:prstGeom prst="rect">
            <a:avLst/>
          </a:prstGeom>
          <a:noFill/>
        </p:spPr>
        <p:txBody>
          <a:bodyPr wrap="square">
            <a:spAutoFit/>
          </a:bodyPr>
          <a:lstStyle/>
          <a:p>
            <a:r>
              <a:rPr lang="en-US" sz="2800" dirty="0">
                <a:latin typeface="Algerian" panose="04020705040A02060702" pitchFamily="82" charset="0"/>
              </a:rPr>
              <a:t>Google Android Development Virtual Internship</a:t>
            </a:r>
          </a:p>
          <a:p>
            <a:endParaRPr lang="en-US" sz="1800" dirty="0">
              <a:latin typeface="Algerian" panose="04020705040A02060702" pitchFamily="82" charset="0"/>
            </a:endParaRPr>
          </a:p>
          <a:p>
            <a:endParaRPr lang="en-US" sz="1800" dirty="0"/>
          </a:p>
          <a:p>
            <a:r>
              <a:rPr lang="en-US" sz="2800" dirty="0"/>
              <a:t>This virtual internship program offers an exciting opportunity to dive deep into the world of Android development. You'll gain hands-on experience…..</a:t>
            </a:r>
          </a:p>
          <a:p>
            <a:endParaRPr lang="en-US" sz="1800"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0A7B-5B96-E8F1-B450-A2E4A47C3DAA}"/>
              </a:ext>
            </a:extLst>
          </p:cNvPr>
          <p:cNvSpPr>
            <a:spLocks noGrp="1"/>
          </p:cNvSpPr>
          <p:nvPr>
            <p:ph type="title"/>
          </p:nvPr>
        </p:nvSpPr>
        <p:spPr/>
        <p:txBody>
          <a:bodyPr/>
          <a:lstStyle/>
          <a:p>
            <a:r>
              <a:rPr lang="en-US" dirty="0"/>
              <a:t>Introduction</a:t>
            </a:r>
            <a:endParaRPr lang="en-IN" dirty="0"/>
          </a:p>
        </p:txBody>
      </p:sp>
      <p:graphicFrame>
        <p:nvGraphicFramePr>
          <p:cNvPr id="10" name="Content Placeholder 9">
            <a:extLst>
              <a:ext uri="{FF2B5EF4-FFF2-40B4-BE49-F238E27FC236}">
                <a16:creationId xmlns:a16="http://schemas.microsoft.com/office/drawing/2014/main" id="{49EF3207-3518-0BAF-A2C0-5E3B5EB988C1}"/>
              </a:ext>
            </a:extLst>
          </p:cNvPr>
          <p:cNvGraphicFramePr>
            <a:graphicFrameLocks noGrp="1"/>
          </p:cNvGraphicFramePr>
          <p:nvPr>
            <p:ph idx="1"/>
            <p:extLst>
              <p:ext uri="{D42A27DB-BD31-4B8C-83A1-F6EECF244321}">
                <p14:modId xmlns:p14="http://schemas.microsoft.com/office/powerpoint/2010/main" val="3747607054"/>
              </p:ext>
            </p:extLst>
          </p:nvPr>
        </p:nvGraphicFramePr>
        <p:xfrm>
          <a:off x="1761490" y="3612039"/>
          <a:ext cx="8656320" cy="365760"/>
        </p:xfrm>
        <a:graphic>
          <a:graphicData uri="http://schemas.openxmlformats.org/drawingml/2006/table">
            <a:tbl>
              <a:tblPr/>
              <a:tblGrid>
                <a:gridCol w="335280">
                  <a:extLst>
                    <a:ext uri="{9D8B030D-6E8A-4147-A177-3AD203B41FA5}">
                      <a16:colId xmlns:a16="http://schemas.microsoft.com/office/drawing/2014/main" val="3427727073"/>
                    </a:ext>
                  </a:extLst>
                </a:gridCol>
                <a:gridCol w="8321040">
                  <a:extLst>
                    <a:ext uri="{9D8B030D-6E8A-4147-A177-3AD203B41FA5}">
                      <a16:colId xmlns:a16="http://schemas.microsoft.com/office/drawing/2014/main" val="2088614330"/>
                    </a:ext>
                  </a:extLst>
                </a:gridCol>
              </a:tblGrid>
              <a:tr h="0">
                <a:tc>
                  <a:txBody>
                    <a:bodyPr/>
                    <a:lstStyle/>
                    <a:p>
                      <a:pPr fontAlgn="t"/>
                      <a:endParaRPr lang="en-IN">
                        <a:effectLst/>
                      </a:endParaRPr>
                    </a:p>
                  </a:txBody>
                  <a:tcPr marL="121920" marR="121920">
                    <a:lnL>
                      <a:noFill/>
                    </a:lnL>
                    <a:lnR>
                      <a:noFill/>
                    </a:lnR>
                    <a:lnT>
                      <a:noFill/>
                    </a:lnT>
                    <a:lnB>
                      <a:noFill/>
                    </a:lnB>
                    <a:noFill/>
                  </a:tcPr>
                </a:tc>
                <a:tc>
                  <a:txBody>
                    <a:bodyPr/>
                    <a:lstStyle/>
                    <a:p>
                      <a:endParaRPr lang="en-IN" dirty="0">
                        <a:solidFill>
                          <a:srgbClr val="222222"/>
                        </a:solidFill>
                        <a:effectLst/>
                      </a:endParaRPr>
                    </a:p>
                  </a:txBody>
                  <a:tcPr anchor="ctr">
                    <a:lnL>
                      <a:noFill/>
                    </a:lnL>
                    <a:lnR>
                      <a:noFill/>
                    </a:lnR>
                    <a:lnT>
                      <a:noFill/>
                    </a:lnT>
                    <a:lnB>
                      <a:noFill/>
                    </a:lnB>
                    <a:noFill/>
                  </a:tcPr>
                </a:tc>
                <a:extLst>
                  <a:ext uri="{0D108BD9-81ED-4DB2-BD59-A6C34878D82A}">
                    <a16:rowId xmlns:a16="http://schemas.microsoft.com/office/drawing/2014/main" val="2753754722"/>
                  </a:ext>
                </a:extLst>
              </a:tr>
            </a:tbl>
          </a:graphicData>
        </a:graphic>
      </p:graphicFrame>
      <p:sp>
        <p:nvSpPr>
          <p:cNvPr id="11" name="Rectangle 5">
            <a:extLst>
              <a:ext uri="{FF2B5EF4-FFF2-40B4-BE49-F238E27FC236}">
                <a16:creationId xmlns:a16="http://schemas.microsoft.com/office/drawing/2014/main" id="{0FD046DB-74BC-0F65-2B0A-97890C2F877D}"/>
              </a:ext>
            </a:extLst>
          </p:cNvPr>
          <p:cNvSpPr>
            <a:spLocks noChangeArrowheads="1"/>
          </p:cNvSpPr>
          <p:nvPr/>
        </p:nvSpPr>
        <p:spPr bwMode="auto">
          <a:xfrm>
            <a:off x="692726" y="2460010"/>
            <a:ext cx="882779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cs typeface="Arial" panose="020B0604020202020204" pitchFamily="34" charset="0"/>
              </a:rPr>
              <a:t>The aim</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of Google’s Android Development program is to provide developers with the tools</a:t>
            </a:r>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knowledge</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resources needed to create high-quality Android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598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0AD3-354A-8C85-00B0-A5C9CA98AC83}"/>
              </a:ext>
            </a:extLst>
          </p:cNvPr>
          <p:cNvSpPr>
            <a:spLocks noGrp="1"/>
          </p:cNvSpPr>
          <p:nvPr>
            <p:ph type="title"/>
          </p:nvPr>
        </p:nvSpPr>
        <p:spPr/>
        <p:txBody>
          <a:bodyPr/>
          <a:lstStyle/>
          <a:p>
            <a:r>
              <a:rPr lang="en-US" dirty="0"/>
              <a:t>Technologies</a:t>
            </a:r>
            <a:endParaRPr lang="en-IN" dirty="0"/>
          </a:p>
        </p:txBody>
      </p:sp>
      <p:sp>
        <p:nvSpPr>
          <p:cNvPr id="4" name="Content Placeholder 2">
            <a:extLst>
              <a:ext uri="{FF2B5EF4-FFF2-40B4-BE49-F238E27FC236}">
                <a16:creationId xmlns:a16="http://schemas.microsoft.com/office/drawing/2014/main" id="{61EED316-9083-7A33-B630-47137D3F4317}"/>
              </a:ext>
            </a:extLst>
          </p:cNvPr>
          <p:cNvSpPr>
            <a:spLocks noGrp="1"/>
          </p:cNvSpPr>
          <p:nvPr>
            <p:ph idx="1"/>
          </p:nvPr>
        </p:nvSpPr>
        <p:spPr>
          <a:xfrm>
            <a:off x="200025" y="1096963"/>
            <a:ext cx="11779250" cy="5395912"/>
          </a:xfrm>
        </p:spPr>
        <p:txBody>
          <a:bodyPr/>
          <a:lstStyle/>
          <a:p>
            <a:pPr marL="0" indent="0">
              <a:buNone/>
            </a:pPr>
            <a:r>
              <a:rPr lang="en-US" dirty="0"/>
              <a:t>1. Programming Languages (Java and Kotlin)</a:t>
            </a:r>
          </a:p>
          <a:p>
            <a:pPr marL="0" indent="0">
              <a:buNone/>
            </a:pPr>
            <a:r>
              <a:rPr lang="en-US" dirty="0"/>
              <a:t>2. Android SDK and API’s</a:t>
            </a:r>
          </a:p>
          <a:p>
            <a:pPr marL="0" indent="0">
              <a:buNone/>
            </a:pPr>
            <a:r>
              <a:rPr lang="en-IN" dirty="0"/>
              <a:t>3. Android Studio</a:t>
            </a:r>
            <a:endParaRPr lang="en-US" dirty="0"/>
          </a:p>
          <a:p>
            <a:pPr marL="0" indent="0">
              <a:buNone/>
            </a:pPr>
            <a:r>
              <a:rPr lang="en-IN" dirty="0"/>
              <a:t>4. XML (Extensible Markup Language)</a:t>
            </a:r>
            <a:endParaRPr lang="en-US" dirty="0"/>
          </a:p>
          <a:p>
            <a:pPr marL="0" indent="0">
              <a:buNone/>
            </a:pPr>
            <a:r>
              <a:rPr lang="en-IN" dirty="0"/>
              <a:t>6. Gradle build system</a:t>
            </a:r>
            <a:endParaRPr lang="en-US" dirty="0"/>
          </a:p>
          <a:p>
            <a:pPr marL="0" indent="0">
              <a:buNone/>
            </a:pPr>
            <a:r>
              <a:rPr lang="en-IN" dirty="0"/>
              <a:t>7. Database Management</a:t>
            </a:r>
          </a:p>
        </p:txBody>
      </p:sp>
    </p:spTree>
    <p:extLst>
      <p:ext uri="{BB962C8B-B14F-4D97-AF65-F5344CB8AC3E}">
        <p14:creationId xmlns:p14="http://schemas.microsoft.com/office/powerpoint/2010/main" val="95515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1652F-3B81-EED6-2270-9CEB0F6C5A8F}"/>
              </a:ext>
            </a:extLst>
          </p:cNvPr>
          <p:cNvSpPr>
            <a:spLocks noGrp="1"/>
          </p:cNvSpPr>
          <p:nvPr>
            <p:ph idx="1"/>
          </p:nvPr>
        </p:nvSpPr>
        <p:spPr/>
        <p:txBody>
          <a:bodyPr>
            <a:normAutofit fontScale="92500" lnSpcReduction="10000"/>
          </a:bodyPr>
          <a:lstStyle/>
          <a:p>
            <a:pPr marL="0" indent="0">
              <a:buNone/>
            </a:pPr>
            <a:r>
              <a:rPr lang="en-US" sz="3200" dirty="0">
                <a:latin typeface="Algerian" panose="04020705040A02060702" pitchFamily="82" charset="0"/>
              </a:rPr>
              <a:t>1.Programming Languages (Java and Kotlin) :</a:t>
            </a:r>
            <a:br>
              <a:rPr lang="en-US" sz="3200" dirty="0">
                <a:latin typeface="Algerian" panose="04020705040A02060702" pitchFamily="82" charset="0"/>
              </a:rPr>
            </a:br>
            <a:r>
              <a:rPr lang="en-US" sz="2800" dirty="0">
                <a:latin typeface="+mn-lt"/>
              </a:rPr>
              <a:t>Kotlin, a modern and concise programming language, has emerged as a preferred choice for Android app development. Endorsed by Google, Kotlin offers a seamless integration with existing Java code and brings a host of features like null safety, concise syntax, and improved code readability.</a:t>
            </a:r>
          </a:p>
          <a:p>
            <a:pPr marL="0" indent="0" algn="l">
              <a:buNone/>
            </a:pPr>
            <a:r>
              <a:rPr lang="en-US" sz="3200" dirty="0">
                <a:latin typeface="Algerian" panose="04020705040A02060702" pitchFamily="82" charset="0"/>
              </a:rPr>
              <a:t>2. Android SDK and API’s:</a:t>
            </a:r>
            <a:br>
              <a:rPr lang="en-US" sz="3200" dirty="0">
                <a:latin typeface="Algerian" panose="04020705040A02060702" pitchFamily="82" charset="0"/>
              </a:rPr>
            </a:br>
            <a:r>
              <a:rPr lang="en-US" sz="2800" dirty="0">
                <a:latin typeface="+mn-lt"/>
              </a:rPr>
              <a:t>In-depth knowledge of the Android Software Development Kit (SDK) and understanding how to work with Android APIs is crucial.</a:t>
            </a:r>
            <a:br>
              <a:rPr lang="en-US" sz="2800" dirty="0">
                <a:latin typeface="+mn-lt"/>
              </a:rPr>
            </a:br>
            <a:br>
              <a:rPr lang="en-US" sz="2800" dirty="0"/>
            </a:br>
            <a:r>
              <a:rPr lang="en-US" sz="2800" dirty="0">
                <a:latin typeface="Algerian" panose="04020705040A02060702" pitchFamily="82" charset="0"/>
              </a:rPr>
              <a:t>3. Android Studio :</a:t>
            </a:r>
            <a:br>
              <a:rPr lang="en-US" sz="3600" dirty="0">
                <a:latin typeface="+mn-lt"/>
              </a:rPr>
            </a:br>
            <a:r>
              <a:rPr lang="en-US" sz="2800" dirty="0">
                <a:latin typeface="+mn-lt"/>
              </a:rPr>
              <a:t>Android Studio is the official Integrated Development Environment (IDE) for Android development</a:t>
            </a:r>
            <a:r>
              <a:rPr lang="en-US" sz="3600" dirty="0">
                <a:latin typeface="+mn-lt"/>
              </a:rPr>
              <a:t>.</a:t>
            </a:r>
            <a:br>
              <a:rPr lang="en-US" sz="2700" dirty="0"/>
            </a:br>
            <a:br>
              <a:rPr lang="en-US" sz="2800" dirty="0">
                <a:latin typeface="+mn-lt"/>
              </a:rPr>
            </a:br>
            <a:br>
              <a:rPr lang="en-US" sz="2800" dirty="0">
                <a:latin typeface="+mn-lt"/>
              </a:rPr>
            </a:br>
            <a:endParaRPr lang="en-IN" dirty="0"/>
          </a:p>
        </p:txBody>
      </p:sp>
    </p:spTree>
    <p:extLst>
      <p:ext uri="{BB962C8B-B14F-4D97-AF65-F5344CB8AC3E}">
        <p14:creationId xmlns:p14="http://schemas.microsoft.com/office/powerpoint/2010/main" val="131593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D533D-25F0-DA7E-F59F-EE0914BF196E}"/>
              </a:ext>
            </a:extLst>
          </p:cNvPr>
          <p:cNvSpPr>
            <a:spLocks noGrp="1"/>
          </p:cNvSpPr>
          <p:nvPr>
            <p:ph idx="1"/>
          </p:nvPr>
        </p:nvSpPr>
        <p:spPr>
          <a:xfrm>
            <a:off x="199505" y="502024"/>
            <a:ext cx="11779135" cy="5990215"/>
          </a:xfrm>
        </p:spPr>
        <p:txBody>
          <a:bodyPr>
            <a:normAutofit fontScale="92500" lnSpcReduction="20000"/>
          </a:bodyPr>
          <a:lstStyle/>
          <a:p>
            <a:pPr marL="0" indent="0" algn="l">
              <a:buNone/>
            </a:pPr>
            <a:r>
              <a:rPr lang="en-US" sz="3200" dirty="0">
                <a:latin typeface="Algerian" panose="04020705040A02060702" pitchFamily="82" charset="0"/>
              </a:rPr>
              <a:t>4. XML (Extensible Markup Language) :</a:t>
            </a:r>
          </a:p>
          <a:p>
            <a:pPr marL="0" indent="0" algn="l">
              <a:buNone/>
            </a:pPr>
            <a:r>
              <a:rPr lang="en-US" dirty="0"/>
              <a:t>Android uses XML for defining layouts and UI elements. A developer should be proficient in creating and understanding XML layouts to design visually appealing and responsive user interfaces.</a:t>
            </a:r>
          </a:p>
          <a:p>
            <a:pPr marL="0" indent="0" algn="l">
              <a:buNone/>
            </a:pPr>
            <a:endParaRPr lang="en-US" dirty="0"/>
          </a:p>
          <a:p>
            <a:pPr marL="0" indent="0" algn="l">
              <a:buNone/>
            </a:pPr>
            <a:r>
              <a:rPr lang="en-US" sz="3200" dirty="0">
                <a:latin typeface="Algerian" panose="04020705040A02060702" pitchFamily="82" charset="0"/>
              </a:rPr>
              <a:t>5. Version control/git :</a:t>
            </a:r>
          </a:p>
          <a:p>
            <a:pPr marL="0" indent="0" algn="l">
              <a:buNone/>
            </a:pPr>
            <a:r>
              <a:rPr lang="en-US" dirty="0"/>
              <a:t>Git is a widely used version control system in collaborative software development.</a:t>
            </a:r>
          </a:p>
          <a:p>
            <a:pPr marL="0" indent="0" algn="l">
              <a:buNone/>
            </a:pPr>
            <a:endParaRPr lang="en-US" dirty="0"/>
          </a:p>
          <a:p>
            <a:pPr marL="0" indent="0" algn="l">
              <a:buNone/>
            </a:pPr>
            <a:r>
              <a:rPr lang="en-US" sz="3200" dirty="0">
                <a:latin typeface="Algerian" panose="04020705040A02060702" pitchFamily="82" charset="0"/>
              </a:rPr>
              <a:t>6. Gradle build system:</a:t>
            </a:r>
            <a:br>
              <a:rPr lang="en-US" sz="3200" dirty="0">
                <a:latin typeface="Algerian" panose="04020705040A02060702" pitchFamily="82" charset="0"/>
              </a:rPr>
            </a:br>
            <a:r>
              <a:rPr lang="en-US" sz="2800" dirty="0">
                <a:latin typeface="+mn-lt"/>
              </a:rPr>
              <a:t>Android projects rely on the Gradle build system.</a:t>
            </a:r>
          </a:p>
          <a:p>
            <a:pPr marL="0" indent="0" algn="l">
              <a:buNone/>
            </a:pPr>
            <a:endParaRPr lang="en-US" sz="2800" dirty="0">
              <a:latin typeface="+mn-lt"/>
            </a:endParaRPr>
          </a:p>
          <a:p>
            <a:pPr marL="0" indent="0" algn="l">
              <a:buNone/>
            </a:pPr>
            <a:r>
              <a:rPr lang="en-US" sz="3200" dirty="0">
                <a:latin typeface="Algerian" panose="04020705040A02060702" pitchFamily="82" charset="0"/>
              </a:rPr>
              <a:t>7. Database Management:</a:t>
            </a:r>
          </a:p>
          <a:p>
            <a:pPr marL="0" indent="0" algn="l">
              <a:buNone/>
            </a:pPr>
            <a:r>
              <a:rPr lang="en-US" dirty="0"/>
              <a:t>Android developers should be proficient in working with databases, especially SQLite, and understand data storage options like Room Persistence Library. This skill is vital for managing and retrieving data efficiently in Android applications.</a:t>
            </a:r>
          </a:p>
          <a:p>
            <a:pPr algn="l"/>
            <a:endParaRPr lang="en-US" dirty="0"/>
          </a:p>
          <a:p>
            <a:pPr algn="l"/>
            <a:endParaRPr lang="en-US" dirty="0"/>
          </a:p>
          <a:p>
            <a:pPr algn="l"/>
            <a:endParaRPr lang="en-US" sz="2800" dirty="0">
              <a:latin typeface="+mn-lt"/>
            </a:endParaRPr>
          </a:p>
          <a:p>
            <a:endParaRPr lang="en-IN" dirty="0"/>
          </a:p>
        </p:txBody>
      </p:sp>
    </p:spTree>
    <p:extLst>
      <p:ext uri="{BB962C8B-B14F-4D97-AF65-F5344CB8AC3E}">
        <p14:creationId xmlns:p14="http://schemas.microsoft.com/office/powerpoint/2010/main" val="39584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6D1C-856D-0A5C-012B-246C9E0DB25C}"/>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C54DE19F-EEA3-5E5A-AA83-BAE82A0BA164}"/>
              </a:ext>
            </a:extLst>
          </p:cNvPr>
          <p:cNvSpPr>
            <a:spLocks noGrp="1"/>
          </p:cNvSpPr>
          <p:nvPr>
            <p:ph idx="1"/>
          </p:nvPr>
        </p:nvSpPr>
        <p:spPr/>
        <p:txBody>
          <a:bodyPr/>
          <a:lstStyle/>
          <a:p>
            <a:pPr marL="457200" indent="-457200" algn="l">
              <a:buFont typeface="Wingdings" panose="05000000000000000000" pitchFamily="2" charset="2"/>
              <a:buChar char="q"/>
            </a:pPr>
            <a:r>
              <a:rPr lang="en-US" sz="2800" dirty="0">
                <a:latin typeface="Algerian" panose="04020705040A02060702" pitchFamily="82" charset="0"/>
              </a:rPr>
              <a:t>Real-Time Messaging Apps : </a:t>
            </a:r>
            <a:r>
              <a:rPr lang="en-US" sz="2800" dirty="0"/>
              <a:t>Apps like WhatsApp or Telegram provide instant messaging, where users can send and receive messages in real-time.</a:t>
            </a:r>
          </a:p>
          <a:p>
            <a:pPr marL="457200" indent="-457200" algn="l">
              <a:buFont typeface="Wingdings" panose="05000000000000000000" pitchFamily="2" charset="2"/>
              <a:buChar char="q"/>
            </a:pPr>
            <a:endParaRPr lang="en-US" sz="2800" dirty="0"/>
          </a:p>
          <a:p>
            <a:pPr marL="457200" indent="-457200" algn="l">
              <a:buFont typeface="Wingdings" panose="05000000000000000000" pitchFamily="2" charset="2"/>
              <a:buChar char="q"/>
            </a:pPr>
            <a:r>
              <a:rPr lang="en-US" sz="2800" dirty="0">
                <a:latin typeface="Algerian" panose="04020705040A02060702" pitchFamily="82" charset="0"/>
              </a:rPr>
              <a:t>Live Streaming Apps: </a:t>
            </a:r>
            <a:r>
              <a:rPr lang="en-US" sz="2800" dirty="0"/>
              <a:t>Platforms like YouTube or Twitch allow users to broadcast and watch live streams.</a:t>
            </a:r>
          </a:p>
          <a:p>
            <a:pPr marL="457200" indent="-457200" algn="l">
              <a:buFont typeface="Wingdings" panose="05000000000000000000" pitchFamily="2" charset="2"/>
              <a:buChar char="q"/>
            </a:pPr>
            <a:endParaRPr lang="en-US" sz="2800" dirty="0"/>
          </a:p>
          <a:p>
            <a:pPr marL="457200" indent="-457200" algn="l">
              <a:buFont typeface="Wingdings" panose="05000000000000000000" pitchFamily="2" charset="2"/>
              <a:buChar char="q"/>
            </a:pPr>
            <a:r>
              <a:rPr lang="en-US" sz="2800" dirty="0">
                <a:latin typeface="Algerian" panose="04020705040A02060702" pitchFamily="82" charset="0"/>
              </a:rPr>
              <a:t>Real-Time Navigation Apps: </a:t>
            </a:r>
            <a:r>
              <a:rPr lang="en-US" sz="2800" dirty="0"/>
              <a:t>Navigation apps like Google Maps provide real-time updates on traffic conditions and route changes.</a:t>
            </a:r>
          </a:p>
          <a:p>
            <a:pPr marL="457200" indent="-457200" algn="l">
              <a:buFont typeface="Wingdings" panose="05000000000000000000" pitchFamily="2" charset="2"/>
              <a:buChar char="q"/>
            </a:pPr>
            <a:endParaRPr lang="en-US" sz="2800" dirty="0"/>
          </a:p>
          <a:p>
            <a:pPr marL="457200" indent="-457200" algn="l">
              <a:buFont typeface="Wingdings" panose="05000000000000000000" pitchFamily="2" charset="2"/>
              <a:buChar char="q"/>
            </a:pPr>
            <a:r>
              <a:rPr lang="en-US" sz="2800" dirty="0">
                <a:latin typeface="Algerian" panose="04020705040A02060702" pitchFamily="82" charset="0"/>
              </a:rPr>
              <a:t>Real-Time Gaming Apps: </a:t>
            </a:r>
            <a:r>
              <a:rPr lang="en-US" sz="2800" dirty="0"/>
              <a:t>Multiplayer games like PUBG Mobile or Among Us involve real-time interactions between players.</a:t>
            </a:r>
          </a:p>
          <a:p>
            <a:pPr marL="0" indent="0" algn="l">
              <a:buNone/>
            </a:pPr>
            <a:endParaRPr lang="en-US" dirty="0"/>
          </a:p>
          <a:p>
            <a:pPr algn="l"/>
            <a:endParaRPr lang="en-US" dirty="0"/>
          </a:p>
          <a:p>
            <a:pPr algn="l"/>
            <a:endParaRPr lang="en-US" dirty="0"/>
          </a:p>
          <a:p>
            <a:pPr marL="0" indent="0">
              <a:buNone/>
            </a:pPr>
            <a:endParaRPr lang="en-IN" dirty="0"/>
          </a:p>
        </p:txBody>
      </p:sp>
    </p:spTree>
    <p:extLst>
      <p:ext uri="{BB962C8B-B14F-4D97-AF65-F5344CB8AC3E}">
        <p14:creationId xmlns:p14="http://schemas.microsoft.com/office/powerpoint/2010/main" val="44259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47EB-2CAD-AC35-BB5D-8ACE02EFAD2A}"/>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739AB566-EC0D-E06F-CD74-EB391D8BDA4D}"/>
              </a:ext>
            </a:extLst>
          </p:cNvPr>
          <p:cNvSpPr>
            <a:spLocks noGrp="1"/>
          </p:cNvSpPr>
          <p:nvPr>
            <p:ph idx="1"/>
          </p:nvPr>
        </p:nvSpPr>
        <p:spPr/>
        <p:txBody>
          <a:bodyPr/>
          <a:lstStyle/>
          <a:p>
            <a:r>
              <a:rPr lang="en-IN" dirty="0"/>
              <a:t>Setting up android studio</a:t>
            </a:r>
          </a:p>
          <a:p>
            <a:r>
              <a:rPr lang="en-US" dirty="0"/>
              <a:t>Building calculator using button widget</a:t>
            </a:r>
            <a:endParaRPr lang="en-IN" dirty="0"/>
          </a:p>
          <a:p>
            <a:r>
              <a:rPr lang="en-IN" dirty="0"/>
              <a:t>Material Design</a:t>
            </a:r>
          </a:p>
          <a:p>
            <a:r>
              <a:rPr lang="en-IN" dirty="0"/>
              <a:t>Jetpack Compose</a:t>
            </a:r>
          </a:p>
          <a:p>
            <a:r>
              <a:rPr lang="en-IN" dirty="0"/>
              <a:t>Connect to the Internet</a:t>
            </a:r>
          </a:p>
          <a:p>
            <a:r>
              <a:rPr lang="en-IN" dirty="0"/>
              <a:t>Types of SQL Commands</a:t>
            </a:r>
          </a:p>
        </p:txBody>
      </p:sp>
    </p:spTree>
    <p:extLst>
      <p:ext uri="{BB962C8B-B14F-4D97-AF65-F5344CB8AC3E}">
        <p14:creationId xmlns:p14="http://schemas.microsoft.com/office/powerpoint/2010/main" val="32348762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TotalTime>
  <Words>699</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Technologies</vt:lpstr>
      <vt:lpstr>PowerPoint Presentation</vt:lpstr>
      <vt:lpstr>PowerPoint Presentation</vt:lpstr>
      <vt:lpstr>Applications</vt:lpstr>
      <vt:lpstr>Modules</vt:lpstr>
      <vt:lpstr>Real time applications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mohammed shameer</cp:lastModifiedBy>
  <cp:revision>115</cp:revision>
  <dcterms:created xsi:type="dcterms:W3CDTF">2019-06-11T05:35:51Z</dcterms:created>
  <dcterms:modified xsi:type="dcterms:W3CDTF">2024-10-30T06:31:38Z</dcterms:modified>
</cp:coreProperties>
</file>