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notesMasterIdLst>
    <p:notesMasterId r:id="rId22"/>
  </p:notesMasterIdLst>
  <p:sldIdLst>
    <p:sldId id="277" r:id="rId2"/>
    <p:sldId id="278" r:id="rId3"/>
    <p:sldId id="279" r:id="rId4"/>
    <p:sldId id="280" r:id="rId5"/>
    <p:sldId id="281" r:id="rId6"/>
    <p:sldId id="282" r:id="rId7"/>
    <p:sldId id="283" r:id="rId8"/>
    <p:sldId id="284" r:id="rId9"/>
    <p:sldId id="261" r:id="rId10"/>
    <p:sldId id="273" r:id="rId11"/>
    <p:sldId id="269" r:id="rId12"/>
    <p:sldId id="286" r:id="rId13"/>
    <p:sldId id="287" r:id="rId14"/>
    <p:sldId id="289" r:id="rId15"/>
    <p:sldId id="291" r:id="rId16"/>
    <p:sldId id="288" r:id="rId17"/>
    <p:sldId id="292" r:id="rId18"/>
    <p:sldId id="285" r:id="rId19"/>
    <p:sldId id="266"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3002" autoAdjust="0"/>
  </p:normalViewPr>
  <p:slideViewPr>
    <p:cSldViewPr snapToGrid="0">
      <p:cViewPr>
        <p:scale>
          <a:sx n="60" d="100"/>
          <a:sy n="60" d="100"/>
        </p:scale>
        <p:origin x="-1704"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D57DD-BC36-4AA2-A66F-E15E589207F3}" type="doc">
      <dgm:prSet loTypeId="urn:microsoft.com/office/officeart/2005/8/layout/radial5" loCatId="relationship" qsTypeId="urn:microsoft.com/office/officeart/2005/8/quickstyle/simple1" qsCatId="simple" csTypeId="urn:microsoft.com/office/officeart/2005/8/colors/colorful3" csCatId="colorful" phldr="1"/>
      <dgm:spPr/>
      <dgm:t>
        <a:bodyPr/>
        <a:lstStyle/>
        <a:p>
          <a:endParaRPr lang="en-IN"/>
        </a:p>
      </dgm:t>
    </dgm:pt>
    <dgm:pt modelId="{F50C56E0-DF7A-4EA0-B6DD-D53CFCFC2054}">
      <dgm:prSet phldrT="[Text]" custT="1"/>
      <dgm:spPr>
        <a:xfrm>
          <a:off x="2907253" y="1588941"/>
          <a:ext cx="2104418" cy="1174669"/>
        </a:xfrm>
        <a:prstGeom prst="ellipse">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Challenges For Fog Computing</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36D7D665-9818-4CD7-94A1-6C611C08AD45}" type="parTrans" cxnId="{9AB4B39C-8D54-45AE-B18D-BBDFBEEE091E}">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DCB25129-47C5-4112-B743-597099B5551B}" type="sibTrans" cxnId="{9AB4B39C-8D54-45AE-B18D-BBDFBEEE091E}">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FC88C662-0175-4F8A-AD5E-F594D74534E2}">
      <dgm:prSet phldrT="[Text]" custT="1"/>
      <dgm:spPr>
        <a:xfrm>
          <a:off x="3315085" y="-4727"/>
          <a:ext cx="1288754" cy="1262469"/>
        </a:xfrm>
        <a:prstGeom prst="ellipse">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Heterogeneity</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A2FB827D-4FA3-4CD9-BB08-356A92033DED}" type="parTrans" cxnId="{52324E74-6C5A-4086-A210-46CCCDB5F7EE}">
      <dgm:prSet custT="1"/>
      <dgm:spPr>
        <a:xfrm rot="16200000">
          <a:off x="3871695" y="1257285"/>
          <a:ext cx="175535" cy="373154"/>
        </a:xfrm>
        <a:prstGeom prst="rightArrow">
          <a:avLst>
            <a:gd name="adj1" fmla="val 60000"/>
            <a:gd name="adj2" fmla="val 50000"/>
          </a:avLst>
        </a:prstGeom>
        <a:solidFill>
          <a:srgbClr val="9BBB59">
            <a:hueOff val="0"/>
            <a:satOff val="0"/>
            <a:lumOff val="0"/>
            <a:alphaOff val="0"/>
          </a:srgbClr>
        </a:solidFill>
        <a:ln>
          <a:noFill/>
        </a:ln>
        <a:effectLst/>
      </dgm:spPr>
      <dgm:t>
        <a:bodyPr/>
        <a:lstStyle/>
        <a:p>
          <a:pPr>
            <a:buNone/>
          </a:pP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2F92C0D6-F6B3-49E6-8753-5500C6FCC9C7}" type="sibTrans" cxnId="{52324E74-6C5A-4086-A210-46CCCDB5F7EE}">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B65AB1A7-7A24-4C9E-A2AF-AD1DB2019223}">
      <dgm:prSet phldrT="[Text]" custT="1"/>
      <dgm:spPr>
        <a:xfrm>
          <a:off x="4947611" y="173041"/>
          <a:ext cx="1229379" cy="1218385"/>
        </a:xfrm>
        <a:prstGeom prst="ellipse">
          <a:avLst/>
        </a:prstGeom>
        <a:solidFill>
          <a:srgbClr val="9BBB59">
            <a:hueOff val="1607181"/>
            <a:satOff val="-2411"/>
            <a:lumOff val="-392"/>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Scalability</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5248584B-AEE0-4BBA-B602-98E393389758}" type="parTrans" cxnId="{712C2848-DC97-4467-95DF-5C3DED5C3A8E}">
      <dgm:prSet custT="1"/>
      <dgm:spPr>
        <a:xfrm rot="19139125">
          <a:off x="4637654" y="1253913"/>
          <a:ext cx="335596" cy="373154"/>
        </a:xfrm>
        <a:prstGeom prst="rightArrow">
          <a:avLst>
            <a:gd name="adj1" fmla="val 60000"/>
            <a:gd name="adj2" fmla="val 50000"/>
          </a:avLst>
        </a:prstGeom>
        <a:solidFill>
          <a:srgbClr val="9BBB59">
            <a:hueOff val="1607181"/>
            <a:satOff val="-2411"/>
            <a:lumOff val="-392"/>
            <a:alphaOff val="0"/>
          </a:srgbClr>
        </a:solidFill>
        <a:ln>
          <a:noFill/>
        </a:ln>
        <a:effectLst/>
      </dgm:spPr>
      <dgm:t>
        <a:bodyPr/>
        <a:lstStyle/>
        <a:p>
          <a:pPr>
            <a:buNone/>
          </a:pP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59806BDC-86F1-46B3-8243-E1AA1EC4BF66}" type="sibTrans" cxnId="{712C2848-DC97-4467-95DF-5C3DED5C3A8E}">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EEEE89B0-08C7-46A4-A810-222FDB6DBBEF}">
      <dgm:prSet phldrT="[Text]" custT="1"/>
      <dgm:spPr>
        <a:xfrm>
          <a:off x="5603999" y="1381076"/>
          <a:ext cx="1143108" cy="1171733"/>
        </a:xfrm>
        <a:prstGeom prst="ellipse">
          <a:avLst/>
        </a:prstGeom>
        <a:solidFill>
          <a:srgbClr val="9BBB59">
            <a:hueOff val="3214361"/>
            <a:satOff val="-4823"/>
            <a:lumOff val="-784"/>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Patient’s Data Security</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A83D5C49-EB23-4FC3-81C0-9A3CF703BBA1}" type="parTrans" cxnId="{03F20CBE-5787-4E6A-987F-5F31D93CF780}">
      <dgm:prSet custT="1"/>
      <dgm:spPr>
        <a:xfrm rot="21276230">
          <a:off x="5130290" y="1863777"/>
          <a:ext cx="324467" cy="373154"/>
        </a:xfrm>
        <a:prstGeom prst="rightArrow">
          <a:avLst>
            <a:gd name="adj1" fmla="val 60000"/>
            <a:gd name="adj2" fmla="val 50000"/>
          </a:avLst>
        </a:prstGeom>
        <a:solidFill>
          <a:srgbClr val="9BBB59">
            <a:hueOff val="3214361"/>
            <a:satOff val="-4823"/>
            <a:lumOff val="-784"/>
            <a:alphaOff val="0"/>
          </a:srgbClr>
        </a:solidFill>
        <a:ln>
          <a:noFill/>
        </a:ln>
        <a:effectLst/>
      </dgm:spPr>
      <dgm:t>
        <a:bodyPr/>
        <a:lstStyle/>
        <a:p>
          <a:pPr>
            <a:buNone/>
          </a:pP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5BF2F634-74F8-41CF-95FF-2D02B3684974}" type="sibTrans" cxnId="{03F20CBE-5787-4E6A-987F-5F31D93CF780}">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161EF78A-9218-4965-AF84-FBB20D11028D}">
      <dgm:prSet phldrT="[Text]" custT="1"/>
      <dgm:spPr>
        <a:xfrm>
          <a:off x="5094183" y="2497449"/>
          <a:ext cx="1301130" cy="1259012"/>
        </a:xfrm>
        <a:prstGeom prst="ellipse">
          <a:avLst/>
        </a:prstGeom>
        <a:solidFill>
          <a:srgbClr val="9BBB59">
            <a:hueOff val="4821541"/>
            <a:satOff val="-7234"/>
            <a:lumOff val="-1176"/>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Complexity</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0981429A-A3D8-415C-A68A-04651D493E62}" type="parTrans" cxnId="{CE4C9FF6-E50D-4AFD-AAAA-DC5419B691B3}">
      <dgm:prSet custT="1"/>
      <dgm:spPr>
        <a:xfrm rot="1682140">
          <a:off x="4804680" y="2512366"/>
          <a:ext cx="272605" cy="373154"/>
        </a:xfrm>
        <a:prstGeom prst="rightArrow">
          <a:avLst>
            <a:gd name="adj1" fmla="val 60000"/>
            <a:gd name="adj2" fmla="val 50000"/>
          </a:avLst>
        </a:prstGeom>
        <a:solidFill>
          <a:srgbClr val="9BBB59">
            <a:hueOff val="4821541"/>
            <a:satOff val="-7234"/>
            <a:lumOff val="-1176"/>
            <a:alphaOff val="0"/>
          </a:srgbClr>
        </a:solidFill>
        <a:ln>
          <a:noFill/>
        </a:ln>
        <a:effectLst/>
      </dgm:spPr>
      <dgm:t>
        <a:bodyPr/>
        <a:lstStyle/>
        <a:p>
          <a:pPr>
            <a:buNone/>
          </a:pP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48CCBE91-8545-4E26-B917-EC2959D2E8D5}" type="sibTrans" cxnId="{CE4C9FF6-E50D-4AFD-AAAA-DC5419B691B3}">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5E69EEF7-2F8F-4CEE-B2BD-CD9B60E15361}">
      <dgm:prSet phldrT="[Text]" custT="1"/>
      <dgm:spPr>
        <a:xfrm>
          <a:off x="1954699" y="2783426"/>
          <a:ext cx="1283726" cy="1273354"/>
        </a:xfrm>
        <a:prstGeom prst="ellipse">
          <a:avLst/>
        </a:prstGeom>
        <a:solidFill>
          <a:srgbClr val="9BBB59">
            <a:hueOff val="8035903"/>
            <a:satOff val="-12057"/>
            <a:lumOff val="-1961"/>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Dynamicity</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C6AE31CE-E822-414B-8065-4080C68F2EE8}" type="parTrans" cxnId="{AF2B494E-10E9-41B2-B61F-A065A3D7B3CC}">
      <dgm:prSet custT="1"/>
      <dgm:spPr>
        <a:xfrm rot="8256924">
          <a:off x="3122272" y="2641918"/>
          <a:ext cx="245065" cy="373154"/>
        </a:xfrm>
        <a:prstGeom prst="rightArrow">
          <a:avLst>
            <a:gd name="adj1" fmla="val 60000"/>
            <a:gd name="adj2" fmla="val 50000"/>
          </a:avLst>
        </a:prstGeom>
        <a:solidFill>
          <a:srgbClr val="9BBB59">
            <a:hueOff val="8035903"/>
            <a:satOff val="-12057"/>
            <a:lumOff val="-1961"/>
            <a:alphaOff val="0"/>
          </a:srgbClr>
        </a:solidFill>
        <a:ln>
          <a:noFill/>
        </a:ln>
        <a:effectLst/>
      </dgm:spPr>
      <dgm:t>
        <a:bodyPr/>
        <a:lstStyle/>
        <a:p>
          <a:pPr>
            <a:buNone/>
          </a:pP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207EBFFC-260E-4EA3-8EFD-76B1652A16C9}" type="sibTrans" cxnId="{AF2B494E-10E9-41B2-B61F-A065A3D7B3CC}">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3A0E4778-19E6-4F5B-BB0A-1FDFC6E39325}">
      <dgm:prSet phldrT="[Text]" custT="1"/>
      <dgm:spPr>
        <a:xfrm>
          <a:off x="1294980" y="1543328"/>
          <a:ext cx="1207559" cy="1113900"/>
        </a:xfrm>
        <a:prstGeom prst="ellipse">
          <a:avLst/>
        </a:prstGeom>
        <a:solidFill>
          <a:srgbClr val="9BBB59">
            <a:hueOff val="9643083"/>
            <a:satOff val="-14469"/>
            <a:lumOff val="-2353"/>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Energy Consumption</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88E52C4D-C237-46EC-AA28-1CCE7F29FF47}" type="parTrans" cxnId="{58C61736-117A-4C8D-8256-6424A3D365F3}">
      <dgm:prSet custT="1"/>
      <dgm:spPr>
        <a:xfrm rot="10926724">
          <a:off x="2603855" y="1943690"/>
          <a:ext cx="216113" cy="373154"/>
        </a:xfrm>
        <a:prstGeom prst="rightArrow">
          <a:avLst>
            <a:gd name="adj1" fmla="val 60000"/>
            <a:gd name="adj2" fmla="val 50000"/>
          </a:avLst>
        </a:prstGeom>
        <a:solidFill>
          <a:srgbClr val="9BBB59">
            <a:hueOff val="9643083"/>
            <a:satOff val="-14469"/>
            <a:lumOff val="-2353"/>
            <a:alphaOff val="0"/>
          </a:srgbClr>
        </a:solidFill>
        <a:ln>
          <a:noFill/>
        </a:ln>
        <a:effectLst/>
      </dgm:spPr>
      <dgm:t>
        <a:bodyPr/>
        <a:lstStyle/>
        <a:p>
          <a:pPr>
            <a:buNone/>
          </a:pP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CA617D07-E1D4-4F78-AB82-1D87106BF974}" type="sibTrans" cxnId="{58C61736-117A-4C8D-8256-6424A3D365F3}">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6A31C088-522E-4E94-B6B1-7B20A532652D}">
      <dgm:prSet phldrT="[Text]" custT="1"/>
      <dgm:spPr>
        <a:xfrm>
          <a:off x="1863099" y="331626"/>
          <a:ext cx="1189306" cy="1075012"/>
        </a:xfrm>
        <a:prstGeom prst="ellipse">
          <a:avLst/>
        </a:prstGeom>
        <a:solidFill>
          <a:srgbClr val="9BBB59">
            <a:hueOff val="11250264"/>
            <a:satOff val="-16880"/>
            <a:lumOff val="-2745"/>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Resource Management</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CCF3A071-63DA-4F69-BEFD-E3A304BD4EC3}" type="parTrans" cxnId="{99D78306-0755-4DA6-AC70-5B2BA9D0852B}">
      <dgm:prSet custT="1"/>
      <dgm:spPr>
        <a:xfrm rot="13262252">
          <a:off x="2968804" y="1281941"/>
          <a:ext cx="355104" cy="373154"/>
        </a:xfrm>
        <a:prstGeom prst="rightArrow">
          <a:avLst>
            <a:gd name="adj1" fmla="val 60000"/>
            <a:gd name="adj2" fmla="val 50000"/>
          </a:avLst>
        </a:prstGeom>
        <a:solidFill>
          <a:srgbClr val="9BBB59">
            <a:hueOff val="11250264"/>
            <a:satOff val="-16880"/>
            <a:lumOff val="-2745"/>
            <a:alphaOff val="0"/>
          </a:srgbClr>
        </a:solidFill>
        <a:ln>
          <a:noFill/>
        </a:ln>
        <a:effectLst/>
      </dgm:spPr>
      <dgm:t>
        <a:bodyPr/>
        <a:lstStyle/>
        <a:p>
          <a:pPr>
            <a:buNone/>
          </a:pP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5725E31F-942F-4437-BEDC-E5EDFE40F2BD}" type="sibTrans" cxnId="{99D78306-0755-4DA6-AC70-5B2BA9D0852B}">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9E9CD2B6-C640-4B88-B62A-95C4BD1B502B}">
      <dgm:prSet phldrT="[Text]" custT="1"/>
      <dgm:spPr>
        <a:xfrm>
          <a:off x="3538610" y="3077120"/>
          <a:ext cx="1315216" cy="1260039"/>
        </a:xfrm>
        <a:prstGeom prst="ellipse">
          <a:avLst/>
        </a:prstGeom>
        <a:solidFill>
          <a:srgbClr val="9BBB59">
            <a:hueOff val="6428722"/>
            <a:satOff val="-9646"/>
            <a:lumOff val="-1569"/>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sz="1200" b="1" dirty="0" smtClean="0">
              <a:solidFill>
                <a:sysClr val="window" lastClr="FFFFFF"/>
              </a:solidFill>
              <a:latin typeface="Times New Roman" panose="02020603050405020304" pitchFamily="18" charset="0"/>
              <a:ea typeface="+mn-ea"/>
              <a:cs typeface="Times New Roman" panose="02020603050405020304" pitchFamily="18" charset="0"/>
            </a:rPr>
            <a:t>Latency</a:t>
          </a: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87E0054C-8412-4D0F-B5FA-05EFB6F6F7EA}" type="parTrans" cxnId="{16C79DDC-5A93-4FF9-A9BA-5868E0618750}">
      <dgm:prSet custT="1"/>
      <dgm:spPr>
        <a:xfrm rot="4872514">
          <a:off x="3987674" y="2731264"/>
          <a:ext cx="172951" cy="373154"/>
        </a:xfrm>
        <a:prstGeom prst="rightArrow">
          <a:avLst>
            <a:gd name="adj1" fmla="val 60000"/>
            <a:gd name="adj2" fmla="val 50000"/>
          </a:avLst>
        </a:prstGeom>
        <a:solidFill>
          <a:srgbClr val="9BBB59">
            <a:hueOff val="6428722"/>
            <a:satOff val="-9646"/>
            <a:lumOff val="-1569"/>
            <a:alphaOff val="0"/>
          </a:srgbClr>
        </a:solidFill>
        <a:ln>
          <a:noFill/>
        </a:ln>
        <a:effectLst/>
      </dgm:spPr>
      <dgm:t>
        <a:bodyPr/>
        <a:lstStyle/>
        <a:p>
          <a:pPr>
            <a:buNone/>
          </a:pPr>
          <a:endParaRPr lang="en-IN" sz="1200" b="1" dirty="0">
            <a:solidFill>
              <a:sysClr val="window" lastClr="FFFFFF"/>
            </a:solidFill>
            <a:latin typeface="Times New Roman" panose="02020603050405020304" pitchFamily="18" charset="0"/>
            <a:ea typeface="+mn-ea"/>
            <a:cs typeface="Times New Roman" panose="02020603050405020304" pitchFamily="18" charset="0"/>
          </a:endParaRPr>
        </a:p>
      </dgm:t>
    </dgm:pt>
    <dgm:pt modelId="{D209239E-CB97-43F1-8F78-D3B8C58E72FF}" type="sibTrans" cxnId="{16C79DDC-5A93-4FF9-A9BA-5868E0618750}">
      <dgm:prSet/>
      <dgm:spPr/>
      <dgm:t>
        <a:bodyPr/>
        <a:lstStyle/>
        <a:p>
          <a:endParaRPr lang="en-IN" sz="1200" b="1" dirty="0">
            <a:latin typeface="Times New Roman" panose="02020603050405020304" pitchFamily="18" charset="0"/>
            <a:cs typeface="Times New Roman" panose="02020603050405020304" pitchFamily="18" charset="0"/>
          </a:endParaRPr>
        </a:p>
      </dgm:t>
    </dgm:pt>
    <dgm:pt modelId="{98150EAC-843C-40FB-996F-2E2576021518}" type="pres">
      <dgm:prSet presAssocID="{082D57DD-BC36-4AA2-A66F-E15E589207F3}" presName="Name0" presStyleCnt="0">
        <dgm:presLayoutVars>
          <dgm:chMax val="1"/>
          <dgm:dir/>
          <dgm:animLvl val="ctr"/>
          <dgm:resizeHandles val="exact"/>
        </dgm:presLayoutVars>
      </dgm:prSet>
      <dgm:spPr/>
      <dgm:t>
        <a:bodyPr/>
        <a:lstStyle/>
        <a:p>
          <a:endParaRPr lang="en-US"/>
        </a:p>
      </dgm:t>
    </dgm:pt>
    <dgm:pt modelId="{6AC00BA8-0FB4-482B-B8E7-A72684F73FE6}" type="pres">
      <dgm:prSet presAssocID="{F50C56E0-DF7A-4EA0-B6DD-D53CFCFC2054}" presName="centerShape" presStyleLbl="node0" presStyleIdx="0" presStyleCnt="1" custScaleX="191744" custScaleY="107030"/>
      <dgm:spPr/>
      <dgm:t>
        <a:bodyPr/>
        <a:lstStyle/>
        <a:p>
          <a:endParaRPr lang="en-US"/>
        </a:p>
      </dgm:t>
    </dgm:pt>
    <dgm:pt modelId="{E6803144-E1D6-4F8E-AD68-1D13A6A7B3D3}" type="pres">
      <dgm:prSet presAssocID="{A2FB827D-4FA3-4CD9-BB08-356A92033DED}" presName="parTrans" presStyleLbl="sibTrans2D1" presStyleIdx="0" presStyleCnt="8" custLinFactNeighborY="4168"/>
      <dgm:spPr/>
      <dgm:t>
        <a:bodyPr/>
        <a:lstStyle/>
        <a:p>
          <a:endParaRPr lang="en-US"/>
        </a:p>
      </dgm:t>
    </dgm:pt>
    <dgm:pt modelId="{FCECEA96-B23A-4BA8-B2C4-3241D5E3D1B8}" type="pres">
      <dgm:prSet presAssocID="{A2FB827D-4FA3-4CD9-BB08-356A92033DED}" presName="connectorText" presStyleLbl="sibTrans2D1" presStyleIdx="0" presStyleCnt="8"/>
      <dgm:spPr/>
      <dgm:t>
        <a:bodyPr/>
        <a:lstStyle/>
        <a:p>
          <a:endParaRPr lang="en-US"/>
        </a:p>
      </dgm:t>
    </dgm:pt>
    <dgm:pt modelId="{A6311DDB-2F32-48AA-8AE0-D481CED61769}" type="pres">
      <dgm:prSet presAssocID="{FC88C662-0175-4F8A-AD5E-F594D74534E2}" presName="node" presStyleLbl="node1" presStyleIdx="0" presStyleCnt="8" custScaleX="130472" custScaleY="127811" custRadScaleRad="131748" custRadScaleInc="528379">
        <dgm:presLayoutVars>
          <dgm:bulletEnabled val="1"/>
        </dgm:presLayoutVars>
      </dgm:prSet>
      <dgm:spPr/>
      <dgm:t>
        <a:bodyPr/>
        <a:lstStyle/>
        <a:p>
          <a:endParaRPr lang="en-US"/>
        </a:p>
      </dgm:t>
    </dgm:pt>
    <dgm:pt modelId="{90643BC2-8E3E-437C-A8C5-64C15FCAB755}" type="pres">
      <dgm:prSet presAssocID="{5248584B-AEE0-4BBA-B602-98E393389758}" presName="parTrans" presStyleLbl="sibTrans2D1" presStyleIdx="1" presStyleCnt="8" custScaleX="127465"/>
      <dgm:spPr/>
      <dgm:t>
        <a:bodyPr/>
        <a:lstStyle/>
        <a:p>
          <a:endParaRPr lang="en-US"/>
        </a:p>
      </dgm:t>
    </dgm:pt>
    <dgm:pt modelId="{F4368EF1-D45C-494D-81D7-1231BEC9566A}" type="pres">
      <dgm:prSet presAssocID="{5248584B-AEE0-4BBA-B602-98E393389758}" presName="connectorText" presStyleLbl="sibTrans2D1" presStyleIdx="1" presStyleCnt="8"/>
      <dgm:spPr/>
      <dgm:t>
        <a:bodyPr/>
        <a:lstStyle/>
        <a:p>
          <a:endParaRPr lang="en-US"/>
        </a:p>
      </dgm:t>
    </dgm:pt>
    <dgm:pt modelId="{12D9F41A-6246-4A5D-B7E8-0B3F7FA06E61}" type="pres">
      <dgm:prSet presAssocID="{B65AB1A7-7A24-4C9E-A2AF-AD1DB2019223}" presName="node" presStyleLbl="node1" presStyleIdx="1" presStyleCnt="8" custScaleX="124461" custScaleY="123348" custRadScaleRad="90838" custRadScaleInc="-222176">
        <dgm:presLayoutVars>
          <dgm:bulletEnabled val="1"/>
        </dgm:presLayoutVars>
      </dgm:prSet>
      <dgm:spPr/>
      <dgm:t>
        <a:bodyPr/>
        <a:lstStyle/>
        <a:p>
          <a:endParaRPr lang="en-US"/>
        </a:p>
      </dgm:t>
    </dgm:pt>
    <dgm:pt modelId="{6A4B170B-AF9C-4F8A-B818-5F25FCE3B864}" type="pres">
      <dgm:prSet presAssocID="{A83D5C49-EB23-4FC3-81C0-9A3CF703BBA1}" presName="parTrans" presStyleLbl="sibTrans2D1" presStyleIdx="2" presStyleCnt="8"/>
      <dgm:spPr/>
      <dgm:t>
        <a:bodyPr/>
        <a:lstStyle/>
        <a:p>
          <a:endParaRPr lang="en-US"/>
        </a:p>
      </dgm:t>
    </dgm:pt>
    <dgm:pt modelId="{A1119FB4-B3A8-407A-9D3F-5C59B982AF98}" type="pres">
      <dgm:prSet presAssocID="{A83D5C49-EB23-4FC3-81C0-9A3CF703BBA1}" presName="connectorText" presStyleLbl="sibTrans2D1" presStyleIdx="2" presStyleCnt="8"/>
      <dgm:spPr/>
      <dgm:t>
        <a:bodyPr/>
        <a:lstStyle/>
        <a:p>
          <a:endParaRPr lang="en-US"/>
        </a:p>
      </dgm:t>
    </dgm:pt>
    <dgm:pt modelId="{10F8634F-9D73-467C-879C-901155D6B963}" type="pres">
      <dgm:prSet presAssocID="{EEEE89B0-08C7-46A4-A810-222FDB6DBBEF}" presName="node" presStyleLbl="node1" presStyleIdx="2" presStyleCnt="8" custScaleX="115727" custScaleY="118625" custRadScaleRad="123326" custRadScaleInc="-203191">
        <dgm:presLayoutVars>
          <dgm:bulletEnabled val="1"/>
        </dgm:presLayoutVars>
      </dgm:prSet>
      <dgm:spPr/>
      <dgm:t>
        <a:bodyPr/>
        <a:lstStyle/>
        <a:p>
          <a:endParaRPr lang="en-US"/>
        </a:p>
      </dgm:t>
    </dgm:pt>
    <dgm:pt modelId="{F4A88F50-80C2-4205-A94F-6633D65BE464}" type="pres">
      <dgm:prSet presAssocID="{0981429A-A3D8-415C-A68A-04651D493E62}" presName="parTrans" presStyleLbl="sibTrans2D1" presStyleIdx="3" presStyleCnt="8"/>
      <dgm:spPr/>
      <dgm:t>
        <a:bodyPr/>
        <a:lstStyle/>
        <a:p>
          <a:endParaRPr lang="en-US"/>
        </a:p>
      </dgm:t>
    </dgm:pt>
    <dgm:pt modelId="{67120634-1042-4595-BD79-84EAF9DF5F33}" type="pres">
      <dgm:prSet presAssocID="{0981429A-A3D8-415C-A68A-04651D493E62}" presName="connectorText" presStyleLbl="sibTrans2D1" presStyleIdx="3" presStyleCnt="8"/>
      <dgm:spPr/>
      <dgm:t>
        <a:bodyPr/>
        <a:lstStyle/>
        <a:p>
          <a:endParaRPr lang="en-US"/>
        </a:p>
      </dgm:t>
    </dgm:pt>
    <dgm:pt modelId="{B9AAA3B7-A088-4324-BEFD-02632AD5E13B}" type="pres">
      <dgm:prSet presAssocID="{161EF78A-9218-4965-AF84-FBB20D11028D}" presName="node" presStyleLbl="node1" presStyleIdx="3" presStyleCnt="8" custScaleX="131725" custScaleY="127461" custRadScaleRad="141369" custRadScaleInc="-256103">
        <dgm:presLayoutVars>
          <dgm:bulletEnabled val="1"/>
        </dgm:presLayoutVars>
      </dgm:prSet>
      <dgm:spPr/>
      <dgm:t>
        <a:bodyPr/>
        <a:lstStyle/>
        <a:p>
          <a:endParaRPr lang="en-US"/>
        </a:p>
      </dgm:t>
    </dgm:pt>
    <dgm:pt modelId="{80A494BF-4712-4536-A51F-93F173A6CC3E}" type="pres">
      <dgm:prSet presAssocID="{87E0054C-8412-4D0F-B5FA-05EFB6F6F7EA}" presName="parTrans" presStyleLbl="sibTrans2D1" presStyleIdx="4" presStyleCnt="8"/>
      <dgm:spPr/>
      <dgm:t>
        <a:bodyPr/>
        <a:lstStyle/>
        <a:p>
          <a:endParaRPr lang="en-US"/>
        </a:p>
      </dgm:t>
    </dgm:pt>
    <dgm:pt modelId="{D8072B12-43B8-4333-A563-FCA2B8C8D1CA}" type="pres">
      <dgm:prSet presAssocID="{87E0054C-8412-4D0F-B5FA-05EFB6F6F7EA}" presName="connectorText" presStyleLbl="sibTrans2D1" presStyleIdx="4" presStyleCnt="8"/>
      <dgm:spPr/>
      <dgm:t>
        <a:bodyPr/>
        <a:lstStyle/>
        <a:p>
          <a:endParaRPr lang="en-US"/>
        </a:p>
      </dgm:t>
    </dgm:pt>
    <dgm:pt modelId="{40035750-E240-4D19-A46C-79832CEF38E1}" type="pres">
      <dgm:prSet presAssocID="{9E9CD2B6-C640-4B88-B62A-95C4BD1B502B}" presName="node" presStyleLbl="node1" presStyleIdx="4" presStyleCnt="8" custScaleX="133151" custScaleY="127565" custRadScaleRad="86751" custRadScaleInc="-46525">
        <dgm:presLayoutVars>
          <dgm:bulletEnabled val="1"/>
        </dgm:presLayoutVars>
      </dgm:prSet>
      <dgm:spPr/>
      <dgm:t>
        <a:bodyPr/>
        <a:lstStyle/>
        <a:p>
          <a:endParaRPr lang="en-US"/>
        </a:p>
      </dgm:t>
    </dgm:pt>
    <dgm:pt modelId="{5422B89B-FCE3-40BF-BDE0-8954A67D5563}" type="pres">
      <dgm:prSet presAssocID="{C6AE31CE-E822-414B-8065-4080C68F2EE8}" presName="parTrans" presStyleLbl="sibTrans2D1" presStyleIdx="5" presStyleCnt="8"/>
      <dgm:spPr/>
      <dgm:t>
        <a:bodyPr/>
        <a:lstStyle/>
        <a:p>
          <a:endParaRPr lang="en-US"/>
        </a:p>
      </dgm:t>
    </dgm:pt>
    <dgm:pt modelId="{CAFABB88-AE9E-4D4E-ABD2-B01C9FCA8AD1}" type="pres">
      <dgm:prSet presAssocID="{C6AE31CE-E822-414B-8065-4080C68F2EE8}" presName="connectorText" presStyleLbl="sibTrans2D1" presStyleIdx="5" presStyleCnt="8"/>
      <dgm:spPr/>
      <dgm:t>
        <a:bodyPr/>
        <a:lstStyle/>
        <a:p>
          <a:endParaRPr lang="en-US"/>
        </a:p>
      </dgm:t>
    </dgm:pt>
    <dgm:pt modelId="{9BCBD670-8C5C-4F14-BA2F-A7FEA649DDAD}" type="pres">
      <dgm:prSet presAssocID="{5E69EEF7-2F8F-4CEE-B2BD-CD9B60E15361}" presName="node" presStyleLbl="node1" presStyleIdx="5" presStyleCnt="8" custScaleX="129963" custScaleY="128913" custRadScaleRad="109852" custRadScaleInc="11624">
        <dgm:presLayoutVars>
          <dgm:bulletEnabled val="1"/>
        </dgm:presLayoutVars>
      </dgm:prSet>
      <dgm:spPr/>
      <dgm:t>
        <a:bodyPr/>
        <a:lstStyle/>
        <a:p>
          <a:endParaRPr lang="en-US"/>
        </a:p>
      </dgm:t>
    </dgm:pt>
    <dgm:pt modelId="{B0953878-EB68-4178-BE0E-1E2578B4A24E}" type="pres">
      <dgm:prSet presAssocID="{88E52C4D-C237-46EC-AA28-1CCE7F29FF47}" presName="parTrans" presStyleLbl="sibTrans2D1" presStyleIdx="6" presStyleCnt="8"/>
      <dgm:spPr/>
      <dgm:t>
        <a:bodyPr/>
        <a:lstStyle/>
        <a:p>
          <a:endParaRPr lang="en-US"/>
        </a:p>
      </dgm:t>
    </dgm:pt>
    <dgm:pt modelId="{C06512EF-2996-4BFE-AE7A-ED52DAAA911C}" type="pres">
      <dgm:prSet presAssocID="{88E52C4D-C237-46EC-AA28-1CCE7F29FF47}" presName="connectorText" presStyleLbl="sibTrans2D1" presStyleIdx="6" presStyleCnt="8"/>
      <dgm:spPr/>
      <dgm:t>
        <a:bodyPr/>
        <a:lstStyle/>
        <a:p>
          <a:endParaRPr lang="en-US"/>
        </a:p>
      </dgm:t>
    </dgm:pt>
    <dgm:pt modelId="{8033D0A5-C0DD-4C92-88F0-F6E5B5CCF50C}" type="pres">
      <dgm:prSet presAssocID="{3A0E4778-19E6-4F5B-BB0A-1FDFC6E39325}" presName="node" presStyleLbl="node1" presStyleIdx="6" presStyleCnt="8" custScaleX="122252" custScaleY="112770" custRadScaleRad="122768" custRadScaleInc="9387">
        <dgm:presLayoutVars>
          <dgm:bulletEnabled val="1"/>
        </dgm:presLayoutVars>
      </dgm:prSet>
      <dgm:spPr/>
      <dgm:t>
        <a:bodyPr/>
        <a:lstStyle/>
        <a:p>
          <a:endParaRPr lang="en-US"/>
        </a:p>
      </dgm:t>
    </dgm:pt>
    <dgm:pt modelId="{1950E7A1-A2A9-4BDB-884F-9DD2C1222DE8}" type="pres">
      <dgm:prSet presAssocID="{CCF3A071-63DA-4F69-BEFD-E3A304BD4EC3}" presName="parTrans" presStyleLbl="sibTrans2D1" presStyleIdx="7" presStyleCnt="8"/>
      <dgm:spPr/>
      <dgm:t>
        <a:bodyPr/>
        <a:lstStyle/>
        <a:p>
          <a:endParaRPr lang="en-US"/>
        </a:p>
      </dgm:t>
    </dgm:pt>
    <dgm:pt modelId="{3C52A2F7-6E90-4D69-8116-8E05BB6DCE41}" type="pres">
      <dgm:prSet presAssocID="{CCF3A071-63DA-4F69-BEFD-E3A304BD4EC3}" presName="connectorText" presStyleLbl="sibTrans2D1" presStyleIdx="7" presStyleCnt="8"/>
      <dgm:spPr/>
      <dgm:t>
        <a:bodyPr/>
        <a:lstStyle/>
        <a:p>
          <a:endParaRPr lang="en-US"/>
        </a:p>
      </dgm:t>
    </dgm:pt>
    <dgm:pt modelId="{E47ACC13-A672-4FDD-8CEB-6E22A1589240}" type="pres">
      <dgm:prSet presAssocID="{6A31C088-522E-4E94-B6B1-7B20A532652D}" presName="node" presStyleLbl="node1" presStyleIdx="7" presStyleCnt="8" custScaleX="138268" custScaleY="134631" custRadScaleRad="118530" custRadScaleInc="-17611">
        <dgm:presLayoutVars>
          <dgm:bulletEnabled val="1"/>
        </dgm:presLayoutVars>
      </dgm:prSet>
      <dgm:spPr/>
      <dgm:t>
        <a:bodyPr/>
        <a:lstStyle/>
        <a:p>
          <a:endParaRPr lang="en-US"/>
        </a:p>
      </dgm:t>
    </dgm:pt>
  </dgm:ptLst>
  <dgm:cxnLst>
    <dgm:cxn modelId="{0D21577A-9946-4D63-B358-05D394767A19}" type="presOf" srcId="{EEEE89B0-08C7-46A4-A810-222FDB6DBBEF}" destId="{10F8634F-9D73-467C-879C-901155D6B963}" srcOrd="0" destOrd="0" presId="urn:microsoft.com/office/officeart/2005/8/layout/radial5"/>
    <dgm:cxn modelId="{9AB4B39C-8D54-45AE-B18D-BBDFBEEE091E}" srcId="{082D57DD-BC36-4AA2-A66F-E15E589207F3}" destId="{F50C56E0-DF7A-4EA0-B6DD-D53CFCFC2054}" srcOrd="0" destOrd="0" parTransId="{36D7D665-9818-4CD7-94A1-6C611C08AD45}" sibTransId="{DCB25129-47C5-4112-B743-597099B5551B}"/>
    <dgm:cxn modelId="{52324E74-6C5A-4086-A210-46CCCDB5F7EE}" srcId="{F50C56E0-DF7A-4EA0-B6DD-D53CFCFC2054}" destId="{FC88C662-0175-4F8A-AD5E-F594D74534E2}" srcOrd="0" destOrd="0" parTransId="{A2FB827D-4FA3-4CD9-BB08-356A92033DED}" sibTransId="{2F92C0D6-F6B3-49E6-8753-5500C6FCC9C7}"/>
    <dgm:cxn modelId="{5D37FF97-C1CF-4E64-B8C2-E2AA69E9457A}" type="presOf" srcId="{5E69EEF7-2F8F-4CEE-B2BD-CD9B60E15361}" destId="{9BCBD670-8C5C-4F14-BA2F-A7FEA649DDAD}" srcOrd="0" destOrd="0" presId="urn:microsoft.com/office/officeart/2005/8/layout/radial5"/>
    <dgm:cxn modelId="{D75F7F53-5C09-4A8B-A2EB-2989A1BF7A8D}" type="presOf" srcId="{9E9CD2B6-C640-4B88-B62A-95C4BD1B502B}" destId="{40035750-E240-4D19-A46C-79832CEF38E1}" srcOrd="0" destOrd="0" presId="urn:microsoft.com/office/officeart/2005/8/layout/radial5"/>
    <dgm:cxn modelId="{712C2848-DC97-4467-95DF-5C3DED5C3A8E}" srcId="{F50C56E0-DF7A-4EA0-B6DD-D53CFCFC2054}" destId="{B65AB1A7-7A24-4C9E-A2AF-AD1DB2019223}" srcOrd="1" destOrd="0" parTransId="{5248584B-AEE0-4BBA-B602-98E393389758}" sibTransId="{59806BDC-86F1-46B3-8243-E1AA1EC4BF66}"/>
    <dgm:cxn modelId="{5CE0FE30-C49B-41F2-9D3A-714CEFBC3621}" type="presOf" srcId="{0981429A-A3D8-415C-A68A-04651D493E62}" destId="{67120634-1042-4595-BD79-84EAF9DF5F33}" srcOrd="1" destOrd="0" presId="urn:microsoft.com/office/officeart/2005/8/layout/radial5"/>
    <dgm:cxn modelId="{3993D81E-BE32-4ED4-8E16-3CCC898A5582}" type="presOf" srcId="{88E52C4D-C237-46EC-AA28-1CCE7F29FF47}" destId="{C06512EF-2996-4BFE-AE7A-ED52DAAA911C}" srcOrd="1" destOrd="0" presId="urn:microsoft.com/office/officeart/2005/8/layout/radial5"/>
    <dgm:cxn modelId="{16C79DDC-5A93-4FF9-A9BA-5868E0618750}" srcId="{F50C56E0-DF7A-4EA0-B6DD-D53CFCFC2054}" destId="{9E9CD2B6-C640-4B88-B62A-95C4BD1B502B}" srcOrd="4" destOrd="0" parTransId="{87E0054C-8412-4D0F-B5FA-05EFB6F6F7EA}" sibTransId="{D209239E-CB97-43F1-8F78-D3B8C58E72FF}"/>
    <dgm:cxn modelId="{4A755BBE-B062-45C1-9265-693AE9C16B0D}" type="presOf" srcId="{FC88C662-0175-4F8A-AD5E-F594D74534E2}" destId="{A6311DDB-2F32-48AA-8AE0-D481CED61769}" srcOrd="0" destOrd="0" presId="urn:microsoft.com/office/officeart/2005/8/layout/radial5"/>
    <dgm:cxn modelId="{D0DCDA18-0AA3-4581-8590-DC4FC9E1C5D4}" type="presOf" srcId="{87E0054C-8412-4D0F-B5FA-05EFB6F6F7EA}" destId="{80A494BF-4712-4536-A51F-93F173A6CC3E}" srcOrd="0" destOrd="0" presId="urn:microsoft.com/office/officeart/2005/8/layout/radial5"/>
    <dgm:cxn modelId="{DAFEFC56-392A-48BC-A1E6-84D6A36F272E}" type="presOf" srcId="{A83D5C49-EB23-4FC3-81C0-9A3CF703BBA1}" destId="{6A4B170B-AF9C-4F8A-B818-5F25FCE3B864}" srcOrd="0" destOrd="0" presId="urn:microsoft.com/office/officeart/2005/8/layout/radial5"/>
    <dgm:cxn modelId="{F18E9965-D65B-4F88-8A61-8DAB2070C955}" type="presOf" srcId="{161EF78A-9218-4965-AF84-FBB20D11028D}" destId="{B9AAA3B7-A088-4324-BEFD-02632AD5E13B}" srcOrd="0" destOrd="0" presId="urn:microsoft.com/office/officeart/2005/8/layout/radial5"/>
    <dgm:cxn modelId="{3B11D31D-577C-47AB-BC50-0F97E630F12F}" type="presOf" srcId="{3A0E4778-19E6-4F5B-BB0A-1FDFC6E39325}" destId="{8033D0A5-C0DD-4C92-88F0-F6E5B5CCF50C}" srcOrd="0" destOrd="0" presId="urn:microsoft.com/office/officeart/2005/8/layout/radial5"/>
    <dgm:cxn modelId="{58C61736-117A-4C8D-8256-6424A3D365F3}" srcId="{F50C56E0-DF7A-4EA0-B6DD-D53CFCFC2054}" destId="{3A0E4778-19E6-4F5B-BB0A-1FDFC6E39325}" srcOrd="6" destOrd="0" parTransId="{88E52C4D-C237-46EC-AA28-1CCE7F29FF47}" sibTransId="{CA617D07-E1D4-4F78-AB82-1D87106BF974}"/>
    <dgm:cxn modelId="{3A33C1A1-DED4-44EE-8D1E-FC433304BE3D}" type="presOf" srcId="{C6AE31CE-E822-414B-8065-4080C68F2EE8}" destId="{CAFABB88-AE9E-4D4E-ABD2-B01C9FCA8AD1}" srcOrd="1" destOrd="0" presId="urn:microsoft.com/office/officeart/2005/8/layout/radial5"/>
    <dgm:cxn modelId="{8E2C27D3-C736-4C10-A3B5-E740CB2FC3BB}" type="presOf" srcId="{87E0054C-8412-4D0F-B5FA-05EFB6F6F7EA}" destId="{D8072B12-43B8-4333-A563-FCA2B8C8D1CA}" srcOrd="1" destOrd="0" presId="urn:microsoft.com/office/officeart/2005/8/layout/radial5"/>
    <dgm:cxn modelId="{7774C25B-F4E6-42CF-89BF-EE3282D1CC69}" type="presOf" srcId="{A2FB827D-4FA3-4CD9-BB08-356A92033DED}" destId="{FCECEA96-B23A-4BA8-B2C4-3241D5E3D1B8}" srcOrd="1" destOrd="0" presId="urn:microsoft.com/office/officeart/2005/8/layout/radial5"/>
    <dgm:cxn modelId="{38DEBBD8-23DE-4C24-9BAC-A58F32F6F11E}" type="presOf" srcId="{082D57DD-BC36-4AA2-A66F-E15E589207F3}" destId="{98150EAC-843C-40FB-996F-2E2576021518}" srcOrd="0" destOrd="0" presId="urn:microsoft.com/office/officeart/2005/8/layout/radial5"/>
    <dgm:cxn modelId="{F1403E1E-451E-492E-899D-F07FD8AFF2E3}" type="presOf" srcId="{6A31C088-522E-4E94-B6B1-7B20A532652D}" destId="{E47ACC13-A672-4FDD-8CEB-6E22A1589240}" srcOrd="0" destOrd="0" presId="urn:microsoft.com/office/officeart/2005/8/layout/radial5"/>
    <dgm:cxn modelId="{2BA3E632-701B-4BDF-90D9-D826EB9FBF7F}" type="presOf" srcId="{0981429A-A3D8-415C-A68A-04651D493E62}" destId="{F4A88F50-80C2-4205-A94F-6633D65BE464}" srcOrd="0" destOrd="0" presId="urn:microsoft.com/office/officeart/2005/8/layout/radial5"/>
    <dgm:cxn modelId="{AF2B494E-10E9-41B2-B61F-A065A3D7B3CC}" srcId="{F50C56E0-DF7A-4EA0-B6DD-D53CFCFC2054}" destId="{5E69EEF7-2F8F-4CEE-B2BD-CD9B60E15361}" srcOrd="5" destOrd="0" parTransId="{C6AE31CE-E822-414B-8065-4080C68F2EE8}" sibTransId="{207EBFFC-260E-4EA3-8EFD-76B1652A16C9}"/>
    <dgm:cxn modelId="{5674B313-58FA-4B3C-98AB-54F3230489DC}" type="presOf" srcId="{CCF3A071-63DA-4F69-BEFD-E3A304BD4EC3}" destId="{3C52A2F7-6E90-4D69-8116-8E05BB6DCE41}" srcOrd="1" destOrd="0" presId="urn:microsoft.com/office/officeart/2005/8/layout/radial5"/>
    <dgm:cxn modelId="{F6FA1C7E-F885-4018-AC87-E9023D9AB471}" type="presOf" srcId="{88E52C4D-C237-46EC-AA28-1CCE7F29FF47}" destId="{B0953878-EB68-4178-BE0E-1E2578B4A24E}" srcOrd="0" destOrd="0" presId="urn:microsoft.com/office/officeart/2005/8/layout/radial5"/>
    <dgm:cxn modelId="{79EF3BC7-F6AD-4440-BE5C-81FF76471175}" type="presOf" srcId="{A2FB827D-4FA3-4CD9-BB08-356A92033DED}" destId="{E6803144-E1D6-4F8E-AD68-1D13A6A7B3D3}" srcOrd="0" destOrd="0" presId="urn:microsoft.com/office/officeart/2005/8/layout/radial5"/>
    <dgm:cxn modelId="{1FFAF0E2-D8A8-4481-9A26-5225F66CBB63}" type="presOf" srcId="{A83D5C49-EB23-4FC3-81C0-9A3CF703BBA1}" destId="{A1119FB4-B3A8-407A-9D3F-5C59B982AF98}" srcOrd="1" destOrd="0" presId="urn:microsoft.com/office/officeart/2005/8/layout/radial5"/>
    <dgm:cxn modelId="{9C4F4DFD-AF43-4EAC-A6AF-60C33B11BD95}" type="presOf" srcId="{5248584B-AEE0-4BBA-B602-98E393389758}" destId="{F4368EF1-D45C-494D-81D7-1231BEC9566A}" srcOrd="1" destOrd="0" presId="urn:microsoft.com/office/officeart/2005/8/layout/radial5"/>
    <dgm:cxn modelId="{CE4C9FF6-E50D-4AFD-AAAA-DC5419B691B3}" srcId="{F50C56E0-DF7A-4EA0-B6DD-D53CFCFC2054}" destId="{161EF78A-9218-4965-AF84-FBB20D11028D}" srcOrd="3" destOrd="0" parTransId="{0981429A-A3D8-415C-A68A-04651D493E62}" sibTransId="{48CCBE91-8545-4E26-B917-EC2959D2E8D5}"/>
    <dgm:cxn modelId="{814317B9-F456-4F56-AF13-388E084FE0B0}" type="presOf" srcId="{5248584B-AEE0-4BBA-B602-98E393389758}" destId="{90643BC2-8E3E-437C-A8C5-64C15FCAB755}" srcOrd="0" destOrd="0" presId="urn:microsoft.com/office/officeart/2005/8/layout/radial5"/>
    <dgm:cxn modelId="{9AE6C637-60CF-4800-BCE6-2E31C08C07CC}" type="presOf" srcId="{B65AB1A7-7A24-4C9E-A2AF-AD1DB2019223}" destId="{12D9F41A-6246-4A5D-B7E8-0B3F7FA06E61}" srcOrd="0" destOrd="0" presId="urn:microsoft.com/office/officeart/2005/8/layout/radial5"/>
    <dgm:cxn modelId="{03F20CBE-5787-4E6A-987F-5F31D93CF780}" srcId="{F50C56E0-DF7A-4EA0-B6DD-D53CFCFC2054}" destId="{EEEE89B0-08C7-46A4-A810-222FDB6DBBEF}" srcOrd="2" destOrd="0" parTransId="{A83D5C49-EB23-4FC3-81C0-9A3CF703BBA1}" sibTransId="{5BF2F634-74F8-41CF-95FF-2D02B3684974}"/>
    <dgm:cxn modelId="{A44E89BE-85CF-437B-B172-8A177D2381B0}" type="presOf" srcId="{C6AE31CE-E822-414B-8065-4080C68F2EE8}" destId="{5422B89B-FCE3-40BF-BDE0-8954A67D5563}" srcOrd="0" destOrd="0" presId="urn:microsoft.com/office/officeart/2005/8/layout/radial5"/>
    <dgm:cxn modelId="{99D78306-0755-4DA6-AC70-5B2BA9D0852B}" srcId="{F50C56E0-DF7A-4EA0-B6DD-D53CFCFC2054}" destId="{6A31C088-522E-4E94-B6B1-7B20A532652D}" srcOrd="7" destOrd="0" parTransId="{CCF3A071-63DA-4F69-BEFD-E3A304BD4EC3}" sibTransId="{5725E31F-942F-4437-BEDC-E5EDFE40F2BD}"/>
    <dgm:cxn modelId="{B4561EB0-ABF2-488E-A538-B71262D81E4F}" type="presOf" srcId="{F50C56E0-DF7A-4EA0-B6DD-D53CFCFC2054}" destId="{6AC00BA8-0FB4-482B-B8E7-A72684F73FE6}" srcOrd="0" destOrd="0" presId="urn:microsoft.com/office/officeart/2005/8/layout/radial5"/>
    <dgm:cxn modelId="{82E8126F-EFD0-404E-83F6-AF5072FFFF3F}" type="presOf" srcId="{CCF3A071-63DA-4F69-BEFD-E3A304BD4EC3}" destId="{1950E7A1-A2A9-4BDB-884F-9DD2C1222DE8}" srcOrd="0" destOrd="0" presId="urn:microsoft.com/office/officeart/2005/8/layout/radial5"/>
    <dgm:cxn modelId="{930A4F14-4B00-44F1-8C1D-971E03DE9179}" type="presParOf" srcId="{98150EAC-843C-40FB-996F-2E2576021518}" destId="{6AC00BA8-0FB4-482B-B8E7-A72684F73FE6}" srcOrd="0" destOrd="0" presId="urn:microsoft.com/office/officeart/2005/8/layout/radial5"/>
    <dgm:cxn modelId="{34991AA0-911C-4FFC-8253-8EC276AF62AA}" type="presParOf" srcId="{98150EAC-843C-40FB-996F-2E2576021518}" destId="{E6803144-E1D6-4F8E-AD68-1D13A6A7B3D3}" srcOrd="1" destOrd="0" presId="urn:microsoft.com/office/officeart/2005/8/layout/radial5"/>
    <dgm:cxn modelId="{47031940-1D34-4F2C-88DC-63FE16D7C6AE}" type="presParOf" srcId="{E6803144-E1D6-4F8E-AD68-1D13A6A7B3D3}" destId="{FCECEA96-B23A-4BA8-B2C4-3241D5E3D1B8}" srcOrd="0" destOrd="0" presId="urn:microsoft.com/office/officeart/2005/8/layout/radial5"/>
    <dgm:cxn modelId="{63E28AD8-8A60-47DD-ACDE-1DBBF9877E74}" type="presParOf" srcId="{98150EAC-843C-40FB-996F-2E2576021518}" destId="{A6311DDB-2F32-48AA-8AE0-D481CED61769}" srcOrd="2" destOrd="0" presId="urn:microsoft.com/office/officeart/2005/8/layout/radial5"/>
    <dgm:cxn modelId="{9A4A4EF4-44AE-4BFF-8195-DE1389FACF00}" type="presParOf" srcId="{98150EAC-843C-40FB-996F-2E2576021518}" destId="{90643BC2-8E3E-437C-A8C5-64C15FCAB755}" srcOrd="3" destOrd="0" presId="urn:microsoft.com/office/officeart/2005/8/layout/radial5"/>
    <dgm:cxn modelId="{7C694754-8CBE-400B-93DD-9B52B907B1E6}" type="presParOf" srcId="{90643BC2-8E3E-437C-A8C5-64C15FCAB755}" destId="{F4368EF1-D45C-494D-81D7-1231BEC9566A}" srcOrd="0" destOrd="0" presId="urn:microsoft.com/office/officeart/2005/8/layout/radial5"/>
    <dgm:cxn modelId="{80518078-5252-4395-A942-DE5BDDDC55C2}" type="presParOf" srcId="{98150EAC-843C-40FB-996F-2E2576021518}" destId="{12D9F41A-6246-4A5D-B7E8-0B3F7FA06E61}" srcOrd="4" destOrd="0" presId="urn:microsoft.com/office/officeart/2005/8/layout/radial5"/>
    <dgm:cxn modelId="{85D849A5-BB20-44C8-8675-A8A963F4C6F2}" type="presParOf" srcId="{98150EAC-843C-40FB-996F-2E2576021518}" destId="{6A4B170B-AF9C-4F8A-B818-5F25FCE3B864}" srcOrd="5" destOrd="0" presId="urn:microsoft.com/office/officeart/2005/8/layout/radial5"/>
    <dgm:cxn modelId="{43474CBC-0FD5-4E18-B05D-CCDEBB831729}" type="presParOf" srcId="{6A4B170B-AF9C-4F8A-B818-5F25FCE3B864}" destId="{A1119FB4-B3A8-407A-9D3F-5C59B982AF98}" srcOrd="0" destOrd="0" presId="urn:microsoft.com/office/officeart/2005/8/layout/radial5"/>
    <dgm:cxn modelId="{FF948F9D-12B5-4A92-A2F2-E8EE65308543}" type="presParOf" srcId="{98150EAC-843C-40FB-996F-2E2576021518}" destId="{10F8634F-9D73-467C-879C-901155D6B963}" srcOrd="6" destOrd="0" presId="urn:microsoft.com/office/officeart/2005/8/layout/radial5"/>
    <dgm:cxn modelId="{89E54019-E3AA-465D-8A24-B7DD25FBD767}" type="presParOf" srcId="{98150EAC-843C-40FB-996F-2E2576021518}" destId="{F4A88F50-80C2-4205-A94F-6633D65BE464}" srcOrd="7" destOrd="0" presId="urn:microsoft.com/office/officeart/2005/8/layout/radial5"/>
    <dgm:cxn modelId="{C30EB9E1-E0C5-4E2D-B90E-2B4006747658}" type="presParOf" srcId="{F4A88F50-80C2-4205-A94F-6633D65BE464}" destId="{67120634-1042-4595-BD79-84EAF9DF5F33}" srcOrd="0" destOrd="0" presId="urn:microsoft.com/office/officeart/2005/8/layout/radial5"/>
    <dgm:cxn modelId="{C54842F8-DCC0-432E-BEED-34D26E5F3081}" type="presParOf" srcId="{98150EAC-843C-40FB-996F-2E2576021518}" destId="{B9AAA3B7-A088-4324-BEFD-02632AD5E13B}" srcOrd="8" destOrd="0" presId="urn:microsoft.com/office/officeart/2005/8/layout/radial5"/>
    <dgm:cxn modelId="{552035AB-3899-4D65-8E1A-0DA04AB319FA}" type="presParOf" srcId="{98150EAC-843C-40FB-996F-2E2576021518}" destId="{80A494BF-4712-4536-A51F-93F173A6CC3E}" srcOrd="9" destOrd="0" presId="urn:microsoft.com/office/officeart/2005/8/layout/radial5"/>
    <dgm:cxn modelId="{D4211AA4-E397-423E-B5D1-9BDC6FF7AFE5}" type="presParOf" srcId="{80A494BF-4712-4536-A51F-93F173A6CC3E}" destId="{D8072B12-43B8-4333-A563-FCA2B8C8D1CA}" srcOrd="0" destOrd="0" presId="urn:microsoft.com/office/officeart/2005/8/layout/radial5"/>
    <dgm:cxn modelId="{32D88A7E-FD31-4123-BA4C-AE4AC600C60A}" type="presParOf" srcId="{98150EAC-843C-40FB-996F-2E2576021518}" destId="{40035750-E240-4D19-A46C-79832CEF38E1}" srcOrd="10" destOrd="0" presId="urn:microsoft.com/office/officeart/2005/8/layout/radial5"/>
    <dgm:cxn modelId="{CC254139-E722-4119-8AA0-D942EB0A69C1}" type="presParOf" srcId="{98150EAC-843C-40FB-996F-2E2576021518}" destId="{5422B89B-FCE3-40BF-BDE0-8954A67D5563}" srcOrd="11" destOrd="0" presId="urn:microsoft.com/office/officeart/2005/8/layout/radial5"/>
    <dgm:cxn modelId="{650E28B6-3320-4731-9229-7351D9BFB89B}" type="presParOf" srcId="{5422B89B-FCE3-40BF-BDE0-8954A67D5563}" destId="{CAFABB88-AE9E-4D4E-ABD2-B01C9FCA8AD1}" srcOrd="0" destOrd="0" presId="urn:microsoft.com/office/officeart/2005/8/layout/radial5"/>
    <dgm:cxn modelId="{20128117-081F-40F4-A371-CE7563D6B8A0}" type="presParOf" srcId="{98150EAC-843C-40FB-996F-2E2576021518}" destId="{9BCBD670-8C5C-4F14-BA2F-A7FEA649DDAD}" srcOrd="12" destOrd="0" presId="urn:microsoft.com/office/officeart/2005/8/layout/radial5"/>
    <dgm:cxn modelId="{215CEB6C-04E2-488D-9F55-DF842045DBB5}" type="presParOf" srcId="{98150EAC-843C-40FB-996F-2E2576021518}" destId="{B0953878-EB68-4178-BE0E-1E2578B4A24E}" srcOrd="13" destOrd="0" presId="urn:microsoft.com/office/officeart/2005/8/layout/radial5"/>
    <dgm:cxn modelId="{8708FFE3-9207-4454-AED9-D7D6D31D448B}" type="presParOf" srcId="{B0953878-EB68-4178-BE0E-1E2578B4A24E}" destId="{C06512EF-2996-4BFE-AE7A-ED52DAAA911C}" srcOrd="0" destOrd="0" presId="urn:microsoft.com/office/officeart/2005/8/layout/radial5"/>
    <dgm:cxn modelId="{C79876C2-6157-4332-B25E-DC3CC1AEAE15}" type="presParOf" srcId="{98150EAC-843C-40FB-996F-2E2576021518}" destId="{8033D0A5-C0DD-4C92-88F0-F6E5B5CCF50C}" srcOrd="14" destOrd="0" presId="urn:microsoft.com/office/officeart/2005/8/layout/radial5"/>
    <dgm:cxn modelId="{37DD2FE0-93D0-40CE-BFF8-ECEAA0901407}" type="presParOf" srcId="{98150EAC-843C-40FB-996F-2E2576021518}" destId="{1950E7A1-A2A9-4BDB-884F-9DD2C1222DE8}" srcOrd="15" destOrd="0" presId="urn:microsoft.com/office/officeart/2005/8/layout/radial5"/>
    <dgm:cxn modelId="{3B14E355-8DD0-42B2-8053-937D5EDC4943}" type="presParOf" srcId="{1950E7A1-A2A9-4BDB-884F-9DD2C1222DE8}" destId="{3C52A2F7-6E90-4D69-8116-8E05BB6DCE41}" srcOrd="0" destOrd="0" presId="urn:microsoft.com/office/officeart/2005/8/layout/radial5"/>
    <dgm:cxn modelId="{0832F9F1-2827-4CE3-A5DE-5F1179E92760}" type="presParOf" srcId="{98150EAC-843C-40FB-996F-2E2576021518}" destId="{E47ACC13-A672-4FDD-8CEB-6E22A1589240}" srcOrd="1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C00BA8-0FB4-482B-B8E7-A72684F73FE6}">
      <dsp:nvSpPr>
        <dsp:cNvPr id="0" name=""/>
        <dsp:cNvSpPr/>
      </dsp:nvSpPr>
      <dsp:spPr>
        <a:xfrm>
          <a:off x="3031072" y="1935567"/>
          <a:ext cx="1907596" cy="1064805"/>
        </a:xfrm>
        <a:prstGeom prst="ellipse">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Challenges For Fog Computing</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3031072" y="1935567"/>
        <a:ext cx="1907596" cy="1064805"/>
      </dsp:txXfrm>
    </dsp:sp>
    <dsp:sp modelId="{E6803144-E1D6-4F8E-AD68-1D13A6A7B3D3}">
      <dsp:nvSpPr>
        <dsp:cNvPr id="0" name=""/>
        <dsp:cNvSpPr/>
      </dsp:nvSpPr>
      <dsp:spPr>
        <a:xfrm rot="1733116">
          <a:off x="4822256" y="2883001"/>
          <a:ext cx="527847" cy="420132"/>
        </a:xfrm>
        <a:prstGeom prst="rightArrow">
          <a:avLst>
            <a:gd name="adj1" fmla="val 60000"/>
            <a:gd name="adj2" fmla="val 50000"/>
          </a:avLst>
        </a:prstGeom>
        <a:solidFill>
          <a:srgbClr val="9BBB59">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buNone/>
          </a:pP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rot="1733116">
        <a:off x="4822256" y="2883001"/>
        <a:ext cx="527847" cy="420132"/>
      </dsp:txXfrm>
    </dsp:sp>
    <dsp:sp modelId="{A6311DDB-2F32-48AA-8AE0-D481CED61769}">
      <dsp:nvSpPr>
        <dsp:cNvPr id="0" name=""/>
        <dsp:cNvSpPr/>
      </dsp:nvSpPr>
      <dsp:spPr>
        <a:xfrm>
          <a:off x="5441921" y="2961367"/>
          <a:ext cx="1450999" cy="1421405"/>
        </a:xfrm>
        <a:prstGeom prst="ellipse">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Heterogeneity</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5441921" y="2961367"/>
        <a:ext cx="1450999" cy="1421405"/>
      </dsp:txXfrm>
    </dsp:sp>
    <dsp:sp modelId="{90643BC2-8E3E-437C-A8C5-64C15FCAB755}">
      <dsp:nvSpPr>
        <dsp:cNvPr id="0" name=""/>
        <dsp:cNvSpPr/>
      </dsp:nvSpPr>
      <dsp:spPr>
        <a:xfrm rot="15900624">
          <a:off x="3748870" y="1485070"/>
          <a:ext cx="337055" cy="420132"/>
        </a:xfrm>
        <a:prstGeom prst="rightArrow">
          <a:avLst>
            <a:gd name="adj1" fmla="val 60000"/>
            <a:gd name="adj2" fmla="val 50000"/>
          </a:avLst>
        </a:prstGeom>
        <a:solidFill>
          <a:srgbClr val="9BBB59">
            <a:hueOff val="1607181"/>
            <a:satOff val="-2411"/>
            <a:lumOff val="-392"/>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buNone/>
          </a:pP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rot="15900624">
        <a:off x="3748870" y="1485070"/>
        <a:ext cx="337055" cy="420132"/>
      </dsp:txXfrm>
    </dsp:sp>
    <dsp:sp modelId="{12D9F41A-6246-4A5D-B7E8-0B3F7FA06E61}">
      <dsp:nvSpPr>
        <dsp:cNvPr id="0" name=""/>
        <dsp:cNvSpPr/>
      </dsp:nvSpPr>
      <dsp:spPr>
        <a:xfrm>
          <a:off x="3143316" y="69946"/>
          <a:ext cx="1384149" cy="1371772"/>
        </a:xfrm>
        <a:prstGeom prst="ellipse">
          <a:avLst/>
        </a:prstGeom>
        <a:solidFill>
          <a:srgbClr val="9BBB59">
            <a:hueOff val="1607181"/>
            <a:satOff val="-2411"/>
            <a:lumOff val="-392"/>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Scalability</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3143316" y="69946"/>
        <a:ext cx="1384149" cy="1371772"/>
      </dsp:txXfrm>
    </dsp:sp>
    <dsp:sp modelId="{6A4B170B-AF9C-4F8A-B818-5F25FCE3B864}">
      <dsp:nvSpPr>
        <dsp:cNvPr id="0" name=""/>
        <dsp:cNvSpPr/>
      </dsp:nvSpPr>
      <dsp:spPr>
        <a:xfrm rot="18856922">
          <a:off x="4516625" y="1433170"/>
          <a:ext cx="545127" cy="420132"/>
        </a:xfrm>
        <a:prstGeom prst="rightArrow">
          <a:avLst>
            <a:gd name="adj1" fmla="val 60000"/>
            <a:gd name="adj2" fmla="val 50000"/>
          </a:avLst>
        </a:prstGeom>
        <a:solidFill>
          <a:srgbClr val="9BBB59">
            <a:hueOff val="3214361"/>
            <a:satOff val="-4823"/>
            <a:lumOff val="-784"/>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buNone/>
          </a:pP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rot="18856922">
        <a:off x="4516625" y="1433170"/>
        <a:ext cx="545127" cy="420132"/>
      </dsp:txXfrm>
    </dsp:sp>
    <dsp:sp modelId="{10F8634F-9D73-467C-879C-901155D6B963}">
      <dsp:nvSpPr>
        <dsp:cNvPr id="0" name=""/>
        <dsp:cNvSpPr/>
      </dsp:nvSpPr>
      <dsp:spPr>
        <a:xfrm>
          <a:off x="4970465" y="137893"/>
          <a:ext cx="1287017" cy="1319246"/>
        </a:xfrm>
        <a:prstGeom prst="ellipse">
          <a:avLst/>
        </a:prstGeom>
        <a:solidFill>
          <a:srgbClr val="9BBB59">
            <a:hueOff val="3214361"/>
            <a:satOff val="-4823"/>
            <a:lumOff val="-784"/>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Patient’s Data Security</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4970465" y="137893"/>
        <a:ext cx="1287017" cy="1319246"/>
      </dsp:txXfrm>
    </dsp:sp>
    <dsp:sp modelId="{F4A88F50-80C2-4205-A94F-6633D65BE464}">
      <dsp:nvSpPr>
        <dsp:cNvPr id="0" name=""/>
        <dsp:cNvSpPr/>
      </dsp:nvSpPr>
      <dsp:spPr>
        <a:xfrm rot="20842610">
          <a:off x="5085913" y="1949823"/>
          <a:ext cx="549227" cy="420132"/>
        </a:xfrm>
        <a:prstGeom prst="rightArrow">
          <a:avLst>
            <a:gd name="adj1" fmla="val 60000"/>
            <a:gd name="adj2" fmla="val 50000"/>
          </a:avLst>
        </a:prstGeom>
        <a:solidFill>
          <a:srgbClr val="9BBB59">
            <a:hueOff val="4821541"/>
            <a:satOff val="-7234"/>
            <a:lumOff val="-1176"/>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buNone/>
          </a:pP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rot="20842610">
        <a:off x="5085913" y="1949823"/>
        <a:ext cx="549227" cy="420132"/>
      </dsp:txXfrm>
    </dsp:sp>
    <dsp:sp modelId="{B9AAA3B7-A088-4324-BEFD-02632AD5E13B}">
      <dsp:nvSpPr>
        <dsp:cNvPr id="0" name=""/>
        <dsp:cNvSpPr/>
      </dsp:nvSpPr>
      <dsp:spPr>
        <a:xfrm>
          <a:off x="5862447" y="1174690"/>
          <a:ext cx="1464934" cy="1417513"/>
        </a:xfrm>
        <a:prstGeom prst="ellipse">
          <a:avLst/>
        </a:prstGeom>
        <a:solidFill>
          <a:srgbClr val="9BBB59">
            <a:hueOff val="4821541"/>
            <a:satOff val="-7234"/>
            <a:lumOff val="-1176"/>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Complexity</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5862447" y="1174690"/>
        <a:ext cx="1464934" cy="1417513"/>
      </dsp:txXfrm>
    </dsp:sp>
    <dsp:sp modelId="{80A494BF-4712-4536-A51F-93F173A6CC3E}">
      <dsp:nvSpPr>
        <dsp:cNvPr id="0" name=""/>
        <dsp:cNvSpPr/>
      </dsp:nvSpPr>
      <dsp:spPr>
        <a:xfrm rot="4771912">
          <a:off x="4013300" y="2974676"/>
          <a:ext cx="208008" cy="420132"/>
        </a:xfrm>
        <a:prstGeom prst="rightArrow">
          <a:avLst>
            <a:gd name="adj1" fmla="val 60000"/>
            <a:gd name="adj2" fmla="val 50000"/>
          </a:avLst>
        </a:prstGeom>
        <a:solidFill>
          <a:srgbClr val="9BBB59">
            <a:hueOff val="6428722"/>
            <a:satOff val="-9646"/>
            <a:lumOff val="-1569"/>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buNone/>
          </a:pP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rot="4771912">
        <a:off x="4013300" y="2974676"/>
        <a:ext cx="208008" cy="420132"/>
      </dsp:txXfrm>
    </dsp:sp>
    <dsp:sp modelId="{40035750-E240-4D19-A46C-79832CEF38E1}">
      <dsp:nvSpPr>
        <dsp:cNvPr id="0" name=""/>
        <dsp:cNvSpPr/>
      </dsp:nvSpPr>
      <dsp:spPr>
        <a:xfrm>
          <a:off x="3542684" y="3372641"/>
          <a:ext cx="1480792" cy="1418670"/>
        </a:xfrm>
        <a:prstGeom prst="ellipse">
          <a:avLst/>
        </a:prstGeom>
        <a:solidFill>
          <a:srgbClr val="9BBB59">
            <a:hueOff val="6428722"/>
            <a:satOff val="-9646"/>
            <a:lumOff val="-1569"/>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Latency</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3542684" y="3372641"/>
        <a:ext cx="1480792" cy="1418670"/>
      </dsp:txXfrm>
    </dsp:sp>
    <dsp:sp modelId="{5422B89B-FCE3-40BF-BDE0-8954A67D5563}">
      <dsp:nvSpPr>
        <dsp:cNvPr id="0" name=""/>
        <dsp:cNvSpPr/>
      </dsp:nvSpPr>
      <dsp:spPr>
        <a:xfrm rot="8256924">
          <a:off x="3060515" y="2935923"/>
          <a:ext cx="362856" cy="420132"/>
        </a:xfrm>
        <a:prstGeom prst="rightArrow">
          <a:avLst>
            <a:gd name="adj1" fmla="val 60000"/>
            <a:gd name="adj2" fmla="val 50000"/>
          </a:avLst>
        </a:prstGeom>
        <a:solidFill>
          <a:srgbClr val="9BBB59">
            <a:hueOff val="8035903"/>
            <a:satOff val="-12057"/>
            <a:lumOff val="-1961"/>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buNone/>
          </a:pP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rot="8256924">
        <a:off x="3060515" y="2935923"/>
        <a:ext cx="362856" cy="420132"/>
      </dsp:txXfrm>
    </dsp:sp>
    <dsp:sp modelId="{9BCBD670-8C5C-4F14-BA2F-A7FEA649DDAD}">
      <dsp:nvSpPr>
        <dsp:cNvPr id="0" name=""/>
        <dsp:cNvSpPr/>
      </dsp:nvSpPr>
      <dsp:spPr>
        <a:xfrm>
          <a:off x="1727023" y="3152193"/>
          <a:ext cx="1445338" cy="1433661"/>
        </a:xfrm>
        <a:prstGeom prst="ellipse">
          <a:avLst/>
        </a:prstGeom>
        <a:solidFill>
          <a:srgbClr val="9BBB59">
            <a:hueOff val="8035903"/>
            <a:satOff val="-12057"/>
            <a:lumOff val="-1961"/>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Dynamicity</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1727023" y="3152193"/>
        <a:ext cx="1445338" cy="1433661"/>
      </dsp:txXfrm>
    </dsp:sp>
    <dsp:sp modelId="{B0953878-EB68-4178-BE0E-1E2578B4A24E}">
      <dsp:nvSpPr>
        <dsp:cNvPr id="0" name=""/>
        <dsp:cNvSpPr/>
      </dsp:nvSpPr>
      <dsp:spPr>
        <a:xfrm rot="10926724">
          <a:off x="2515362" y="2210459"/>
          <a:ext cx="366062" cy="420132"/>
        </a:xfrm>
        <a:prstGeom prst="rightArrow">
          <a:avLst>
            <a:gd name="adj1" fmla="val 60000"/>
            <a:gd name="adj2" fmla="val 50000"/>
          </a:avLst>
        </a:prstGeom>
        <a:solidFill>
          <a:srgbClr val="9BBB59">
            <a:hueOff val="9643083"/>
            <a:satOff val="-14469"/>
            <a:lumOff val="-2353"/>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buNone/>
          </a:pP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rot="10926724">
        <a:off x="2515362" y="2210459"/>
        <a:ext cx="366062" cy="420132"/>
      </dsp:txXfrm>
    </dsp:sp>
    <dsp:sp modelId="{8033D0A5-C0DD-4C92-88F0-F6E5B5CCF50C}">
      <dsp:nvSpPr>
        <dsp:cNvPr id="0" name=""/>
        <dsp:cNvSpPr/>
      </dsp:nvSpPr>
      <dsp:spPr>
        <a:xfrm>
          <a:off x="983892" y="1755299"/>
          <a:ext cx="1359583" cy="1254132"/>
        </a:xfrm>
        <a:prstGeom prst="ellipse">
          <a:avLst/>
        </a:prstGeom>
        <a:solidFill>
          <a:srgbClr val="9BBB59">
            <a:hueOff val="9643083"/>
            <a:satOff val="-14469"/>
            <a:lumOff val="-2353"/>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Energy Consumption</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983892" y="1755299"/>
        <a:ext cx="1359583" cy="1254132"/>
      </dsp:txXfrm>
    </dsp:sp>
    <dsp:sp modelId="{1950E7A1-A2A9-4BDB-884F-9DD2C1222DE8}">
      <dsp:nvSpPr>
        <dsp:cNvPr id="0" name=""/>
        <dsp:cNvSpPr/>
      </dsp:nvSpPr>
      <dsp:spPr>
        <a:xfrm rot="13262252">
          <a:off x="2965307" y="1554980"/>
          <a:ext cx="424022" cy="420132"/>
        </a:xfrm>
        <a:prstGeom prst="rightArrow">
          <a:avLst>
            <a:gd name="adj1" fmla="val 60000"/>
            <a:gd name="adj2" fmla="val 50000"/>
          </a:avLst>
        </a:prstGeom>
        <a:solidFill>
          <a:srgbClr val="9BBB59">
            <a:hueOff val="11250264"/>
            <a:satOff val="-16880"/>
            <a:lumOff val="-2745"/>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buNone/>
          </a:pP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rot="13262252">
        <a:off x="2965307" y="1554980"/>
        <a:ext cx="424022" cy="420132"/>
      </dsp:txXfrm>
    </dsp:sp>
    <dsp:sp modelId="{E47ACC13-A672-4FDD-8CEB-6E22A1589240}">
      <dsp:nvSpPr>
        <dsp:cNvPr id="0" name=""/>
        <dsp:cNvSpPr/>
      </dsp:nvSpPr>
      <dsp:spPr>
        <a:xfrm>
          <a:off x="1524486" y="246969"/>
          <a:ext cx="1537699" cy="1497252"/>
        </a:xfrm>
        <a:prstGeom prst="ellipse">
          <a:avLst/>
        </a:prstGeom>
        <a:solidFill>
          <a:srgbClr val="9BBB59">
            <a:hueOff val="11250264"/>
            <a:satOff val="-16880"/>
            <a:lumOff val="-2745"/>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IN" sz="1200" b="1" kern="1200" dirty="0" smtClean="0">
              <a:solidFill>
                <a:sysClr val="window" lastClr="FFFFFF"/>
              </a:solidFill>
              <a:latin typeface="Times New Roman" panose="02020603050405020304" pitchFamily="18" charset="0"/>
              <a:ea typeface="+mn-ea"/>
              <a:cs typeface="Times New Roman" panose="02020603050405020304" pitchFamily="18" charset="0"/>
            </a:rPr>
            <a:t>Resource Management</a:t>
          </a:r>
          <a:endParaRPr lang="en-IN" sz="1200" b="1" kern="12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1524486" y="246969"/>
        <a:ext cx="1537699" cy="1497252"/>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E12E3-9BAB-4B1A-92A6-069EBEC00C80}" type="datetimeFigureOut">
              <a:rPr lang="en-US" smtClean="0"/>
              <a:pPr/>
              <a:t>6/18/2020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E61FD-B7FC-4ACB-848D-91D5BF57E6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A2E61FD-B7FC-4ACB-848D-91D5BF57E6C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Working</a:t>
            </a:r>
            <a:r>
              <a:rPr lang="en-US" baseline="0" dirty="0" smtClean="0"/>
              <a:t> of fog computing….fog nodes usually receives data from the edge of network and responds in milliseconds. After  processing, it sends data summaries to cloud server periodically.. </a:t>
            </a:r>
            <a:r>
              <a:rPr lang="en-US" baseline="0" dirty="0" err="1" smtClean="0"/>
              <a:t>Here.</a:t>
            </a:r>
            <a:r>
              <a:rPr lang="en-US" baseline="0" dirty="0" smtClean="0"/>
              <a:t>.data can be categorized into three types …first is most time sensitive data..which is processed by directly connected fog nodes…the second is those data which can wait for seconds or minutes for the action…so it could be passed along to the aggregated node for the analysis and action…the third type of data is …less time sensitive data..which can be sent to cloud for historical analysis and long term storage..its example is…grid data network..</a:t>
            </a:r>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E61FD-B7FC-4ACB-848D-91D5BF57E6C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E87D0-B380-4E8E-9D49-767BB2817FE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CA5B271-BFD8-4135-B1E4-781DAB460E9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0231186-9130-4BBE-BEDC-AA504EAA6699}"/>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5" name="Footer Placeholder 4">
            <a:extLst>
              <a:ext uri="{FF2B5EF4-FFF2-40B4-BE49-F238E27FC236}">
                <a16:creationId xmlns:a16="http://schemas.microsoft.com/office/drawing/2014/main" xmlns="" id="{62C0935B-585D-4730-80C9-14956CD31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64437E7-D135-41B0-9561-7683BBC1DE5A}"/>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123005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5E324-9E9C-460A-92B3-5E20C9CF1E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543B13C-0CE9-4502-A40D-99F7CDED8C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136B01C-4776-454E-BBF5-B1C7EB947574}"/>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5" name="Footer Placeholder 4">
            <a:extLst>
              <a:ext uri="{FF2B5EF4-FFF2-40B4-BE49-F238E27FC236}">
                <a16:creationId xmlns:a16="http://schemas.microsoft.com/office/drawing/2014/main" xmlns="" id="{B9E9260F-897B-4731-9B27-0D7BC96C3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576B0FF-5F51-4A0D-950F-4C23E71F144A}"/>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413181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202A6C-7DA4-47BF-BF93-1FCFCA60A62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7F99E56-AB8C-42F4-808D-B92EE294637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E8038E9-C4D5-43A1-9EE4-B648A37B0C07}"/>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5" name="Footer Placeholder 4">
            <a:extLst>
              <a:ext uri="{FF2B5EF4-FFF2-40B4-BE49-F238E27FC236}">
                <a16:creationId xmlns:a16="http://schemas.microsoft.com/office/drawing/2014/main" xmlns="" id="{B612E410-6547-48C2-AFDD-6D5C485D9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4D90BC1-F79D-4FD5-AD20-B78037BE8FB7}"/>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246796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60D8C-2570-4714-8FF0-12894DC7C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C1FC08E-75C4-4432-BCC1-DA9A3C9B92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1D0334A-5082-43E4-AC3D-5B9387E3C52A}"/>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5" name="Footer Placeholder 4">
            <a:extLst>
              <a:ext uri="{FF2B5EF4-FFF2-40B4-BE49-F238E27FC236}">
                <a16:creationId xmlns:a16="http://schemas.microsoft.com/office/drawing/2014/main" xmlns="" id="{BC237B6B-FB8D-4285-B6AA-818E7F13C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41E0AD0-6FDC-4B5C-8293-7FEA4CDAB09F}"/>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109132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2BC630-C5FE-4C77-8E41-24EC03FDD58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7EAE10B-8727-4DB7-9E82-C1D5BEF95B1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93B33B7-6097-4520-AB0F-C4CA1BB7B0E6}"/>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5" name="Footer Placeholder 4">
            <a:extLst>
              <a:ext uri="{FF2B5EF4-FFF2-40B4-BE49-F238E27FC236}">
                <a16:creationId xmlns:a16="http://schemas.microsoft.com/office/drawing/2014/main" xmlns="" id="{DFEF827C-F5F6-4307-BFC6-5633BBCDF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FCD6A94-5C7F-4943-A64A-87245D3E06A0}"/>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37345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9973E-0D65-46AA-91D8-C92FF54D2D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78A858-BF31-460C-8D00-9B703779C438}"/>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C18D261-842F-4A4D-9291-1324746439F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F418EC6-D1AD-4660-887E-D9A9CF02BBA5}"/>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6" name="Footer Placeholder 5">
            <a:extLst>
              <a:ext uri="{FF2B5EF4-FFF2-40B4-BE49-F238E27FC236}">
                <a16:creationId xmlns:a16="http://schemas.microsoft.com/office/drawing/2014/main" xmlns="" id="{16891823-C239-4551-B556-95FDA5A6B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27B2754-4AA0-41B6-A71C-0056CD9CB368}"/>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269072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00615-A410-4C93-BBEC-7DA64FCC563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E08AFE9-5DC9-4E85-8AFC-448CB87F819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C4FCC0CE-82E9-4F88-BE4C-A3FFE1D19FDC}"/>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7C5CA10-65D0-49F9-9B85-A04C17E59AF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C1FE6E25-5DD8-4F51-B856-58A2B0ABBBD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322E466-F96A-4083-B80C-17B6E2DAB4EB}"/>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8" name="Footer Placeholder 7">
            <a:extLst>
              <a:ext uri="{FF2B5EF4-FFF2-40B4-BE49-F238E27FC236}">
                <a16:creationId xmlns:a16="http://schemas.microsoft.com/office/drawing/2014/main" xmlns="" id="{80DCD140-4AF6-4207-B26F-20E009E232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89872A0-AAF3-43D4-8F4B-ED6E0DDB8959}"/>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1082516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3AE50-CA09-4C52-B695-EB94FAE356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100B792-0A32-4B96-A700-F59BAC817F87}"/>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4" name="Footer Placeholder 3">
            <a:extLst>
              <a:ext uri="{FF2B5EF4-FFF2-40B4-BE49-F238E27FC236}">
                <a16:creationId xmlns:a16="http://schemas.microsoft.com/office/drawing/2014/main" xmlns="" id="{8CC53052-6205-4F4F-A577-4B25809C32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885E992-FB6A-442E-A9DE-1C0DC53224A9}"/>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401981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0F4B849-1BB8-4289-BEC0-20B20CE6BFF3}"/>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3" name="Footer Placeholder 2">
            <a:extLst>
              <a:ext uri="{FF2B5EF4-FFF2-40B4-BE49-F238E27FC236}">
                <a16:creationId xmlns:a16="http://schemas.microsoft.com/office/drawing/2014/main" xmlns="" id="{6F349488-C533-44E0-9587-5F715044F5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870D28C-46C8-42CF-B9AF-44102CF52157}"/>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343043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BDE6B-1F95-49C3-92DB-F981ADC3F60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1C5A194-A9F9-4CF2-87D7-1583A8A610E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6D65819-7F38-4B82-A97D-E3AB4A8283B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47033EBE-9147-492A-942A-48DD9E1C0C95}"/>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6" name="Footer Placeholder 5">
            <a:extLst>
              <a:ext uri="{FF2B5EF4-FFF2-40B4-BE49-F238E27FC236}">
                <a16:creationId xmlns:a16="http://schemas.microsoft.com/office/drawing/2014/main" xmlns="" id="{4FC4785D-A055-4807-A39D-83E4C3C291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AC23484-E1CF-4C76-930B-C11BC8544CDA}"/>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43366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F82CD-7656-4889-AF20-0E6054B6BA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B9B1E1C-CC8B-4908-BCB2-39850DE4349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3FF2E4DB-8F94-4A80-B9D0-B96AE747AFC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368F1997-9ED9-4F02-8482-AEF66D5420B9}"/>
              </a:ext>
            </a:extLst>
          </p:cNvPr>
          <p:cNvSpPr>
            <a:spLocks noGrp="1"/>
          </p:cNvSpPr>
          <p:nvPr>
            <p:ph type="dt" sz="half" idx="10"/>
          </p:nvPr>
        </p:nvSpPr>
        <p:spPr/>
        <p:txBody>
          <a:bodyPr/>
          <a:lstStyle/>
          <a:p>
            <a:fld id="{656AB0C2-777F-4556-9675-5DCDC7D14F4E}" type="datetimeFigureOut">
              <a:rPr lang="en-IN" smtClean="0"/>
              <a:pPr/>
              <a:t>18-06-2020</a:t>
            </a:fld>
            <a:endParaRPr lang="en-IN"/>
          </a:p>
        </p:txBody>
      </p:sp>
      <p:sp>
        <p:nvSpPr>
          <p:cNvPr id="6" name="Footer Placeholder 5">
            <a:extLst>
              <a:ext uri="{FF2B5EF4-FFF2-40B4-BE49-F238E27FC236}">
                <a16:creationId xmlns:a16="http://schemas.microsoft.com/office/drawing/2014/main" xmlns="" id="{78495ACA-91E4-4A07-884E-474AE6F29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E49035A-5B14-4A51-9D21-BF5AA065AA42}"/>
              </a:ext>
            </a:extLst>
          </p:cNvPr>
          <p:cNvSpPr>
            <a:spLocks noGrp="1"/>
          </p:cNvSpPr>
          <p:nvPr>
            <p:ph type="sldNum" sz="quarter" idx="12"/>
          </p:nvPr>
        </p:nvSpPr>
        <p:spPr/>
        <p:txBody>
          <a:body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400712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9CD3D4-C0E9-4F56-9EDF-7C5CFB17D10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F2ED622-2452-4FFC-B61A-87BA571C5E5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AF991C-A712-4F6C-867B-7A39CFF8998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6AB0C2-777F-4556-9675-5DCDC7D14F4E}" type="datetimeFigureOut">
              <a:rPr lang="en-IN" smtClean="0"/>
              <a:pPr/>
              <a:t>18-06-2020</a:t>
            </a:fld>
            <a:endParaRPr lang="en-IN"/>
          </a:p>
        </p:txBody>
      </p:sp>
      <p:sp>
        <p:nvSpPr>
          <p:cNvPr id="5" name="Footer Placeholder 4">
            <a:extLst>
              <a:ext uri="{FF2B5EF4-FFF2-40B4-BE49-F238E27FC236}">
                <a16:creationId xmlns:a16="http://schemas.microsoft.com/office/drawing/2014/main" xmlns="" id="{25DC1801-19D0-4F0B-B158-A1CF9C92850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B74B5DC-6777-4974-9D48-0F6934CA3D7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DD1834-3EB1-4957-BFBD-D9CA9281D681}" type="slidenum">
              <a:rPr lang="en-IN" smtClean="0"/>
              <a:pPr/>
              <a:t>‹#›</a:t>
            </a:fld>
            <a:endParaRPr lang="en-IN"/>
          </a:p>
        </p:txBody>
      </p:sp>
    </p:spTree>
    <p:extLst>
      <p:ext uri="{BB962C8B-B14F-4D97-AF65-F5344CB8AC3E}">
        <p14:creationId xmlns:p14="http://schemas.microsoft.com/office/powerpoint/2010/main" xmlns="" val="22325134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9" name="Rectangle 3118">
            <a:extLst>
              <a:ext uri="{FF2B5EF4-FFF2-40B4-BE49-F238E27FC236}">
                <a16:creationId xmlns:a16="http://schemas.microsoft.com/office/drawing/2014/main" xmlns="" id="{97761A89-D442-4DCF-9D12-150C5398D52C}"/>
              </a:ext>
            </a:extLst>
          </p:cNvPr>
          <p:cNvSpPr/>
          <p:nvPr/>
        </p:nvSpPr>
        <p:spPr>
          <a:xfrm>
            <a:off x="1080656" y="0"/>
            <a:ext cx="7125194" cy="6186309"/>
          </a:xfrm>
          <a:prstGeom prst="rect">
            <a:avLst/>
          </a:prstGeom>
        </p:spPr>
        <p:txBody>
          <a:bodyPr wrap="square">
            <a:spAutoFit/>
          </a:bodyPr>
          <a:lstStyle/>
          <a:p>
            <a:pPr algn="ctr">
              <a:lnSpc>
                <a:spcPct val="150000"/>
              </a:lnSpc>
            </a:pPr>
            <a:endParaRPr lang="en-IN" sz="1200" b="1" dirty="0" smtClean="0">
              <a:latin typeface="Times New Roman" pitchFamily="18" charset="0"/>
              <a:cs typeface="Times New Roman" pitchFamily="18" charset="0"/>
            </a:endParaRPr>
          </a:p>
          <a:p>
            <a:pPr algn="ctr">
              <a:lnSpc>
                <a:spcPct val="150000"/>
              </a:lnSpc>
            </a:pPr>
            <a:r>
              <a:rPr lang="en-IN" sz="1200" b="1" dirty="0" smtClean="0">
                <a:latin typeface="Times New Roman" pitchFamily="18" charset="0"/>
                <a:cs typeface="Times New Roman" pitchFamily="18" charset="0"/>
              </a:rPr>
              <a:t>A </a:t>
            </a:r>
          </a:p>
          <a:p>
            <a:pPr algn="ctr">
              <a:lnSpc>
                <a:spcPct val="150000"/>
              </a:lnSpc>
            </a:pPr>
            <a:r>
              <a:rPr lang="en-IN" sz="1200" b="1" dirty="0" smtClean="0">
                <a:latin typeface="Times New Roman" pitchFamily="18" charset="0"/>
                <a:cs typeface="Times New Roman" pitchFamily="18" charset="0"/>
              </a:rPr>
              <a:t> Dissertation </a:t>
            </a:r>
            <a:endParaRPr lang="en-IN" sz="1200" b="1" dirty="0">
              <a:latin typeface="Times New Roman" pitchFamily="18" charset="0"/>
              <a:cs typeface="Times New Roman" pitchFamily="18" charset="0"/>
            </a:endParaRPr>
          </a:p>
          <a:p>
            <a:pPr algn="ctr">
              <a:lnSpc>
                <a:spcPct val="150000"/>
              </a:lnSpc>
            </a:pPr>
            <a:r>
              <a:rPr lang="en-IN" sz="1200" b="1" dirty="0">
                <a:latin typeface="Times New Roman" pitchFamily="18" charset="0"/>
                <a:cs typeface="Times New Roman" pitchFamily="18" charset="0"/>
              </a:rPr>
              <a:t>Submitted </a:t>
            </a:r>
            <a:r>
              <a:rPr lang="en-IN" sz="1200" b="1" dirty="0" smtClean="0">
                <a:latin typeface="Times New Roman" pitchFamily="18" charset="0"/>
                <a:cs typeface="Times New Roman" pitchFamily="18" charset="0"/>
              </a:rPr>
              <a:t>to</a:t>
            </a:r>
            <a:endParaRPr lang="en-IN" sz="1200" b="1" dirty="0">
              <a:latin typeface="Times New Roman" pitchFamily="18" charset="0"/>
              <a:cs typeface="Times New Roman" pitchFamily="18" charset="0"/>
            </a:endParaRPr>
          </a:p>
          <a:p>
            <a:pPr algn="ctr">
              <a:lnSpc>
                <a:spcPct val="150000"/>
              </a:lnSpc>
            </a:pPr>
            <a:r>
              <a:rPr lang="en-IN" sz="1200" b="1" dirty="0">
                <a:latin typeface="Times New Roman" pitchFamily="18" charset="0"/>
                <a:cs typeface="Times New Roman" pitchFamily="18" charset="0"/>
              </a:rPr>
              <a:t>  DEPARTMENT OF COMPUTER SCIENCE ENGINEERING</a:t>
            </a:r>
            <a:r>
              <a:rPr lang="en-IN" sz="1200" b="1" dirty="0" smtClean="0">
                <a:latin typeface="Times New Roman" pitchFamily="18" charset="0"/>
                <a:cs typeface="Times New Roman" pitchFamily="18" charset="0"/>
              </a:rPr>
              <a:t>,</a:t>
            </a:r>
            <a:endParaRPr lang="en-IN" sz="1200" b="1" dirty="0">
              <a:latin typeface="Times New Roman" pitchFamily="18" charset="0"/>
              <a:cs typeface="Times New Roman" pitchFamily="18" charset="0"/>
            </a:endParaRPr>
          </a:p>
          <a:p>
            <a:pPr algn="ctr">
              <a:lnSpc>
                <a:spcPct val="150000"/>
              </a:lnSpc>
            </a:pPr>
            <a:r>
              <a:rPr lang="en-IN" sz="1200" b="1" dirty="0" smtClean="0">
                <a:latin typeface="Times New Roman" pitchFamily="18" charset="0"/>
                <a:cs typeface="Times New Roman" pitchFamily="18" charset="0"/>
              </a:rPr>
              <a:t>AMITY SCHOOL OF ENGINEERING AND TECHNOLOGY</a:t>
            </a:r>
          </a:p>
          <a:p>
            <a:pPr algn="ctr">
              <a:lnSpc>
                <a:spcPct val="150000"/>
              </a:lnSpc>
            </a:pPr>
            <a:endParaRPr lang="en-IN" sz="1200" b="1" dirty="0" smtClean="0">
              <a:latin typeface="Times New Roman" pitchFamily="18" charset="0"/>
              <a:cs typeface="Times New Roman" pitchFamily="18" charset="0"/>
            </a:endParaRPr>
          </a:p>
          <a:p>
            <a:pPr algn="ctr">
              <a:lnSpc>
                <a:spcPct val="150000"/>
              </a:lnSpc>
            </a:pPr>
            <a:endParaRPr lang="en-US" sz="1200" dirty="0" smtClean="0">
              <a:latin typeface="Times New Roman" pitchFamily="18" charset="0"/>
              <a:cs typeface="Times New Roman" pitchFamily="18" charset="0"/>
            </a:endParaRPr>
          </a:p>
          <a:p>
            <a:pPr algn="ctr">
              <a:lnSpc>
                <a:spcPct val="150000"/>
              </a:lnSpc>
            </a:pPr>
            <a:endParaRPr lang="en-US" sz="1200" dirty="0" smtClean="0">
              <a:latin typeface="Times New Roman" pitchFamily="18" charset="0"/>
              <a:cs typeface="Times New Roman" pitchFamily="18" charset="0"/>
            </a:endParaRPr>
          </a:p>
          <a:p>
            <a:pPr algn="ctr">
              <a:lnSpc>
                <a:spcPct val="150000"/>
              </a:lnSpc>
            </a:pPr>
            <a:endParaRPr lang="en-US" sz="1200" dirty="0" smtClean="0">
              <a:latin typeface="Times New Roman" pitchFamily="18" charset="0"/>
              <a:cs typeface="Times New Roman" pitchFamily="18" charset="0"/>
            </a:endParaRPr>
          </a:p>
          <a:p>
            <a:pPr algn="ctr">
              <a:lnSpc>
                <a:spcPct val="150000"/>
              </a:lnSpc>
            </a:pPr>
            <a:r>
              <a:rPr lang="en-US" sz="1200" dirty="0" smtClean="0">
                <a:latin typeface="Times New Roman" pitchFamily="18" charset="0"/>
                <a:cs typeface="Times New Roman" pitchFamily="18" charset="0"/>
              </a:rPr>
              <a:t>In</a:t>
            </a:r>
          </a:p>
          <a:p>
            <a:pPr algn="ctr">
              <a:lnSpc>
                <a:spcPct val="150000"/>
              </a:lnSpc>
            </a:pPr>
            <a:endParaRPr lang="en-US" sz="1200" dirty="0" smtClean="0">
              <a:latin typeface="Times New Roman" pitchFamily="18" charset="0"/>
              <a:cs typeface="Times New Roman" pitchFamily="18" charset="0"/>
            </a:endParaRPr>
          </a:p>
          <a:p>
            <a:pPr algn="ctr">
              <a:lnSpc>
                <a:spcPct val="150000"/>
              </a:lnSpc>
            </a:pPr>
            <a:r>
              <a:rPr lang="en-US" sz="1200" dirty="0" smtClean="0">
                <a:latin typeface="Times New Roman" pitchFamily="18" charset="0"/>
                <a:cs typeface="Times New Roman" pitchFamily="18" charset="0"/>
              </a:rPr>
              <a:t>the partial fulfillment of the requirements for the award of the degree of </a:t>
            </a:r>
          </a:p>
          <a:p>
            <a:pPr algn="ctr">
              <a:lnSpc>
                <a:spcPct val="150000"/>
              </a:lnSpc>
            </a:pPr>
            <a:r>
              <a:rPr lang="en-US" sz="1200" b="1" dirty="0" smtClean="0">
                <a:latin typeface="Times New Roman" pitchFamily="18" charset="0"/>
                <a:cs typeface="Times New Roman" pitchFamily="18" charset="0"/>
              </a:rPr>
              <a:t>Master of Technology</a:t>
            </a:r>
            <a:r>
              <a:rPr lang="en-US" sz="1200" dirty="0" smtClean="0">
                <a:latin typeface="Times New Roman" pitchFamily="18" charset="0"/>
                <a:cs typeface="Times New Roman" pitchFamily="18" charset="0"/>
              </a:rPr>
              <a:t> </a:t>
            </a:r>
          </a:p>
          <a:p>
            <a:pPr algn="ctr">
              <a:lnSpc>
                <a:spcPct val="150000"/>
              </a:lnSpc>
            </a:pPr>
            <a:r>
              <a:rPr lang="en-US" sz="1200" dirty="0" smtClean="0">
                <a:latin typeface="Times New Roman" pitchFamily="18" charset="0"/>
                <a:cs typeface="Times New Roman" pitchFamily="18" charset="0"/>
              </a:rPr>
              <a:t>in </a:t>
            </a:r>
          </a:p>
          <a:p>
            <a:pPr algn="ctr">
              <a:lnSpc>
                <a:spcPct val="150000"/>
              </a:lnSpc>
            </a:pPr>
            <a:r>
              <a:rPr lang="en-US" sz="1200" dirty="0" smtClean="0">
                <a:latin typeface="Times New Roman" pitchFamily="18" charset="0"/>
                <a:cs typeface="Times New Roman" pitchFamily="18" charset="0"/>
              </a:rPr>
              <a:t>Computer Science &amp; Engineering </a:t>
            </a:r>
          </a:p>
          <a:p>
            <a:pPr algn="ctr">
              <a:lnSpc>
                <a:spcPct val="150000"/>
              </a:lnSpc>
            </a:pPr>
            <a:r>
              <a:rPr lang="en-US" sz="1200" dirty="0" smtClean="0">
                <a:latin typeface="Times New Roman" pitchFamily="18" charset="0"/>
                <a:cs typeface="Times New Roman" pitchFamily="18" charset="0"/>
              </a:rPr>
              <a:t>Submitted By </a:t>
            </a:r>
          </a:p>
          <a:p>
            <a:pPr algn="ctr">
              <a:lnSpc>
                <a:spcPct val="150000"/>
              </a:lnSpc>
            </a:pPr>
            <a:r>
              <a:rPr lang="en-US" sz="1200" b="1" dirty="0" smtClean="0">
                <a:latin typeface="Times New Roman" pitchFamily="18" charset="0"/>
                <a:cs typeface="Times New Roman" pitchFamily="18" charset="0"/>
              </a:rPr>
              <a:t>SHAHEEN PARVEEN </a:t>
            </a:r>
            <a:endParaRPr lang="en-US" sz="1200" dirty="0" smtClean="0">
              <a:latin typeface="Times New Roman" pitchFamily="18" charset="0"/>
              <a:cs typeface="Times New Roman" pitchFamily="18" charset="0"/>
            </a:endParaRPr>
          </a:p>
          <a:p>
            <a:pPr algn="ctr">
              <a:lnSpc>
                <a:spcPct val="150000"/>
              </a:lnSpc>
            </a:pPr>
            <a:r>
              <a:rPr lang="en-US" sz="1200" dirty="0" smtClean="0">
                <a:latin typeface="Times New Roman" pitchFamily="18" charset="0"/>
                <a:cs typeface="Times New Roman" pitchFamily="18" charset="0"/>
              </a:rPr>
              <a:t>Enrollment No.: A7600918001 </a:t>
            </a:r>
          </a:p>
          <a:p>
            <a:pPr algn="ctr">
              <a:lnSpc>
                <a:spcPct val="150000"/>
              </a:lnSpc>
            </a:pPr>
            <a:r>
              <a:rPr lang="en-US" sz="1200" i="1" dirty="0" smtClean="0">
                <a:latin typeface="Times New Roman" pitchFamily="18" charset="0"/>
                <a:cs typeface="Times New Roman" pitchFamily="18" charset="0"/>
              </a:rPr>
              <a:t>under the guidance of</a:t>
            </a:r>
            <a:r>
              <a:rPr lang="en-US" sz="1200" b="1" i="1"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pPr algn="ctr">
              <a:lnSpc>
                <a:spcPct val="150000"/>
              </a:lnSpc>
            </a:pPr>
            <a:r>
              <a:rPr lang="en-US" sz="1200" b="1" dirty="0" smtClean="0">
                <a:latin typeface="Times New Roman" pitchFamily="18" charset="0"/>
                <a:cs typeface="Times New Roman" pitchFamily="18" charset="0"/>
              </a:rPr>
              <a:t>Dr. </a:t>
            </a:r>
            <a:r>
              <a:rPr lang="en-US" sz="1200" b="1" dirty="0" err="1" smtClean="0">
                <a:latin typeface="Times New Roman" pitchFamily="18" charset="0"/>
                <a:cs typeface="Times New Roman" pitchFamily="18" charset="0"/>
              </a:rPr>
              <a:t>Pawan</a:t>
            </a:r>
            <a:r>
              <a:rPr lang="en-US" sz="1200" b="1" dirty="0" smtClean="0">
                <a:latin typeface="Times New Roman" pitchFamily="18" charset="0"/>
                <a:cs typeface="Times New Roman" pitchFamily="18" charset="0"/>
              </a:rPr>
              <a:t> Singh </a:t>
            </a:r>
            <a:r>
              <a:rPr lang="en-US" sz="1200" dirty="0" smtClean="0">
                <a:latin typeface="Times New Roman" pitchFamily="18" charset="0"/>
                <a:cs typeface="Times New Roman" pitchFamily="18" charset="0"/>
              </a:rPr>
              <a:t>(Associate Professor)</a:t>
            </a:r>
          </a:p>
          <a:p>
            <a:pPr algn="ctr">
              <a:lnSpc>
                <a:spcPct val="150000"/>
              </a:lnSpc>
            </a:pPr>
            <a:r>
              <a:rPr lang="en-US" sz="1200" b="1" dirty="0" smtClean="0">
                <a:latin typeface="Times New Roman" pitchFamily="18" charset="0"/>
                <a:cs typeface="Times New Roman" pitchFamily="18" charset="0"/>
              </a:rPr>
              <a:t>Dr. Deepak </a:t>
            </a:r>
            <a:r>
              <a:rPr lang="en-US" sz="1200" b="1" dirty="0" err="1" smtClean="0">
                <a:latin typeface="Times New Roman" pitchFamily="18" charset="0"/>
                <a:cs typeface="Times New Roman" pitchFamily="18" charset="0"/>
              </a:rPr>
              <a:t>Arora</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(Professor &amp; Head CS&amp;E)</a:t>
            </a:r>
            <a:endParaRPr lang="en-IN" sz="1200" b="1" dirty="0" smtClean="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E8FB8B75-37C6-4E4D-ABCD-6618F83E5A2E}"/>
              </a:ext>
            </a:extLst>
          </p:cNvPr>
          <p:cNvPicPr>
            <a:picLocks noChangeAspect="1"/>
          </p:cNvPicPr>
          <p:nvPr/>
        </p:nvPicPr>
        <p:blipFill>
          <a:blip r:embed="rId4" cstate="print"/>
          <a:stretch>
            <a:fillRect/>
          </a:stretch>
        </p:blipFill>
        <p:spPr>
          <a:xfrm>
            <a:off x="4120738" y="2232560"/>
            <a:ext cx="1068779" cy="1033153"/>
          </a:xfrm>
          <a:prstGeom prst="rect">
            <a:avLst/>
          </a:prstGeom>
        </p:spPr>
      </p:pic>
    </p:spTree>
    <p:extLst>
      <p:ext uri="{BB962C8B-B14F-4D97-AF65-F5344CB8AC3E}">
        <p14:creationId xmlns:p14="http://schemas.microsoft.com/office/powerpoint/2010/main" xmlns="" val="843139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37F4E-DD3E-4F86-816C-C80C5E68EB45}"/>
              </a:ext>
            </a:extLst>
          </p:cNvPr>
          <p:cNvSpPr>
            <a:spLocks noGrp="1"/>
          </p:cNvSpPr>
          <p:nvPr>
            <p:ph type="title"/>
          </p:nvPr>
        </p:nvSpPr>
        <p:spPr>
          <a:xfrm>
            <a:off x="628650" y="577516"/>
            <a:ext cx="7886700" cy="385010"/>
          </a:xfrm>
        </p:spPr>
        <p:txBody>
          <a:bodyPr>
            <a:normAutofit fontScale="90000"/>
          </a:bodyPr>
          <a:lstStyle/>
          <a:p>
            <a:r>
              <a:rPr lang="en-IN" sz="2800" b="1" dirty="0" err="1" smtClean="0">
                <a:latin typeface="Times New Roman" panose="02020603050405020304" pitchFamily="18" charset="0"/>
                <a:cs typeface="Times New Roman" panose="02020603050405020304" pitchFamily="18" charset="0"/>
              </a:rPr>
              <a:t>Continu</a:t>
            </a:r>
            <a:r>
              <a:rPr lang="en-IN" sz="2800" b="1" dirty="0" smtClean="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descr="augmented.jfif"/>
          <p:cNvPicPr>
            <a:picLocks noGrp="1" noChangeAspect="1"/>
          </p:cNvPicPr>
          <p:nvPr>
            <p:ph idx="1"/>
          </p:nvPr>
        </p:nvPicPr>
        <p:blipFill>
          <a:blip r:embed="rId3" cstate="print"/>
          <a:stretch>
            <a:fillRect/>
          </a:stretch>
        </p:blipFill>
        <p:spPr>
          <a:xfrm>
            <a:off x="773237" y="1443791"/>
            <a:ext cx="3590215" cy="2005262"/>
          </a:xfrm>
        </p:spPr>
      </p:pic>
      <p:sp>
        <p:nvSpPr>
          <p:cNvPr id="8" name="Rectangle 7"/>
          <p:cNvSpPr/>
          <p:nvPr/>
        </p:nvSpPr>
        <p:spPr>
          <a:xfrm>
            <a:off x="753980" y="3533090"/>
            <a:ext cx="7122694" cy="369332"/>
          </a:xfrm>
          <a:prstGeom prst="rect">
            <a:avLst/>
          </a:prstGeom>
        </p:spPr>
        <p:txBody>
          <a:bodyPr wrap="square">
            <a:spAutoFit/>
          </a:bodyPr>
          <a:lstStyle/>
          <a:p>
            <a:r>
              <a:rPr lang="en-IN" b="1" dirty="0" smtClean="0">
                <a:latin typeface="Times New Roman" panose="02020603050405020304" pitchFamily="18" charset="0"/>
                <a:cs typeface="Times New Roman" panose="02020603050405020304" pitchFamily="18" charset="0"/>
              </a:rPr>
              <a:t>      Augmented reality		                   Healthcare System</a:t>
            </a:r>
            <a:r>
              <a:rPr lang="en-IN" dirty="0" smtClean="0">
                <a:latin typeface="Times New Roman" panose="02020603050405020304" pitchFamily="18" charset="0"/>
                <a:cs typeface="Times New Roman" panose="02020603050405020304" pitchFamily="18" charset="0"/>
              </a:rPr>
              <a:t> </a:t>
            </a:r>
            <a:endParaRPr lang="en-US" dirty="0"/>
          </a:p>
        </p:txBody>
      </p:sp>
      <p:pic>
        <p:nvPicPr>
          <p:cNvPr id="9" name="Picture 8" descr="smart-healthcare.jpg"/>
          <p:cNvPicPr>
            <a:picLocks noChangeAspect="1"/>
          </p:cNvPicPr>
          <p:nvPr/>
        </p:nvPicPr>
        <p:blipFill>
          <a:blip r:embed="rId4" cstate="print"/>
          <a:stretch>
            <a:fillRect/>
          </a:stretch>
        </p:blipFill>
        <p:spPr>
          <a:xfrm>
            <a:off x="4636169" y="1443788"/>
            <a:ext cx="3930315" cy="1973179"/>
          </a:xfrm>
          <a:prstGeom prst="rect">
            <a:avLst/>
          </a:prstGeom>
        </p:spPr>
      </p:pic>
      <p:pic>
        <p:nvPicPr>
          <p:cNvPr id="10" name="Picture 9" descr="smart grid.jfif"/>
          <p:cNvPicPr>
            <a:picLocks noChangeAspect="1"/>
          </p:cNvPicPr>
          <p:nvPr/>
        </p:nvPicPr>
        <p:blipFill>
          <a:blip r:embed="rId5" cstate="print"/>
          <a:stretch>
            <a:fillRect/>
          </a:stretch>
        </p:blipFill>
        <p:spPr>
          <a:xfrm>
            <a:off x="721895" y="3990724"/>
            <a:ext cx="3609473" cy="1944855"/>
          </a:xfrm>
          <a:prstGeom prst="rect">
            <a:avLst/>
          </a:prstGeom>
        </p:spPr>
      </p:pic>
      <p:sp>
        <p:nvSpPr>
          <p:cNvPr id="12" name="Rectangle 11"/>
          <p:cNvSpPr/>
          <p:nvPr/>
        </p:nvSpPr>
        <p:spPr>
          <a:xfrm>
            <a:off x="794083" y="5961330"/>
            <a:ext cx="7836570" cy="369332"/>
          </a:xfrm>
          <a:prstGeom prst="rect">
            <a:avLst/>
          </a:prstGeom>
        </p:spPr>
        <p:txBody>
          <a:bodyPr wrap="square">
            <a:spAutoFit/>
          </a:bodyPr>
          <a:lstStyle/>
          <a:p>
            <a:r>
              <a:rPr lang="en-IN" b="1" dirty="0" smtClean="0">
                <a:latin typeface="Times New Roman" panose="02020603050405020304" pitchFamily="18" charset="0"/>
                <a:cs typeface="Times New Roman" panose="02020603050405020304" pitchFamily="18" charset="0"/>
              </a:rPr>
              <a:t>       Smart Grid of Energy		                    Connected Car</a:t>
            </a:r>
            <a:r>
              <a:rPr lang="en-IN" dirty="0" smtClean="0">
                <a:latin typeface="Times New Roman" panose="02020603050405020304" pitchFamily="18" charset="0"/>
                <a:cs typeface="Times New Roman" panose="02020603050405020304" pitchFamily="18" charset="0"/>
              </a:rPr>
              <a:t> </a:t>
            </a:r>
            <a:endParaRPr lang="en-US" dirty="0"/>
          </a:p>
        </p:txBody>
      </p:sp>
      <p:pic>
        <p:nvPicPr>
          <p:cNvPr id="13" name="Picture 12" descr="connected.jfif"/>
          <p:cNvPicPr>
            <a:picLocks noChangeAspect="1"/>
          </p:cNvPicPr>
          <p:nvPr/>
        </p:nvPicPr>
        <p:blipFill>
          <a:blip r:embed="rId6" cstate="print"/>
          <a:stretch>
            <a:fillRect/>
          </a:stretch>
        </p:blipFill>
        <p:spPr>
          <a:xfrm>
            <a:off x="4668253" y="4005513"/>
            <a:ext cx="3882189" cy="1638300"/>
          </a:xfrm>
          <a:prstGeom prst="rect">
            <a:avLst/>
          </a:prstGeom>
        </p:spPr>
      </p:pic>
    </p:spTree>
    <p:extLst>
      <p:ext uri="{BB962C8B-B14F-4D97-AF65-F5344CB8AC3E}">
        <p14:creationId xmlns:p14="http://schemas.microsoft.com/office/powerpoint/2010/main" xmlns="" val="3186239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2F432-569E-4712-BF7C-DA1AEF140767}"/>
              </a:ext>
            </a:extLst>
          </p:cNvPr>
          <p:cNvSpPr>
            <a:spLocks noGrp="1"/>
          </p:cNvSpPr>
          <p:nvPr>
            <p:ph type="title"/>
          </p:nvPr>
        </p:nvSpPr>
        <p:spPr>
          <a:xfrm>
            <a:off x="628650" y="451262"/>
            <a:ext cx="7886700" cy="641268"/>
          </a:xfrm>
        </p:spPr>
        <p:txBody>
          <a:bodyPr>
            <a:noAutofit/>
          </a:bodyPr>
          <a:lstStyle/>
          <a:p>
            <a:pPr algn="ctr"/>
            <a:r>
              <a:rPr lang="en-IN" sz="2800" b="1" dirty="0" smtClean="0">
                <a:latin typeface="Times New Roman" pitchFamily="18" charset="0"/>
                <a:cs typeface="Times New Roman" pitchFamily="18" charset="0"/>
              </a:rPr>
              <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Emerging </a:t>
            </a:r>
            <a:r>
              <a:rPr lang="en-IN" sz="2800" b="1" dirty="0">
                <a:latin typeface="Times New Roman" pitchFamily="18" charset="0"/>
                <a:cs typeface="Times New Roman" pitchFamily="18" charset="0"/>
              </a:rPr>
              <a:t>Challenges</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graphicFrame>
        <p:nvGraphicFramePr>
          <p:cNvPr id="4" name="Content Placeholder 3">
            <a:extLst>
              <a:ext uri="{FF2B5EF4-FFF2-40B4-BE49-F238E27FC236}">
                <a16:creationId xmlns:a16="http://schemas.microsoft.com/office/drawing/2014/main" xmlns="" id="{33EFC702-309F-4D11-A941-9A40443F83A9}"/>
              </a:ext>
            </a:extLst>
          </p:cNvPr>
          <p:cNvGraphicFramePr>
            <a:graphicFrameLocks noGrp="1"/>
          </p:cNvGraphicFramePr>
          <p:nvPr>
            <p:ph idx="1"/>
          </p:nvPr>
        </p:nvGraphicFramePr>
        <p:xfrm>
          <a:off x="628650" y="1226625"/>
          <a:ext cx="7933459" cy="4934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95780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37F4E-DD3E-4F86-816C-C80C5E68EB45}"/>
              </a:ext>
            </a:extLst>
          </p:cNvPr>
          <p:cNvSpPr>
            <a:spLocks noGrp="1"/>
          </p:cNvSpPr>
          <p:nvPr>
            <p:ph type="title"/>
          </p:nvPr>
        </p:nvSpPr>
        <p:spPr/>
        <p:txBody>
          <a:bodyPr>
            <a:normAutofit/>
          </a:bodyPr>
          <a:lstStyle/>
          <a:p>
            <a:pPr algn="ctr"/>
            <a:r>
              <a:rPr lang="en-IN" sz="2800" b="1" dirty="0" smtClean="0">
                <a:latin typeface="Times New Roman" panose="02020603050405020304" pitchFamily="18" charset="0"/>
                <a:cs typeface="Times New Roman" panose="02020603050405020304" pitchFamily="18" charset="0"/>
              </a:rPr>
              <a:t>Advantages </a:t>
            </a:r>
            <a:r>
              <a:rPr lang="en-IN" sz="2800" b="1" dirty="0">
                <a:latin typeface="Times New Roman" panose="02020603050405020304" pitchFamily="18" charset="0"/>
                <a:cs typeface="Times New Roman" panose="02020603050405020304" pitchFamily="18" charset="0"/>
              </a:rPr>
              <a:t>Of Fog Computing</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AF23D1B-6736-4F8B-881A-46C4B14726F1}"/>
              </a:ext>
            </a:extLst>
          </p:cNvPr>
          <p:cNvSpPr>
            <a:spLocks noGrp="1"/>
          </p:cNvSpPr>
          <p:nvPr>
            <p:ph idx="1"/>
          </p:nvPr>
        </p:nvSpPr>
        <p:spPr>
          <a:xfrm>
            <a:off x="628650" y="1500809"/>
            <a:ext cx="7886700" cy="4676154"/>
          </a:xfrm>
        </p:spPr>
        <p:txBody>
          <a:bodyPr>
            <a:noAutofit/>
          </a:bodyPr>
          <a:lstStyle/>
          <a:p>
            <a:pPr>
              <a:lnSpc>
                <a:spcPct val="150000"/>
              </a:lnSpc>
            </a:pPr>
            <a:r>
              <a:rPr lang="en-US" sz="1400" b="1" dirty="0" smtClean="0">
                <a:latin typeface="Times New Roman" pitchFamily="18" charset="0"/>
                <a:cs typeface="Times New Roman" pitchFamily="18" charset="0"/>
              </a:rPr>
              <a:t>Minimize the latency rate : </a:t>
            </a:r>
            <a:r>
              <a:rPr lang="en-US" sz="1400" dirty="0" smtClean="0">
                <a:latin typeface="Times New Roman" pitchFamily="18" charset="0"/>
                <a:cs typeface="Times New Roman" pitchFamily="18" charset="0"/>
              </a:rPr>
              <a:t>Fog node can compute the result faster than cloud server.</a:t>
            </a:r>
            <a:endParaRPr lang="en-US" sz="1400" b="1" dirty="0" smtClean="0">
              <a:latin typeface="Times New Roman" pitchFamily="18" charset="0"/>
              <a:cs typeface="Times New Roman"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Optimization of Energy consumption : </a:t>
            </a:r>
            <a:r>
              <a:rPr lang="en-IN" sz="1400" dirty="0" smtClean="0">
                <a:latin typeface="Times New Roman" panose="02020603050405020304" pitchFamily="18" charset="0"/>
                <a:cs typeface="Times New Roman" panose="02020603050405020304" pitchFamily="18" charset="0"/>
              </a:rPr>
              <a:t>Energy consumed by the cloud server can be optimized with the help of fog nodes.</a:t>
            </a:r>
            <a:endParaRPr lang="en-IN" sz="1400" b="1" dirty="0" smtClean="0">
              <a:latin typeface="Times New Roman" panose="02020603050405020304" pitchFamily="18" charset="0"/>
              <a:cs typeface="Times New Roman" panose="02020603050405020304"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Greater </a:t>
            </a:r>
            <a:r>
              <a:rPr lang="en-IN" sz="1400" b="1" dirty="0">
                <a:latin typeface="Times New Roman" panose="02020603050405020304" pitchFamily="18" charset="0"/>
                <a:cs typeface="Times New Roman" panose="02020603050405020304" pitchFamily="18" charset="0"/>
              </a:rPr>
              <a:t>business agility: </a:t>
            </a:r>
            <a:r>
              <a:rPr lang="en-IN" sz="1400" dirty="0">
                <a:latin typeface="Times New Roman" panose="02020603050405020304" pitchFamily="18" charset="0"/>
                <a:cs typeface="Times New Roman" panose="02020603050405020304" pitchFamily="18" charset="0"/>
              </a:rPr>
              <a:t>With the right tools, developers can quickly develop fog applications and deploy them where needed. Machine manufacturers can offer </a:t>
            </a:r>
            <a:r>
              <a:rPr lang="en-IN" sz="1400" dirty="0" err="1">
                <a:latin typeface="Times New Roman" panose="02020603050405020304" pitchFamily="18" charset="0"/>
                <a:cs typeface="Times New Roman" panose="02020603050405020304" pitchFamily="18" charset="0"/>
              </a:rPr>
              <a:t>MaaS</a:t>
            </a:r>
            <a:r>
              <a:rPr lang="en-IN" sz="1400" dirty="0">
                <a:latin typeface="Times New Roman" panose="02020603050405020304" pitchFamily="18" charset="0"/>
                <a:cs typeface="Times New Roman" panose="02020603050405020304" pitchFamily="18" charset="0"/>
              </a:rPr>
              <a:t> to their customers. Fog applications program the machine to operate in the way each customer needs.</a:t>
            </a:r>
          </a:p>
          <a:p>
            <a:pPr>
              <a:lnSpc>
                <a:spcPct val="150000"/>
              </a:lnSpc>
            </a:pPr>
            <a:r>
              <a:rPr lang="en-IN" sz="1400" b="1" dirty="0">
                <a:latin typeface="Times New Roman" panose="02020603050405020304" pitchFamily="18" charset="0"/>
                <a:cs typeface="Times New Roman" panose="02020603050405020304" pitchFamily="18" charset="0"/>
              </a:rPr>
              <a:t>Better security: </a:t>
            </a:r>
            <a:r>
              <a:rPr lang="en-IN" sz="1400" dirty="0">
                <a:latin typeface="Times New Roman" panose="02020603050405020304" pitchFamily="18" charset="0"/>
                <a:cs typeface="Times New Roman" panose="02020603050405020304" pitchFamily="18" charset="0"/>
              </a:rPr>
              <a:t>Protect your fog nodes using the same policy, controls, and procedures you use in other parts of your IT environment. Use the same physical security and cybersecurity solutions.</a:t>
            </a:r>
          </a:p>
          <a:p>
            <a:pPr>
              <a:lnSpc>
                <a:spcPct val="150000"/>
              </a:lnSpc>
            </a:pPr>
            <a:r>
              <a:rPr lang="en-IN" sz="1400" b="1" dirty="0">
                <a:latin typeface="Times New Roman" panose="02020603050405020304" pitchFamily="18" charset="0"/>
                <a:cs typeface="Times New Roman" panose="02020603050405020304" pitchFamily="18" charset="0"/>
              </a:rPr>
              <a:t>Deeper insights, with privacy control: </a:t>
            </a:r>
            <a:r>
              <a:rPr lang="en-IN" sz="1400" dirty="0">
                <a:latin typeface="Times New Roman" panose="02020603050405020304" pitchFamily="18" charset="0"/>
                <a:cs typeface="Times New Roman" panose="02020603050405020304" pitchFamily="18" charset="0"/>
              </a:rPr>
              <a:t>Analyse sensitive data locally instead of sending it to the cloud for analysis. Your IT team can monitor and control the devices that collect, analyse, and store data.</a:t>
            </a:r>
          </a:p>
          <a:p>
            <a:pPr>
              <a:lnSpc>
                <a:spcPct val="150000"/>
              </a:lnSpc>
            </a:pPr>
            <a:r>
              <a:rPr lang="en-IN" sz="1400" b="1" dirty="0">
                <a:latin typeface="Times New Roman" panose="02020603050405020304" pitchFamily="18" charset="0"/>
                <a:cs typeface="Times New Roman" panose="02020603050405020304" pitchFamily="18" charset="0"/>
              </a:rPr>
              <a:t>Lower operating expense: </a:t>
            </a:r>
            <a:r>
              <a:rPr lang="en-IN" sz="1400" dirty="0">
                <a:latin typeface="Times New Roman" panose="02020603050405020304" pitchFamily="18" charset="0"/>
                <a:cs typeface="Times New Roman" panose="02020603050405020304" pitchFamily="18" charset="0"/>
              </a:rPr>
              <a:t>Conserve network bandwidth by processing selected data locally instead of sending it to the cloud for analysis</a:t>
            </a:r>
            <a:r>
              <a:rPr lang="en-IN" sz="1400" dirty="0" smtClean="0">
                <a:latin typeface="Times New Roman" panose="02020603050405020304" pitchFamily="18" charset="0"/>
                <a:cs typeface="Times New Roman" panose="02020603050405020304" pitchFamily="18" charset="0"/>
              </a:rPr>
              <a:t>.</a:t>
            </a:r>
          </a:p>
          <a:p>
            <a:pPr>
              <a:lnSpc>
                <a:spcPct val="150000"/>
              </a:lnSpc>
            </a:pPr>
            <a:endParaRPr lang="en-US" sz="1400" dirty="0" smtClean="0">
              <a:latin typeface="Times New Roman" pitchFamily="18" charset="0"/>
              <a:cs typeface="Times New Roman" pitchFamily="18" charset="0"/>
            </a:endParaRPr>
          </a:p>
          <a:p>
            <a:pPr>
              <a:lnSpc>
                <a:spcPct val="150000"/>
              </a:lnSpc>
            </a:pPr>
            <a:endParaRPr lang="en-IN" sz="1400" dirty="0" smtClean="0">
              <a:latin typeface="Times New Roman" panose="02020603050405020304" pitchFamily="18" charset="0"/>
              <a:cs typeface="Times New Roman" panose="02020603050405020304" pitchFamily="18" charset="0"/>
            </a:endParaRPr>
          </a:p>
          <a:p>
            <a:pPr>
              <a:lnSpc>
                <a:spcPct val="150000"/>
              </a:lnSpc>
            </a:pPr>
            <a:endParaRPr lang="en-IN" sz="1400" dirty="0" smtClean="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52307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386" y="1324303"/>
            <a:ext cx="7930055" cy="4247317"/>
          </a:xfrm>
          <a:prstGeom prst="rect">
            <a:avLst/>
          </a:prstGeom>
        </p:spPr>
        <p:txBody>
          <a:bodyPr wrap="square">
            <a:spAutoFit/>
          </a:bodyPr>
          <a:lstStyle/>
          <a:p>
            <a:pPr algn="just" eaLnBrk="0" fontAlgn="base" hangingPunct="0">
              <a:lnSpc>
                <a:spcPct val="150000"/>
              </a:lnSpc>
              <a:spcBef>
                <a:spcPct val="0"/>
              </a:spcBef>
              <a:spcAft>
                <a:spcPct val="0"/>
              </a:spcAft>
              <a:buFont typeface="Wingdings" pitchFamily="2" charset="2"/>
              <a:buChar char="Ø"/>
              <a:tabLst>
                <a:tab pos="603250" algn="l"/>
              </a:tabLst>
            </a:pPr>
            <a:r>
              <a:rPr lang="en-GB" dirty="0" smtClean="0">
                <a:latin typeface="Times New Roman" pitchFamily="18" charset="0"/>
                <a:ea typeface="Corbel" pitchFamily="34" charset="0"/>
                <a:cs typeface="Times New Roman" pitchFamily="18" charset="0"/>
              </a:rPr>
              <a:t>A pricing Fog-Cloud based model that enhances the profit of consumer as a provider without any extra expense on maintenance.</a:t>
            </a:r>
            <a:endParaRPr lang="en-US" dirty="0" smtClean="0">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buFont typeface="Wingdings" pitchFamily="2" charset="2"/>
              <a:buChar char="Ø"/>
              <a:tabLst>
                <a:tab pos="603250" algn="l"/>
              </a:tabLst>
            </a:pPr>
            <a:r>
              <a:rPr lang="en-US" dirty="0" smtClean="0">
                <a:latin typeface="Times New Roman" pitchFamily="18" charset="0"/>
                <a:ea typeface="Times New Roman" pitchFamily="18" charset="0"/>
                <a:cs typeface="Times New Roman" pitchFamily="18" charset="0"/>
              </a:rPr>
              <a:t>A comprehensive literature review on fog computing is presented by categorizing  on  differently</a:t>
            </a:r>
            <a:endParaRPr lang="en-US"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buFont typeface="Wingdings" pitchFamily="2" charset="2"/>
              <a:buChar char="Ø"/>
              <a:tabLst>
                <a:tab pos="603250" algn="l"/>
              </a:tabLst>
            </a:pPr>
            <a:r>
              <a:rPr lang="en-GB" dirty="0" smtClean="0">
                <a:latin typeface="Times New Roman" pitchFamily="18" charset="0"/>
                <a:ea typeface="Corbel" pitchFamily="34" charset="0"/>
                <a:cs typeface="Times New Roman" pitchFamily="18" charset="0"/>
              </a:rPr>
              <a:t>A web based application model that facilitate the extracting of processor data for alarm triggering.</a:t>
            </a:r>
            <a:endParaRPr lang="en-US"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buFont typeface="Wingdings" pitchFamily="2" charset="2"/>
              <a:buChar char="Ø"/>
              <a:tabLst>
                <a:tab pos="603250" algn="l"/>
              </a:tabLst>
            </a:pPr>
            <a:r>
              <a:rPr lang="en-GB" dirty="0" smtClean="0">
                <a:latin typeface="Times New Roman" pitchFamily="18" charset="0"/>
                <a:ea typeface="Corbel" pitchFamily="34" charset="0"/>
                <a:cs typeface="Times New Roman" pitchFamily="18" charset="0"/>
              </a:rPr>
              <a:t>An energy conservation technique is integrated with self maintenance which saves time, energy, space and bandwidth.</a:t>
            </a:r>
            <a:endParaRPr lang="en-US"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buFont typeface="Wingdings" pitchFamily="2" charset="2"/>
              <a:buChar char="Ø"/>
              <a:tabLst>
                <a:tab pos="603250" algn="l"/>
              </a:tabLst>
            </a:pPr>
            <a:r>
              <a:rPr lang="en-GB" dirty="0" smtClean="0">
                <a:latin typeface="Times New Roman" pitchFamily="18" charset="0"/>
                <a:ea typeface="Corbel" pitchFamily="34" charset="0"/>
                <a:cs typeface="Times New Roman" pitchFamily="18" charset="0"/>
              </a:rPr>
              <a:t>Analysis on the efficiency of fog Computing.</a:t>
            </a:r>
          </a:p>
          <a:p>
            <a:pPr lvl="0" algn="just" eaLnBrk="0" fontAlgn="base" hangingPunct="0">
              <a:lnSpc>
                <a:spcPct val="150000"/>
              </a:lnSpc>
              <a:spcBef>
                <a:spcPct val="0"/>
              </a:spcBef>
              <a:spcAft>
                <a:spcPct val="0"/>
              </a:spcAft>
              <a:buFont typeface="Wingdings" pitchFamily="2" charset="2"/>
              <a:buChar char="Ø"/>
              <a:tabLst>
                <a:tab pos="603250" algn="l"/>
              </a:tabLst>
            </a:pPr>
            <a:r>
              <a:rPr lang="en-GB" dirty="0" smtClean="0">
                <a:latin typeface="Times New Roman" pitchFamily="18" charset="0"/>
                <a:cs typeface="Times New Roman" pitchFamily="18" charset="0"/>
              </a:rPr>
              <a:t>Some future aspects are also proposed.</a:t>
            </a:r>
            <a:endParaRPr lang="en-US" dirty="0" smtClean="0">
              <a:latin typeface="Times New Roman" pitchFamily="18" charset="0"/>
              <a:cs typeface="Times New Roman" pitchFamily="18" charset="0"/>
            </a:endParaRPr>
          </a:p>
        </p:txBody>
      </p:sp>
      <p:sp>
        <p:nvSpPr>
          <p:cNvPr id="5" name="TextBox 4"/>
          <p:cNvSpPr txBox="1"/>
          <p:nvPr/>
        </p:nvSpPr>
        <p:spPr>
          <a:xfrm>
            <a:off x="1497724" y="583324"/>
            <a:ext cx="6101255"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Major Contribution of the thesis</a:t>
            </a:r>
          </a:p>
          <a:p>
            <a:pPr algn="ct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99090" y="1450432"/>
          <a:ext cx="7835462" cy="4445870"/>
        </p:xfrm>
        <a:graphic>
          <a:graphicData uri="http://schemas.openxmlformats.org/drawingml/2006/table">
            <a:tbl>
              <a:tblPr/>
              <a:tblGrid>
                <a:gridCol w="3878317"/>
                <a:gridCol w="3957145"/>
              </a:tblGrid>
              <a:tr h="404170">
                <a:tc>
                  <a:txBody>
                    <a:bodyPr/>
                    <a:lstStyle/>
                    <a:p>
                      <a:pPr marL="0" marR="0" algn="ctr">
                        <a:lnSpc>
                          <a:spcPct val="150000"/>
                        </a:lnSpc>
                        <a:spcBef>
                          <a:spcPts val="0"/>
                        </a:spcBef>
                        <a:spcAft>
                          <a:spcPts val="0"/>
                        </a:spcAft>
                        <a:tabLst>
                          <a:tab pos="1600200" algn="l"/>
                        </a:tabLst>
                      </a:pPr>
                      <a:r>
                        <a:rPr lang="en-GB" sz="1000" dirty="0">
                          <a:solidFill>
                            <a:srgbClr val="000000"/>
                          </a:solidFill>
                          <a:latin typeface="Times New Roman"/>
                          <a:ea typeface="Corbel"/>
                          <a:cs typeface="Times New Roman"/>
                        </a:rPr>
                        <a:t>Variable</a:t>
                      </a:r>
                      <a:endParaRPr lang="en-US" sz="1100" dirty="0">
                        <a:solidFill>
                          <a:srgbClr val="000000"/>
                        </a:solidFill>
                        <a:latin typeface="Corbel"/>
                        <a:ea typeface="Corbel"/>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Definition</a:t>
                      </a:r>
                      <a:endParaRPr lang="en-US" sz="1100">
                        <a:solidFill>
                          <a:srgbClr val="000000"/>
                        </a:solidFill>
                        <a:latin typeface="Corbel"/>
                        <a:ea typeface="Corbel"/>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170">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Tem</a:t>
                      </a:r>
                      <a:endParaRPr lang="en-US" sz="1100">
                        <a:solidFill>
                          <a:srgbClr val="000000"/>
                        </a:solidFill>
                        <a:latin typeface="Corbel"/>
                        <a:ea typeface="Corbel"/>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Temperature Fetch From Processor</a:t>
                      </a:r>
                      <a:endParaRPr lang="en-US" sz="1100">
                        <a:solidFill>
                          <a:srgbClr val="000000"/>
                        </a:solidFill>
                        <a:latin typeface="Corbel"/>
                        <a:ea typeface="Corbel"/>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404170">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T</a:t>
                      </a:r>
                      <a:r>
                        <a:rPr lang="en-GB" sz="1000" baseline="-25000">
                          <a:solidFill>
                            <a:srgbClr val="000000"/>
                          </a:solidFill>
                          <a:latin typeface="Times New Roman"/>
                          <a:ea typeface="Corbel"/>
                          <a:cs typeface="Times New Roman"/>
                        </a:rPr>
                        <a:t>S</a:t>
                      </a:r>
                      <a:endParaRPr lang="en-US" sz="1100">
                        <a:solidFill>
                          <a:srgbClr val="000000"/>
                        </a:solidFill>
                        <a:latin typeface="Corbel"/>
                        <a:ea typeface="Corbel"/>
                        <a:cs typeface="Times New Roman"/>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tabLst>
                          <a:tab pos="1600200" algn="l"/>
                        </a:tabLst>
                      </a:pPr>
                      <a:r>
                        <a:rPr lang="en-GB" sz="1000" dirty="0">
                          <a:solidFill>
                            <a:srgbClr val="000000"/>
                          </a:solidFill>
                          <a:latin typeface="Times New Roman"/>
                          <a:ea typeface="Corbel"/>
                          <a:cs typeface="Times New Roman"/>
                        </a:rPr>
                        <a:t>Timestamp Fetch From Processor</a:t>
                      </a:r>
                      <a:endParaRPr lang="en-US" sz="1100" dirty="0">
                        <a:solidFill>
                          <a:srgbClr val="000000"/>
                        </a:solidFill>
                        <a:latin typeface="Corbel"/>
                        <a:ea typeface="Corbel"/>
                        <a:cs typeface="Times New Roman"/>
                      </a:endParaRPr>
                    </a:p>
                  </a:txBody>
                  <a:tcPr marL="68580" marR="68580" marT="0" marB="0">
                    <a:lnL>
                      <a:noFill/>
                    </a:lnL>
                    <a:lnR>
                      <a:noFill/>
                    </a:lnR>
                    <a:lnT>
                      <a:noFill/>
                    </a:lnT>
                    <a:lnB>
                      <a:noFill/>
                    </a:lnB>
                  </a:tcPr>
                </a:tc>
              </a:tr>
              <a:tr h="404170">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I</a:t>
                      </a:r>
                      <a:r>
                        <a:rPr lang="en-GB" sz="1000" baseline="-25000">
                          <a:solidFill>
                            <a:srgbClr val="000000"/>
                          </a:solidFill>
                          <a:latin typeface="Times New Roman"/>
                          <a:ea typeface="Corbel"/>
                          <a:cs typeface="Times New Roman"/>
                        </a:rPr>
                        <a:t>n</a:t>
                      </a:r>
                      <a:endParaRPr lang="en-US" sz="1100">
                        <a:solidFill>
                          <a:srgbClr val="000000"/>
                        </a:solidFill>
                        <a:latin typeface="Corbel"/>
                        <a:ea typeface="Corbel"/>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Interval</a:t>
                      </a:r>
                      <a:endParaRPr lang="en-US" sz="1100">
                        <a:solidFill>
                          <a:srgbClr val="000000"/>
                        </a:solidFill>
                        <a:latin typeface="Corbel"/>
                        <a:ea typeface="Corbel"/>
                        <a:cs typeface="Times New Roman"/>
                      </a:endParaRPr>
                    </a:p>
                  </a:txBody>
                  <a:tcPr marL="68580" marR="68580" marT="0" marB="0">
                    <a:lnL>
                      <a:noFill/>
                    </a:lnL>
                    <a:lnR>
                      <a:noFill/>
                    </a:lnR>
                    <a:lnT>
                      <a:noFill/>
                    </a:lnT>
                    <a:lnB>
                      <a:noFill/>
                    </a:lnB>
                    <a:solidFill>
                      <a:srgbClr val="C0C0C0"/>
                    </a:solidFill>
                  </a:tcPr>
                </a:tc>
              </a:tr>
              <a:tr h="404170">
                <a:tc>
                  <a:txBody>
                    <a:bodyPr/>
                    <a:lstStyle/>
                    <a:p>
                      <a:pPr marL="0" marR="0" algn="ctr">
                        <a:lnSpc>
                          <a:spcPct val="150000"/>
                        </a:lnSpc>
                        <a:spcBef>
                          <a:spcPts val="0"/>
                        </a:spcBef>
                        <a:spcAft>
                          <a:spcPts val="0"/>
                        </a:spcAft>
                        <a:tabLst>
                          <a:tab pos="1600200" algn="l"/>
                        </a:tabLst>
                      </a:pPr>
                      <a:r>
                        <a:rPr lang="en-GB" sz="1000" dirty="0">
                          <a:solidFill>
                            <a:srgbClr val="000000"/>
                          </a:solidFill>
                          <a:latin typeface="Times New Roman"/>
                          <a:ea typeface="Corbel"/>
                          <a:cs typeface="Times New Roman"/>
                        </a:rPr>
                        <a:t>Count</a:t>
                      </a:r>
                      <a:endParaRPr lang="en-US" sz="1100" dirty="0">
                        <a:solidFill>
                          <a:srgbClr val="000000"/>
                        </a:solidFill>
                        <a:latin typeface="Corbel"/>
                        <a:ea typeface="Corbel"/>
                        <a:cs typeface="Times New Roman"/>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Counter</a:t>
                      </a:r>
                      <a:endParaRPr lang="en-US" sz="1100">
                        <a:solidFill>
                          <a:srgbClr val="000000"/>
                        </a:solidFill>
                        <a:latin typeface="Corbel"/>
                        <a:ea typeface="Corbel"/>
                        <a:cs typeface="Times New Roman"/>
                      </a:endParaRPr>
                    </a:p>
                  </a:txBody>
                  <a:tcPr marL="68580" marR="68580" marT="0" marB="0">
                    <a:lnL>
                      <a:noFill/>
                    </a:lnL>
                    <a:lnR>
                      <a:noFill/>
                    </a:lnR>
                    <a:lnT>
                      <a:noFill/>
                    </a:lnT>
                    <a:lnB>
                      <a:noFill/>
                    </a:lnB>
                  </a:tcPr>
                </a:tc>
              </a:tr>
              <a:tr h="404170">
                <a:tc>
                  <a:txBody>
                    <a:bodyPr/>
                    <a:lstStyle/>
                    <a:p>
                      <a:pPr marL="0" marR="0" algn="ctr">
                        <a:lnSpc>
                          <a:spcPct val="150000"/>
                        </a:lnSpc>
                        <a:spcBef>
                          <a:spcPts val="0"/>
                        </a:spcBef>
                        <a:spcAft>
                          <a:spcPts val="0"/>
                        </a:spcAft>
                        <a:tabLst>
                          <a:tab pos="1600200" algn="l"/>
                        </a:tabLst>
                      </a:pPr>
                      <a:r>
                        <a:rPr lang="en-GB" sz="1000" dirty="0">
                          <a:solidFill>
                            <a:srgbClr val="000000"/>
                          </a:solidFill>
                          <a:latin typeface="Times New Roman"/>
                          <a:ea typeface="Corbel"/>
                          <a:cs typeface="Times New Roman"/>
                        </a:rPr>
                        <a:t>T</a:t>
                      </a:r>
                      <a:r>
                        <a:rPr lang="en-GB" sz="1000" baseline="-25000" dirty="0">
                          <a:solidFill>
                            <a:srgbClr val="000000"/>
                          </a:solidFill>
                          <a:latin typeface="Times New Roman"/>
                          <a:ea typeface="Corbel"/>
                          <a:cs typeface="Times New Roman"/>
                        </a:rPr>
                        <a:t>H</a:t>
                      </a:r>
                      <a:endParaRPr lang="en-US" sz="1100" dirty="0">
                        <a:solidFill>
                          <a:srgbClr val="000000"/>
                        </a:solidFill>
                        <a:latin typeface="Corbel"/>
                        <a:ea typeface="Corbel"/>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Threshold Value</a:t>
                      </a:r>
                      <a:endParaRPr lang="en-US" sz="1100">
                        <a:solidFill>
                          <a:srgbClr val="000000"/>
                        </a:solidFill>
                        <a:latin typeface="Corbel"/>
                        <a:ea typeface="Corbel"/>
                        <a:cs typeface="Times New Roman"/>
                      </a:endParaRPr>
                    </a:p>
                  </a:txBody>
                  <a:tcPr marL="68580" marR="68580" marT="0" marB="0">
                    <a:lnL>
                      <a:noFill/>
                    </a:lnL>
                    <a:lnR>
                      <a:noFill/>
                    </a:lnR>
                    <a:lnT>
                      <a:noFill/>
                    </a:lnT>
                    <a:lnB>
                      <a:noFill/>
                    </a:lnB>
                    <a:solidFill>
                      <a:srgbClr val="C0C0C0"/>
                    </a:solidFill>
                  </a:tcPr>
                </a:tc>
              </a:tr>
              <a:tr h="404170">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A</a:t>
                      </a:r>
                      <a:r>
                        <a:rPr lang="en-GB" sz="1000" baseline="-25000">
                          <a:solidFill>
                            <a:srgbClr val="000000"/>
                          </a:solidFill>
                          <a:latin typeface="Times New Roman"/>
                          <a:ea typeface="Corbel"/>
                          <a:cs typeface="Times New Roman"/>
                        </a:rPr>
                        <a:t>R</a:t>
                      </a:r>
                      <a:endParaRPr lang="en-US" sz="1100">
                        <a:solidFill>
                          <a:srgbClr val="000000"/>
                        </a:solidFill>
                        <a:latin typeface="Corbel"/>
                        <a:ea typeface="Corbel"/>
                        <a:cs typeface="Times New Roman"/>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Alarm (1=ON,0=OFF)</a:t>
                      </a:r>
                      <a:endParaRPr lang="en-US" sz="1100">
                        <a:solidFill>
                          <a:srgbClr val="000000"/>
                        </a:solidFill>
                        <a:latin typeface="Corbel"/>
                        <a:ea typeface="Corbel"/>
                        <a:cs typeface="Times New Roman"/>
                      </a:endParaRPr>
                    </a:p>
                  </a:txBody>
                  <a:tcPr marL="68580" marR="68580" marT="0" marB="0">
                    <a:lnL>
                      <a:noFill/>
                    </a:lnL>
                    <a:lnR>
                      <a:noFill/>
                    </a:lnR>
                    <a:lnT>
                      <a:noFill/>
                    </a:lnT>
                    <a:lnB>
                      <a:noFill/>
                    </a:lnB>
                  </a:tcPr>
                </a:tc>
              </a:tr>
              <a:tr h="404170">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Tem</a:t>
                      </a:r>
                      <a:r>
                        <a:rPr lang="en-GB" sz="1000" baseline="30000">
                          <a:solidFill>
                            <a:srgbClr val="000000"/>
                          </a:solidFill>
                          <a:latin typeface="Times New Roman"/>
                          <a:ea typeface="Corbel"/>
                          <a:cs typeface="Times New Roman"/>
                        </a:rPr>
                        <a:t>in</a:t>
                      </a:r>
                      <a:endParaRPr lang="en-US" sz="1100">
                        <a:solidFill>
                          <a:srgbClr val="000000"/>
                        </a:solidFill>
                        <a:latin typeface="Corbel"/>
                        <a:ea typeface="Corbel"/>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Increasing temperature </a:t>
                      </a:r>
                      <a:endParaRPr lang="en-US" sz="1100">
                        <a:solidFill>
                          <a:srgbClr val="000000"/>
                        </a:solidFill>
                        <a:latin typeface="Corbel"/>
                        <a:ea typeface="Corbel"/>
                        <a:cs typeface="Times New Roman"/>
                      </a:endParaRPr>
                    </a:p>
                  </a:txBody>
                  <a:tcPr marL="68580" marR="68580" marT="0" marB="0">
                    <a:lnL>
                      <a:noFill/>
                    </a:lnL>
                    <a:lnR>
                      <a:noFill/>
                    </a:lnR>
                    <a:lnT>
                      <a:noFill/>
                    </a:lnT>
                    <a:lnB>
                      <a:noFill/>
                    </a:lnB>
                    <a:solidFill>
                      <a:srgbClr val="C0C0C0"/>
                    </a:solidFill>
                  </a:tcPr>
                </a:tc>
              </a:tr>
              <a:tr h="404170">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Tem</a:t>
                      </a:r>
                      <a:r>
                        <a:rPr lang="en-GB" sz="1000" baseline="30000">
                          <a:solidFill>
                            <a:srgbClr val="000000"/>
                          </a:solidFill>
                          <a:latin typeface="Times New Roman"/>
                          <a:ea typeface="Corbel"/>
                          <a:cs typeface="Times New Roman"/>
                        </a:rPr>
                        <a:t>dec</a:t>
                      </a:r>
                      <a:endParaRPr lang="en-US" sz="1100">
                        <a:solidFill>
                          <a:srgbClr val="000000"/>
                        </a:solidFill>
                        <a:latin typeface="Corbel"/>
                        <a:ea typeface="Corbel"/>
                        <a:cs typeface="Times New Roman"/>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Decreasing Temperature </a:t>
                      </a:r>
                      <a:endParaRPr lang="en-US" sz="1100">
                        <a:solidFill>
                          <a:srgbClr val="000000"/>
                        </a:solidFill>
                        <a:latin typeface="Corbel"/>
                        <a:ea typeface="Corbel"/>
                        <a:cs typeface="Times New Roman"/>
                      </a:endParaRPr>
                    </a:p>
                  </a:txBody>
                  <a:tcPr marL="68580" marR="68580" marT="0" marB="0">
                    <a:lnL>
                      <a:noFill/>
                    </a:lnL>
                    <a:lnR>
                      <a:noFill/>
                    </a:lnR>
                    <a:lnT>
                      <a:noFill/>
                    </a:lnT>
                    <a:lnB>
                      <a:noFill/>
                    </a:lnB>
                  </a:tcPr>
                </a:tc>
              </a:tr>
              <a:tr h="404170">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Tem</a:t>
                      </a:r>
                      <a:r>
                        <a:rPr lang="en-GB" sz="1000" baseline="30000">
                          <a:solidFill>
                            <a:srgbClr val="000000"/>
                          </a:solidFill>
                          <a:latin typeface="Times New Roman"/>
                          <a:ea typeface="Corbel"/>
                          <a:cs typeface="Times New Roman"/>
                        </a:rPr>
                        <a:t>max</a:t>
                      </a:r>
                      <a:endParaRPr lang="en-US" sz="1100">
                        <a:solidFill>
                          <a:srgbClr val="000000"/>
                        </a:solidFill>
                        <a:latin typeface="Corbel"/>
                        <a:ea typeface="Corbel"/>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Maximum Temperature</a:t>
                      </a:r>
                      <a:endParaRPr lang="en-US" sz="1100">
                        <a:solidFill>
                          <a:srgbClr val="000000"/>
                        </a:solidFill>
                        <a:latin typeface="Corbel"/>
                        <a:ea typeface="Corbel"/>
                        <a:cs typeface="Times New Roman"/>
                      </a:endParaRPr>
                    </a:p>
                  </a:txBody>
                  <a:tcPr marL="68580" marR="68580" marT="0" marB="0">
                    <a:lnL>
                      <a:noFill/>
                    </a:lnL>
                    <a:lnR>
                      <a:noFill/>
                    </a:lnR>
                    <a:lnT>
                      <a:noFill/>
                    </a:lnT>
                    <a:lnB>
                      <a:noFill/>
                    </a:lnB>
                    <a:solidFill>
                      <a:srgbClr val="C0C0C0"/>
                    </a:solidFill>
                  </a:tcPr>
                </a:tc>
              </a:tr>
              <a:tr h="404170">
                <a:tc>
                  <a:txBody>
                    <a:bodyPr/>
                    <a:lstStyle/>
                    <a:p>
                      <a:pPr marL="0" marR="0" algn="ctr">
                        <a:lnSpc>
                          <a:spcPct val="150000"/>
                        </a:lnSpc>
                        <a:spcBef>
                          <a:spcPts val="0"/>
                        </a:spcBef>
                        <a:spcAft>
                          <a:spcPts val="0"/>
                        </a:spcAft>
                        <a:tabLst>
                          <a:tab pos="1600200" algn="l"/>
                        </a:tabLst>
                      </a:pPr>
                      <a:r>
                        <a:rPr lang="en-GB" sz="1000">
                          <a:solidFill>
                            <a:srgbClr val="000000"/>
                          </a:solidFill>
                          <a:latin typeface="Times New Roman"/>
                          <a:ea typeface="Corbel"/>
                          <a:cs typeface="Times New Roman"/>
                        </a:rPr>
                        <a:t>Tem</a:t>
                      </a:r>
                      <a:r>
                        <a:rPr lang="en-GB" sz="1000" baseline="30000">
                          <a:solidFill>
                            <a:srgbClr val="000000"/>
                          </a:solidFill>
                          <a:latin typeface="Times New Roman"/>
                          <a:ea typeface="Corbel"/>
                          <a:cs typeface="Times New Roman"/>
                        </a:rPr>
                        <a:t>min</a:t>
                      </a:r>
                      <a:endParaRPr lang="en-US" sz="1100">
                        <a:solidFill>
                          <a:srgbClr val="000000"/>
                        </a:solidFill>
                        <a:latin typeface="Corbel"/>
                        <a:ea typeface="Corbel"/>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tabLst>
                          <a:tab pos="1600200" algn="l"/>
                        </a:tabLst>
                      </a:pPr>
                      <a:r>
                        <a:rPr lang="en-GB" sz="1000" dirty="0">
                          <a:solidFill>
                            <a:srgbClr val="000000"/>
                          </a:solidFill>
                          <a:latin typeface="Times New Roman"/>
                          <a:ea typeface="Corbel"/>
                          <a:cs typeface="Times New Roman"/>
                        </a:rPr>
                        <a:t>Minimum Temperature</a:t>
                      </a:r>
                      <a:endParaRPr lang="en-US" sz="1100" dirty="0">
                        <a:solidFill>
                          <a:srgbClr val="000000"/>
                        </a:solidFill>
                        <a:latin typeface="Corbel"/>
                        <a:ea typeface="Corbel"/>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3249" name="Rectangle 1"/>
          <p:cNvSpPr>
            <a:spLocks noChangeArrowheads="1"/>
          </p:cNvSpPr>
          <p:nvPr/>
        </p:nvSpPr>
        <p:spPr bwMode="auto">
          <a:xfrm>
            <a:off x="2081048" y="790961"/>
            <a:ext cx="506073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600200" algn="l"/>
              </a:tabLst>
            </a:pPr>
            <a:r>
              <a:rPr kumimoji="0" lang="en-GB" sz="2000" b="1"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Summary of Notation</a:t>
            </a: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583323" y="819182"/>
            <a:ext cx="8150774"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50000"/>
              </a:lnSpc>
              <a:spcBef>
                <a:spcPct val="0"/>
              </a:spcBef>
              <a:spcAft>
                <a:spcPct val="0"/>
              </a:spcAft>
              <a:buClrTx/>
              <a:buSzTx/>
              <a:buFont typeface="+mj-lt"/>
              <a:buAutoNum type="arabicPeriod"/>
              <a:tabLst>
                <a:tab pos="1600200" algn="l"/>
              </a:tabLst>
            </a:pPr>
            <a:r>
              <a:rPr kumimoji="0" lang="en-GB" sz="1200" b="1"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Input:</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&lt;fog node&gt; Tem, T</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S, </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I</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N, </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Count, assign &lt;Cloud server&gt; T</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H</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A</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R</a:t>
            </a:r>
            <a:endParaRPr kumimoji="0" lang="en-US" sz="120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b="1"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Output: </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Tem</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in</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a:t>
            </a:r>
            <a:r>
              <a:rPr kumimoji="0" lang="en-GB" sz="120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rPr>
              <a:t>Tem</a:t>
            </a:r>
            <a:r>
              <a:rPr kumimoji="0" lang="en-GB" sz="120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rPr>
              <a:t>dec</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a:t>
            </a:r>
            <a:r>
              <a:rPr kumimoji="0" lang="en-GB" sz="120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rPr>
              <a:t>Tem</a:t>
            </a:r>
            <a:r>
              <a:rPr kumimoji="0" lang="en-GB" sz="120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rPr>
              <a:t>max</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a:t>
            </a:r>
            <a:r>
              <a:rPr kumimoji="0" lang="en-GB" sz="120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rPr>
              <a:t>Tem</a:t>
            </a:r>
            <a:r>
              <a:rPr kumimoji="0" lang="en-GB" sz="120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rPr>
              <a:t>min</a:t>
            </a:r>
            <a:endParaRPr kumimoji="0" lang="en-US" sz="120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Set I</a:t>
            </a:r>
            <a:r>
              <a:rPr kumimoji="0" lang="en-GB" sz="1200" b="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N= </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15 min or 900sec,Count=0, </a:t>
            </a:r>
            <a:r>
              <a:rPr kumimoji="0" lang="en-GB" sz="1200" b="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rPr>
              <a:t>Tem</a:t>
            </a:r>
            <a:r>
              <a:rPr kumimoji="0" lang="en-GB" sz="1200" b="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rPr>
              <a:t>max</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 27, </a:t>
            </a:r>
            <a:r>
              <a:rPr kumimoji="0" lang="en-GB" sz="1200" b="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rPr>
              <a:t>Tem</a:t>
            </a:r>
            <a:r>
              <a:rPr kumimoji="0" lang="en-GB" sz="1200" b="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rPr>
              <a:t>min</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 16, </a:t>
            </a:r>
            <a:r>
              <a:rPr kumimoji="0" lang="en-GB" sz="1200" b="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rPr>
              <a:t>Tem</a:t>
            </a:r>
            <a:r>
              <a:rPr kumimoji="0" lang="en-GB" sz="1200" b="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rPr>
              <a:t>max</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&lt;=T</a:t>
            </a:r>
            <a:r>
              <a:rPr kumimoji="0" lang="en-GB" sz="1200" b="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H</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&lt; =</a:t>
            </a:r>
            <a:r>
              <a:rPr kumimoji="0" lang="en-GB" sz="1200" b="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rPr>
              <a:t>Tem</a:t>
            </a:r>
            <a:r>
              <a:rPr kumimoji="0" lang="en-GB" sz="1200" b="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rPr>
              <a:t>min</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Set Tem</a:t>
            </a:r>
            <a:r>
              <a:rPr kumimoji="0" lang="en-GB" sz="1200" b="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in</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=0,</a:t>
            </a:r>
            <a:r>
              <a:rPr kumimoji="0" lang="en-GB" sz="1200" b="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 </a:t>
            </a:r>
            <a:r>
              <a:rPr kumimoji="0" lang="en-GB" sz="1200" b="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rPr>
              <a:t>Tem</a:t>
            </a:r>
            <a:r>
              <a:rPr kumimoji="0" lang="en-GB" sz="1200" b="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rPr>
              <a:t>dec</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=27,</a:t>
            </a:r>
            <a:r>
              <a:rPr kumimoji="0" lang="en-GB" sz="1200" b="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 </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A</a:t>
            </a:r>
            <a:r>
              <a:rPr kumimoji="0" lang="en-GB" sz="1200" b="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R </a:t>
            </a:r>
            <a:r>
              <a:rPr kumimoji="0" lang="en-GB" sz="1200" b="1"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0</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Count=Count++;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if (Count= =I</a:t>
            </a:r>
            <a:r>
              <a:rPr kumimoji="0" lang="en-GB" sz="1200" b="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rPr>
              <a:t>N</a:t>
            </a:r>
            <a:r>
              <a:rPr kumimoji="0" lang="en-GB" sz="1200" b="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Tem  </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assign.fog</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if( Tem==T</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H</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return 0;</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else </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Set A</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R </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1</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if( Tem&gt; </a:t>
            </a:r>
            <a:r>
              <a:rPr kumimoji="0" lang="en-GB" sz="120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sym typeface="Wingdings" pitchFamily="2" charset="2"/>
              </a:rPr>
              <a:t>Tem</a:t>
            </a:r>
            <a:r>
              <a:rPr kumimoji="0" lang="en-GB" sz="120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sym typeface="Wingdings" pitchFamily="2" charset="2"/>
              </a:rPr>
              <a:t>max</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a:t>
            </a:r>
            <a:r>
              <a:rPr kumimoji="0" lang="en-GB" sz="1200" i="0" u="none" strike="noStrike" cap="none" normalizeH="0" baseline="0" dirty="0" err="1" smtClean="0">
                <a:ln>
                  <a:noFill/>
                </a:ln>
                <a:solidFill>
                  <a:schemeClr val="tx1"/>
                </a:solidFill>
                <a:effectLst/>
                <a:latin typeface="Times New Roman" pitchFamily="18" charset="0"/>
                <a:ea typeface="Corbel" pitchFamily="34" charset="0"/>
                <a:cs typeface="Times New Roman" pitchFamily="18" charset="0"/>
                <a:sym typeface="Wingdings" pitchFamily="2" charset="2"/>
              </a:rPr>
              <a:t>Tem</a:t>
            </a:r>
            <a:r>
              <a:rPr kumimoji="0" lang="en-GB" sz="1200" i="0" u="none" strike="noStrike" cap="none" normalizeH="0" baseline="30000" dirty="0" err="1" smtClean="0">
                <a:ln>
                  <a:noFill/>
                </a:ln>
                <a:solidFill>
                  <a:schemeClr val="tx1"/>
                </a:solidFill>
                <a:effectLst/>
                <a:latin typeface="Times New Roman" pitchFamily="18" charset="0"/>
                <a:ea typeface="Corbel" pitchFamily="34" charset="0"/>
                <a:cs typeface="Times New Roman" pitchFamily="18" charset="0"/>
                <a:sym typeface="Wingdings" pitchFamily="2" charset="2"/>
              </a:rPr>
              <a:t>Dec</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else</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Tem</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in</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end</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end</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Reset Count, A</a:t>
            </a:r>
            <a:r>
              <a:rPr kumimoji="0" lang="en-GB" sz="1200" i="0" u="none" strike="noStrike" cap="none" normalizeH="0" baseline="-3000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R </a:t>
            </a: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=0;</a:t>
            </a:r>
            <a:endParaRPr kumimoji="0" lang="en-US" sz="120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tab pos="1600200" algn="l"/>
              </a:tabLst>
            </a:pPr>
            <a:r>
              <a:rPr kumimoji="0" lang="en-GB" sz="1200"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sym typeface="Wingdings" pitchFamily="2" charset="2"/>
              </a:rPr>
              <a:t> Repeat 5 to 17</a:t>
            </a:r>
          </a:p>
        </p:txBody>
      </p:sp>
      <p:sp>
        <p:nvSpPr>
          <p:cNvPr id="54274" name="Rectangle 2"/>
          <p:cNvSpPr>
            <a:spLocks noChangeArrowheads="1"/>
          </p:cNvSpPr>
          <p:nvPr/>
        </p:nvSpPr>
        <p:spPr bwMode="auto">
          <a:xfrm>
            <a:off x="1907629" y="338793"/>
            <a:ext cx="417786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600200" algn="l"/>
              </a:tabLst>
            </a:pPr>
            <a:r>
              <a:rPr kumimoji="0" lang="en-GB" sz="2000" b="1"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Proposed Algorithm</a:t>
            </a:r>
            <a:r>
              <a:rPr kumimoji="0" lang="en-GB" sz="2000" b="1" i="0" u="none" strike="noStrike" cap="none" normalizeH="0" dirty="0" smtClean="0">
                <a:ln>
                  <a:noFill/>
                </a:ln>
                <a:solidFill>
                  <a:schemeClr val="tx1"/>
                </a:solidFill>
                <a:effectLst/>
                <a:latin typeface="Times New Roman" pitchFamily="18" charset="0"/>
                <a:ea typeface="Corbel" pitchFamily="34" charset="0"/>
                <a:cs typeface="Times New Roman" pitchFamily="18" charset="0"/>
              </a:rPr>
              <a:t> of </a:t>
            </a:r>
            <a:r>
              <a:rPr kumimoji="0" lang="en-GB" sz="2000" b="1"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 model </a:t>
            </a:r>
            <a:endParaRPr kumimoji="0" lang="en-GB"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6" name="Rectangle 3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52225" name="Group 1"/>
          <p:cNvGrpSpPr>
            <a:grpSpLocks noChangeAspect="1"/>
          </p:cNvGrpSpPr>
          <p:nvPr/>
        </p:nvGrpSpPr>
        <p:grpSpPr bwMode="auto">
          <a:xfrm>
            <a:off x="662152" y="1072055"/>
            <a:ext cx="8135007" cy="4903076"/>
            <a:chOff x="1440" y="2054"/>
            <a:chExt cx="9026" cy="10021"/>
          </a:xfrm>
        </p:grpSpPr>
        <p:sp>
          <p:nvSpPr>
            <p:cNvPr id="52255" name="AutoShape 31"/>
            <p:cNvSpPr>
              <a:spLocks noChangeAspect="1" noChangeArrowheads="1" noTextEdit="1"/>
            </p:cNvSpPr>
            <p:nvPr/>
          </p:nvSpPr>
          <p:spPr bwMode="auto">
            <a:xfrm>
              <a:off x="1440" y="2054"/>
              <a:ext cx="9026" cy="1002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54" name="AutoShape 30"/>
            <p:cNvSpPr>
              <a:spLocks noChangeShapeType="1"/>
            </p:cNvSpPr>
            <p:nvPr/>
          </p:nvSpPr>
          <p:spPr bwMode="auto">
            <a:xfrm flipH="1">
              <a:off x="5648" y="5731"/>
              <a:ext cx="7" cy="3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52226" name="Group 2"/>
            <p:cNvGrpSpPr>
              <a:grpSpLocks/>
            </p:cNvGrpSpPr>
            <p:nvPr/>
          </p:nvGrpSpPr>
          <p:grpSpPr bwMode="auto">
            <a:xfrm>
              <a:off x="1575" y="3000"/>
              <a:ext cx="8055" cy="8728"/>
              <a:chOff x="1575" y="3000"/>
              <a:chExt cx="8055" cy="8728"/>
            </a:xfrm>
          </p:grpSpPr>
          <p:sp>
            <p:nvSpPr>
              <p:cNvPr id="52253" name="AutoShape 29"/>
              <p:cNvSpPr>
                <a:spLocks noChangeShapeType="1"/>
              </p:cNvSpPr>
              <p:nvPr/>
            </p:nvSpPr>
            <p:spPr bwMode="auto">
              <a:xfrm>
                <a:off x="5573" y="10006"/>
                <a:ext cx="1" cy="85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2252" name="AutoShape 28"/>
              <p:cNvSpPr>
                <a:spLocks noChangeShapeType="1"/>
              </p:cNvSpPr>
              <p:nvPr/>
            </p:nvSpPr>
            <p:spPr bwMode="auto">
              <a:xfrm rot="10800000" flipV="1">
                <a:off x="3750" y="6740"/>
                <a:ext cx="555" cy="474"/>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2251" name="AutoShape 27"/>
              <p:cNvSpPr>
                <a:spLocks noChangeArrowheads="1"/>
              </p:cNvSpPr>
              <p:nvPr/>
            </p:nvSpPr>
            <p:spPr bwMode="auto">
              <a:xfrm>
                <a:off x="3900" y="3000"/>
                <a:ext cx="3540" cy="1229"/>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Set the threshold, Interval and other values (T</a:t>
                </a:r>
                <a:r>
                  <a:rPr kumimoji="0" lang="en-GB" sz="1200" b="0" i="0" u="none" strike="noStrike" cap="none" normalizeH="0" baseline="-30000" smtClean="0">
                    <a:ln>
                      <a:noFill/>
                    </a:ln>
                    <a:solidFill>
                      <a:schemeClr val="tx1"/>
                    </a:solidFill>
                    <a:effectLst/>
                    <a:latin typeface="Corbel" pitchFamily="34" charset="0"/>
                    <a:ea typeface="Corbel" pitchFamily="34" charset="0"/>
                    <a:cs typeface="Times New Roman" pitchFamily="18" charset="0"/>
                  </a:rPr>
                  <a:t>H)</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50" name="AutoShape 26"/>
              <p:cNvSpPr>
                <a:spLocks noChangeArrowheads="1"/>
              </p:cNvSpPr>
              <p:nvPr/>
            </p:nvSpPr>
            <p:spPr bwMode="auto">
              <a:xfrm>
                <a:off x="1860" y="8537"/>
                <a:ext cx="1770" cy="1312"/>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tab pos="1600200" algn="l"/>
                  </a:tabLst>
                </a:pPr>
                <a:r>
                  <a:rPr kumimoji="0" lang="en-GB" sz="12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Increase             Tem</a:t>
                </a:r>
                <a:r>
                  <a:rPr kumimoji="0" lang="en-GB" sz="1200" b="0" i="0" u="none" strike="noStrike" cap="none" normalizeH="0" baseline="30000" smtClean="0">
                    <a:ln>
                      <a:noFill/>
                    </a:ln>
                    <a:solidFill>
                      <a:schemeClr val="tx1"/>
                    </a:solidFill>
                    <a:effectLst/>
                    <a:latin typeface="Times New Roman" pitchFamily="18" charset="0"/>
                    <a:ea typeface="Corbel" pitchFamily="34" charset="0"/>
                    <a:cs typeface="Times New Roman" pitchFamily="18" charset="0"/>
                  </a:rPr>
                  <a:t>in</a:t>
                </a:r>
                <a:r>
                  <a:rPr kumimoji="0" lang="en-GB" sz="12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00200" algn="l"/>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49" name="AutoShape 25"/>
              <p:cNvSpPr>
                <a:spLocks noChangeShapeType="1"/>
              </p:cNvSpPr>
              <p:nvPr/>
            </p:nvSpPr>
            <p:spPr bwMode="auto">
              <a:xfrm>
                <a:off x="5573" y="4229"/>
                <a:ext cx="1" cy="55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2248" name="AutoShape 24"/>
              <p:cNvSpPr>
                <a:spLocks noChangeArrowheads="1"/>
              </p:cNvSpPr>
              <p:nvPr/>
            </p:nvSpPr>
            <p:spPr bwMode="auto">
              <a:xfrm>
                <a:off x="4305" y="6061"/>
                <a:ext cx="2685" cy="1357"/>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if (Tem==T</a:t>
                </a:r>
                <a:r>
                  <a:rPr kumimoji="0" lang="en-GB" sz="1100" b="0" i="0" u="none" strike="noStrike" cap="none" normalizeH="0" baseline="-30000" smtClean="0">
                    <a:ln>
                      <a:noFill/>
                    </a:ln>
                    <a:solidFill>
                      <a:schemeClr val="tx1"/>
                    </a:solidFill>
                    <a:effectLst/>
                    <a:latin typeface="Corbel" pitchFamily="34" charset="0"/>
                    <a:ea typeface="Corbel" pitchFamily="34" charset="0"/>
                    <a:cs typeface="Times New Roman" pitchFamily="18" charset="0"/>
                  </a:rPr>
                  <a:t>H)</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47" name="Rectangle 23"/>
              <p:cNvSpPr>
                <a:spLocks noChangeArrowheads="1"/>
              </p:cNvSpPr>
              <p:nvPr/>
            </p:nvSpPr>
            <p:spPr bwMode="auto">
              <a:xfrm>
                <a:off x="4440" y="4781"/>
                <a:ext cx="2550" cy="9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orbel" pitchFamily="34" charset="0"/>
                    <a:ea typeface="Corbel" pitchFamily="34" charset="0"/>
                    <a:cs typeface="Times New Roman" pitchFamily="18" charset="0"/>
                  </a:rPr>
                  <a:t>Fetch the data from Processor (Tem)</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246" name="AutoShape 22"/>
              <p:cNvSpPr>
                <a:spLocks noChangeArrowheads="1"/>
              </p:cNvSpPr>
              <p:nvPr/>
            </p:nvSpPr>
            <p:spPr bwMode="auto">
              <a:xfrm>
                <a:off x="7455" y="8537"/>
                <a:ext cx="1920" cy="1152"/>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tab pos="1600200" algn="l"/>
                  </a:tabLst>
                </a:pPr>
                <a:r>
                  <a:rPr kumimoji="0" lang="en-GB" sz="12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Decrease             Tem</a:t>
                </a:r>
                <a:r>
                  <a:rPr kumimoji="0" lang="en-GB" sz="1200" b="0" i="0" u="none" strike="noStrike" cap="none" normalizeH="0" baseline="30000" smtClean="0">
                    <a:ln>
                      <a:noFill/>
                    </a:ln>
                    <a:solidFill>
                      <a:schemeClr val="tx1"/>
                    </a:solidFill>
                    <a:effectLst/>
                    <a:latin typeface="Times New Roman" pitchFamily="18" charset="0"/>
                    <a:ea typeface="Corbel" pitchFamily="34" charset="0"/>
                    <a:cs typeface="Times New Roman" pitchFamily="18" charset="0"/>
                  </a:rPr>
                  <a:t>Dec</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00200" algn="l"/>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45" name="AutoShape 21"/>
              <p:cNvSpPr>
                <a:spLocks noChangeShapeType="1"/>
              </p:cNvSpPr>
              <p:nvPr/>
            </p:nvSpPr>
            <p:spPr bwMode="auto">
              <a:xfrm flipV="1">
                <a:off x="6840" y="9100"/>
                <a:ext cx="615" cy="1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2244" name="AutoShape 20"/>
              <p:cNvSpPr>
                <a:spLocks noChangeShapeType="1"/>
              </p:cNvSpPr>
              <p:nvPr/>
            </p:nvSpPr>
            <p:spPr bwMode="auto">
              <a:xfrm flipH="1">
                <a:off x="3660" y="9116"/>
                <a:ext cx="94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2243" name="AutoShape 19"/>
              <p:cNvSpPr>
                <a:spLocks noChangeArrowheads="1"/>
              </p:cNvSpPr>
              <p:nvPr/>
            </p:nvSpPr>
            <p:spPr bwMode="auto">
              <a:xfrm>
                <a:off x="4605" y="10907"/>
                <a:ext cx="2025" cy="82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          End</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42" name="AutoShape 18"/>
              <p:cNvSpPr>
                <a:spLocks noChangeArrowheads="1"/>
              </p:cNvSpPr>
              <p:nvPr/>
            </p:nvSpPr>
            <p:spPr bwMode="auto">
              <a:xfrm>
                <a:off x="4080" y="8239"/>
                <a:ext cx="2985" cy="1767"/>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orbel" pitchFamily="34" charset="0"/>
                    <a:ea typeface="Corbel" pitchFamily="34" charset="0"/>
                    <a:cs typeface="Times New Roman" pitchFamily="18" charset="0"/>
                  </a:rPr>
                  <a:t>if (Tem&lt;</a:t>
                </a:r>
                <a:r>
                  <a:rPr kumimoji="0" lang="en-GB" sz="1100" b="0" i="0" u="none" strike="noStrike" cap="none" normalizeH="0" baseline="0" dirty="0" err="1" smtClean="0">
                    <a:ln>
                      <a:noFill/>
                    </a:ln>
                    <a:solidFill>
                      <a:schemeClr val="tx1"/>
                    </a:solidFill>
                    <a:effectLst/>
                    <a:latin typeface="Corbel" pitchFamily="34" charset="0"/>
                    <a:ea typeface="Corbel" pitchFamily="34" charset="0"/>
                    <a:cs typeface="Times New Roman" pitchFamily="18" charset="0"/>
                  </a:rPr>
                  <a:t>Tem</a:t>
                </a:r>
                <a:r>
                  <a:rPr kumimoji="0" lang="en-GB" sz="1100" b="0" i="0" u="none" strike="noStrike" cap="none" normalizeH="0" baseline="30000" dirty="0" err="1" smtClean="0">
                    <a:ln>
                      <a:noFill/>
                    </a:ln>
                    <a:solidFill>
                      <a:schemeClr val="tx1"/>
                    </a:solidFill>
                    <a:effectLst/>
                    <a:latin typeface="Corbel" pitchFamily="34" charset="0"/>
                    <a:ea typeface="Corbel" pitchFamily="34" charset="0"/>
                    <a:cs typeface="Times New Roman" pitchFamily="18" charset="0"/>
                  </a:rPr>
                  <a:t>max</a:t>
                </a:r>
                <a:r>
                  <a:rPr kumimoji="0" lang="en-GB" sz="1100" b="0" i="0" u="none" strike="noStrike" cap="none" normalizeH="0" baseline="0" dirty="0" smtClean="0">
                    <a:ln>
                      <a:noFill/>
                    </a:ln>
                    <a:solidFill>
                      <a:schemeClr val="tx1"/>
                    </a:solidFill>
                    <a:effectLst/>
                    <a:latin typeface="Corbel" pitchFamily="34" charset="0"/>
                    <a:ea typeface="Corbel" pitchFamily="34" charset="0"/>
                    <a:cs typeface="Times New Roman" pitchFamily="18" charset="0"/>
                  </a:rPr>
                  <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241" name="AutoShape 17"/>
              <p:cNvSpPr>
                <a:spLocks noChangeArrowheads="1"/>
              </p:cNvSpPr>
              <p:nvPr/>
            </p:nvSpPr>
            <p:spPr bwMode="auto">
              <a:xfrm>
                <a:off x="7440" y="6329"/>
                <a:ext cx="2190" cy="885"/>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tab pos="1600200" algn="l"/>
                  </a:tabLst>
                </a:pPr>
                <a:r>
                  <a:rPr kumimoji="0" lang="en-GB" sz="12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  Set A</a:t>
                </a:r>
                <a:r>
                  <a:rPr kumimoji="0" lang="en-GB" sz="1200" b="0" i="0" u="none" strike="noStrike" cap="none" normalizeH="0" baseline="-30000" smtClean="0">
                    <a:ln>
                      <a:noFill/>
                    </a:ln>
                    <a:solidFill>
                      <a:schemeClr val="tx1"/>
                    </a:solidFill>
                    <a:effectLst/>
                    <a:latin typeface="Times New Roman" pitchFamily="18" charset="0"/>
                    <a:ea typeface="Corbel" pitchFamily="34" charset="0"/>
                    <a:cs typeface="Times New Roman" pitchFamily="18" charset="0"/>
                  </a:rPr>
                  <a:t>R </a:t>
                </a:r>
                <a:r>
                  <a:rPr kumimoji="0" lang="en-GB" sz="1200" b="1"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 </a:t>
                </a:r>
                <a:r>
                  <a:rPr kumimoji="0" lang="en-GB" sz="12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0</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00200" algn="l"/>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40" name="AutoShape 16"/>
              <p:cNvSpPr>
                <a:spLocks noChangeArrowheads="1"/>
              </p:cNvSpPr>
              <p:nvPr/>
            </p:nvSpPr>
            <p:spPr bwMode="auto">
              <a:xfrm>
                <a:off x="2655" y="7214"/>
                <a:ext cx="2190" cy="885"/>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tab pos="1600200" algn="l"/>
                  </a:tabLst>
                </a:pPr>
                <a:r>
                  <a:rPr kumimoji="0" lang="en-GB" sz="12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 Set A</a:t>
                </a:r>
                <a:r>
                  <a:rPr kumimoji="0" lang="en-GB" sz="1200" b="0" i="0" u="none" strike="noStrike" cap="none" normalizeH="0" baseline="-30000" smtClean="0">
                    <a:ln>
                      <a:noFill/>
                    </a:ln>
                    <a:solidFill>
                      <a:schemeClr val="tx1"/>
                    </a:solidFill>
                    <a:effectLst/>
                    <a:latin typeface="Times New Roman" pitchFamily="18" charset="0"/>
                    <a:ea typeface="Corbel" pitchFamily="34" charset="0"/>
                    <a:cs typeface="Times New Roman" pitchFamily="18" charset="0"/>
                  </a:rPr>
                  <a:t>R </a:t>
                </a:r>
                <a:r>
                  <a:rPr kumimoji="0" lang="en-GB" sz="1200" b="1"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 </a:t>
                </a:r>
                <a:r>
                  <a:rPr kumimoji="0" lang="en-GB" sz="12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1</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00200" algn="l"/>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39" name="AutoShape 15"/>
              <p:cNvSpPr>
                <a:spLocks noChangeShapeType="1"/>
              </p:cNvSpPr>
              <p:nvPr/>
            </p:nvSpPr>
            <p:spPr bwMode="auto">
              <a:xfrm>
                <a:off x="6990" y="6739"/>
                <a:ext cx="450" cy="3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2238" name="AutoShape 14"/>
              <p:cNvSpPr>
                <a:spLocks noChangeShapeType="1"/>
              </p:cNvSpPr>
              <p:nvPr/>
            </p:nvSpPr>
            <p:spPr bwMode="auto">
              <a:xfrm>
                <a:off x="4845" y="7657"/>
                <a:ext cx="728" cy="582"/>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2237" name="Text Box 13"/>
              <p:cNvSpPr txBox="1">
                <a:spLocks noChangeArrowheads="1"/>
              </p:cNvSpPr>
              <p:nvPr/>
            </p:nvSpPr>
            <p:spPr bwMode="auto">
              <a:xfrm>
                <a:off x="6465" y="5982"/>
                <a:ext cx="870" cy="42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Yes</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36" name="Text Box 12"/>
              <p:cNvSpPr txBox="1">
                <a:spLocks noChangeArrowheads="1"/>
              </p:cNvSpPr>
              <p:nvPr/>
            </p:nvSpPr>
            <p:spPr bwMode="auto">
              <a:xfrm>
                <a:off x="2760" y="6155"/>
                <a:ext cx="870" cy="42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No</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35" name="Text Box 11"/>
              <p:cNvSpPr txBox="1">
                <a:spLocks noChangeArrowheads="1"/>
              </p:cNvSpPr>
              <p:nvPr/>
            </p:nvSpPr>
            <p:spPr bwMode="auto">
              <a:xfrm>
                <a:off x="6315" y="7813"/>
                <a:ext cx="870" cy="42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Yes</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34" name="Text Box 10"/>
              <p:cNvSpPr txBox="1">
                <a:spLocks noChangeArrowheads="1"/>
              </p:cNvSpPr>
              <p:nvPr/>
            </p:nvSpPr>
            <p:spPr bwMode="auto">
              <a:xfrm>
                <a:off x="3975" y="8239"/>
                <a:ext cx="720" cy="42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No</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33" name="AutoShape 9"/>
              <p:cNvSpPr>
                <a:spLocks noChangeShapeType="1"/>
              </p:cNvSpPr>
              <p:nvPr/>
            </p:nvSpPr>
            <p:spPr bwMode="auto">
              <a:xfrm flipV="1">
                <a:off x="5573" y="6772"/>
                <a:ext cx="4057" cy="3660"/>
              </a:xfrm>
              <a:prstGeom prst="bentConnector3">
                <a:avLst>
                  <a:gd name="adj1" fmla="val 10887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32" name="AutoShape 8"/>
              <p:cNvSpPr>
                <a:spLocks noChangeArrowheads="1"/>
              </p:cNvSpPr>
              <p:nvPr/>
            </p:nvSpPr>
            <p:spPr bwMode="auto">
              <a:xfrm>
                <a:off x="1575" y="4410"/>
                <a:ext cx="1665" cy="1065"/>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Processor Sensor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31" name="AutoShape 7"/>
              <p:cNvSpPr>
                <a:spLocks noChangeArrowheads="1"/>
              </p:cNvSpPr>
              <p:nvPr/>
            </p:nvSpPr>
            <p:spPr bwMode="auto">
              <a:xfrm>
                <a:off x="3405" y="4781"/>
                <a:ext cx="675" cy="379"/>
              </a:xfrm>
              <a:prstGeom prst="rightArrow">
                <a:avLst>
                  <a:gd name="adj1" fmla="val 50000"/>
                  <a:gd name="adj2" fmla="val 4452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30" name="AutoShape 6"/>
              <p:cNvSpPr>
                <a:spLocks noChangeArrowheads="1"/>
              </p:cNvSpPr>
              <p:nvPr/>
            </p:nvSpPr>
            <p:spPr bwMode="auto">
              <a:xfrm>
                <a:off x="2527" y="10006"/>
                <a:ext cx="458" cy="614"/>
              </a:xfrm>
              <a:prstGeom prst="downArrow">
                <a:avLst>
                  <a:gd name="adj1" fmla="val 50000"/>
                  <a:gd name="adj2" fmla="val 33515"/>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a:p>
            </p:txBody>
          </p:sp>
          <p:sp>
            <p:nvSpPr>
              <p:cNvPr id="52229" name="AutoShape 5"/>
              <p:cNvSpPr>
                <a:spLocks noChangeArrowheads="1"/>
              </p:cNvSpPr>
              <p:nvPr/>
            </p:nvSpPr>
            <p:spPr bwMode="auto">
              <a:xfrm>
                <a:off x="1860" y="10770"/>
                <a:ext cx="1695" cy="958"/>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Actuator</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28" name="AutoShape 4"/>
              <p:cNvSpPr>
                <a:spLocks noChangeArrowheads="1"/>
              </p:cNvSpPr>
              <p:nvPr/>
            </p:nvSpPr>
            <p:spPr bwMode="auto">
              <a:xfrm>
                <a:off x="7785" y="7305"/>
                <a:ext cx="1410" cy="667"/>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Actuator</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2227" name="AutoShape 3"/>
              <p:cNvSpPr>
                <a:spLocks noChangeArrowheads="1"/>
              </p:cNvSpPr>
              <p:nvPr/>
            </p:nvSpPr>
            <p:spPr bwMode="auto">
              <a:xfrm>
                <a:off x="8205" y="8051"/>
                <a:ext cx="480" cy="394"/>
              </a:xfrm>
              <a:prstGeom prst="up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a:p>
            </p:txBody>
          </p:sp>
        </p:grpSp>
      </p:grpSp>
      <p:sp>
        <p:nvSpPr>
          <p:cNvPr id="52273" name="Rectangle 49"/>
          <p:cNvSpPr>
            <a:spLocks noChangeArrowheads="1"/>
          </p:cNvSpPr>
          <p:nvPr/>
        </p:nvSpPr>
        <p:spPr bwMode="auto">
          <a:xfrm>
            <a:off x="2096814" y="718915"/>
            <a:ext cx="457199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600200" algn="l"/>
              </a:tabLst>
            </a:pPr>
            <a:r>
              <a:rPr kumimoji="0" lang="en-GB" sz="2400" b="1" i="0" u="none" strike="noStrike" cap="none" normalizeH="0" baseline="0" dirty="0" smtClean="0">
                <a:ln>
                  <a:noFill/>
                </a:ln>
                <a:solidFill>
                  <a:schemeClr val="tx1"/>
                </a:solidFill>
                <a:effectLst/>
                <a:latin typeface="Times New Roman" pitchFamily="18" charset="0"/>
                <a:ea typeface="Corbel" pitchFamily="34" charset="0"/>
                <a:cs typeface="Times New Roman" pitchFamily="18" charset="0"/>
              </a:rPr>
              <a:t>Flow Chart of System</a:t>
            </a:r>
            <a:endParaRPr kumimoji="0" lang="en-GB"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Glimpse of implementation</a:t>
            </a:r>
            <a:endParaRPr lang="en-US" sz="2800" b="1" dirty="0">
              <a:latin typeface="Times New Roman" pitchFamily="18" charset="0"/>
              <a:cs typeface="Times New Roman" pitchFamily="18" charset="0"/>
            </a:endParaRPr>
          </a:p>
        </p:txBody>
      </p:sp>
      <p:pic>
        <p:nvPicPr>
          <p:cNvPr id="6" name="Content Placeholder 5" descr="img5.JPG"/>
          <p:cNvPicPr>
            <a:picLocks noGrp="1"/>
          </p:cNvPicPr>
          <p:nvPr>
            <p:ph sz="half" idx="2"/>
          </p:nvPr>
        </p:nvPicPr>
        <p:blipFill>
          <a:blip r:embed="rId2" cstate="print"/>
          <a:stretch>
            <a:fillRect/>
          </a:stretch>
        </p:blipFill>
        <p:spPr>
          <a:xfrm>
            <a:off x="545880" y="2317531"/>
            <a:ext cx="3852700" cy="3421117"/>
          </a:xfrm>
          <a:prstGeom prst="rect">
            <a:avLst/>
          </a:prstGeom>
        </p:spPr>
      </p:pic>
      <p:pic>
        <p:nvPicPr>
          <p:cNvPr id="8" name="Picture 7" descr="IMG_5682.JPG"/>
          <p:cNvPicPr/>
          <p:nvPr/>
        </p:nvPicPr>
        <p:blipFill>
          <a:blip r:embed="rId3" cstate="print"/>
          <a:stretch>
            <a:fillRect/>
          </a:stretch>
        </p:blipFill>
        <p:spPr>
          <a:xfrm>
            <a:off x="4713891" y="2333297"/>
            <a:ext cx="3988676" cy="338958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A5ADD-7C0C-425C-B325-5702F747DC80}"/>
              </a:ext>
            </a:extLst>
          </p:cNvPr>
          <p:cNvSpPr>
            <a:spLocks noGrp="1"/>
          </p:cNvSpPr>
          <p:nvPr>
            <p:ph type="ctrTitle"/>
          </p:nvPr>
        </p:nvSpPr>
        <p:spPr>
          <a:xfrm>
            <a:off x="1142999" y="1122363"/>
            <a:ext cx="7276605" cy="670811"/>
          </a:xfrm>
        </p:spPr>
        <p:txBody>
          <a:bodyPr>
            <a:normAutofit/>
          </a:bodyPr>
          <a:lstStyle/>
          <a:p>
            <a:pPr algn="ctr"/>
            <a:r>
              <a:rPr lang="en-IN" sz="2400" b="1" dirty="0" smtClean="0">
                <a:latin typeface="Times New Roman" panose="02020603050405020304" pitchFamily="18" charset="0"/>
                <a:cs typeface="Times New Roman" panose="02020603050405020304" pitchFamily="18" charset="0"/>
              </a:rPr>
              <a:t>Research Papers Published/Communicated </a:t>
            </a:r>
            <a:endParaRPr lang="en-IN" sz="2400" b="1"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831274" y="2208810"/>
            <a:ext cx="7576456" cy="3716976"/>
          </a:xfrm>
        </p:spPr>
        <p:txBody>
          <a:bodyPr>
            <a:normAutofit/>
          </a:bodyPr>
          <a:lstStyle/>
          <a:p>
            <a:pPr marL="342900" indent="-342900" algn="just">
              <a:lnSpc>
                <a:spcPct val="200000"/>
              </a:lnSpc>
              <a:buFont typeface="+mj-lt"/>
              <a:buAutoNum type="arabicPeriod"/>
            </a:pPr>
            <a:r>
              <a:rPr lang="en-US" sz="1400" dirty="0" smtClean="0">
                <a:latin typeface="Times New Roman" pitchFamily="18" charset="0"/>
                <a:cs typeface="Times New Roman" pitchFamily="18" charset="0"/>
              </a:rPr>
              <a:t>Paper titled: “</a:t>
            </a:r>
            <a:r>
              <a:rPr lang="en-US" sz="1400" b="1" dirty="0" smtClean="0">
                <a:latin typeface="Times New Roman" pitchFamily="18" charset="0"/>
                <a:cs typeface="Times New Roman" pitchFamily="18" charset="0"/>
              </a:rPr>
              <a:t>Fog computing research Opportunities and Challenges: A Comprehensive Survey” </a:t>
            </a:r>
            <a:r>
              <a:rPr lang="en-US" sz="1400" dirty="0" smtClean="0">
                <a:latin typeface="Times New Roman" pitchFamily="18" charset="0"/>
                <a:cs typeface="Times New Roman" pitchFamily="18" charset="0"/>
              </a:rPr>
              <a:t>is published  in Lect. Notes in Networks, Syst. (</a:t>
            </a:r>
            <a:r>
              <a:rPr lang="en-US" sz="1400" b="1" dirty="0" smtClean="0">
                <a:latin typeface="Times New Roman" pitchFamily="18" charset="0"/>
                <a:cs typeface="Times New Roman" pitchFamily="18" charset="0"/>
              </a:rPr>
              <a:t>Springer</a:t>
            </a:r>
            <a:r>
              <a:rPr lang="en-US" sz="1400" dirty="0" smtClean="0">
                <a:latin typeface="Times New Roman" pitchFamily="18" charset="0"/>
                <a:cs typeface="Times New Roman" pitchFamily="18" charset="0"/>
              </a:rPr>
              <a:t>), vol. 121, </a:t>
            </a:r>
            <a:r>
              <a:rPr lang="en-US" sz="1400" dirty="0" err="1" smtClean="0">
                <a:latin typeface="Times New Roman" pitchFamily="18" charset="0"/>
                <a:cs typeface="Times New Roman" pitchFamily="18" charset="0"/>
              </a:rPr>
              <a:t>Pradeep</a:t>
            </a:r>
            <a:r>
              <a:rPr lang="en-US" sz="1400" dirty="0" smtClean="0">
                <a:latin typeface="Times New Roman" pitchFamily="18" charset="0"/>
                <a:cs typeface="Times New Roman" pitchFamily="18" charset="0"/>
              </a:rPr>
              <a:t> Kumar Singh et al. (</a:t>
            </a:r>
            <a:r>
              <a:rPr lang="en-US" sz="1400" dirty="0" err="1" smtClean="0">
                <a:latin typeface="Times New Roman" pitchFamily="18" charset="0"/>
                <a:cs typeface="Times New Roman" pitchFamily="18" charset="0"/>
              </a:rPr>
              <a:t>Eds</a:t>
            </a:r>
            <a:r>
              <a:rPr lang="en-US" sz="1400" dirty="0" smtClean="0">
                <a:latin typeface="Times New Roman" pitchFamily="18" charset="0"/>
                <a:cs typeface="Times New Roman" pitchFamily="18" charset="0"/>
              </a:rPr>
              <a:t>).In the Proceedings of First international Conference on Computing,  Communications, and Cyber-security (IC4S 2019), Chandigarh, India, 12-13 October 2019.</a:t>
            </a:r>
          </a:p>
          <a:p>
            <a:pPr marL="342900" indent="-342900" algn="just">
              <a:lnSpc>
                <a:spcPct val="200000"/>
              </a:lnSpc>
              <a:buFont typeface="+mj-lt"/>
              <a:buAutoNum type="arabicPeriod"/>
            </a:pPr>
            <a:r>
              <a:rPr lang="en-US" sz="1400" dirty="0" smtClean="0">
                <a:latin typeface="Times New Roman" pitchFamily="18" charset="0"/>
                <a:cs typeface="Times New Roman" pitchFamily="18" charset="0"/>
              </a:rPr>
              <a:t>Paper is accepted  In the Proceedings of 3</a:t>
            </a:r>
            <a:r>
              <a:rPr lang="en-US" sz="1400" baseline="30000" dirty="0" smtClean="0">
                <a:latin typeface="Times New Roman" pitchFamily="18" charset="0"/>
                <a:cs typeface="Times New Roman" pitchFamily="18" charset="0"/>
              </a:rPr>
              <a:t>rd</a:t>
            </a:r>
            <a:r>
              <a:rPr lang="en-US" sz="1400" dirty="0" smtClean="0">
                <a:latin typeface="Times New Roman" pitchFamily="18" charset="0"/>
                <a:cs typeface="Times New Roman" pitchFamily="18" charset="0"/>
              </a:rPr>
              <a:t> International conference on Recent Innovations in Computing (ICRIC-2020)  LNEE  </a:t>
            </a:r>
            <a:r>
              <a:rPr lang="en-US" sz="1400" b="1" dirty="0" smtClean="0">
                <a:latin typeface="Times New Roman" pitchFamily="18" charset="0"/>
                <a:cs typeface="Times New Roman" pitchFamily="18" charset="0"/>
              </a:rPr>
              <a:t>Springer </a:t>
            </a:r>
            <a:r>
              <a:rPr lang="en-US" sz="1400" dirty="0" smtClean="0">
                <a:latin typeface="Times New Roman" pitchFamily="18" charset="0"/>
                <a:cs typeface="Times New Roman" pitchFamily="18" charset="0"/>
              </a:rPr>
              <a:t>approved, Jammu, India.</a:t>
            </a:r>
          </a:p>
        </p:txBody>
      </p:sp>
    </p:spTree>
    <p:extLst>
      <p:ext uri="{BB962C8B-B14F-4D97-AF65-F5344CB8AC3E}">
        <p14:creationId xmlns="" xmlns:p14="http://schemas.microsoft.com/office/powerpoint/2010/main" val="2406099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0BA58-10AA-4EDA-B365-33F9F3350FD8}"/>
              </a:ext>
            </a:extLst>
          </p:cNvPr>
          <p:cNvSpPr>
            <a:spLocks noGrp="1"/>
          </p:cNvSpPr>
          <p:nvPr>
            <p:ph type="title"/>
          </p:nvPr>
        </p:nvSpPr>
        <p:spPr>
          <a:xfrm>
            <a:off x="628650" y="365127"/>
            <a:ext cx="7886700" cy="897144"/>
          </a:xfrm>
        </p:spPr>
        <p:txBody>
          <a:bodyPr/>
          <a:lstStyle/>
          <a:p>
            <a:pPr algn="ctr"/>
            <a:r>
              <a:rPr lang="en-IN" b="1" dirty="0">
                <a:latin typeface="Times New Roman" panose="02020603050405020304" pitchFamily="18" charset="0"/>
                <a:cs typeface="Times New Roman" panose="02020603050405020304" pitchFamily="18" charset="0"/>
              </a:rPr>
              <a:t>References</a:t>
            </a:r>
            <a:r>
              <a:rPr lang="en-IN" dirty="0"/>
              <a:t> </a:t>
            </a:r>
          </a:p>
        </p:txBody>
      </p:sp>
      <p:sp>
        <p:nvSpPr>
          <p:cNvPr id="3" name="Content Placeholder 2">
            <a:extLst>
              <a:ext uri="{FF2B5EF4-FFF2-40B4-BE49-F238E27FC236}">
                <a16:creationId xmlns:a16="http://schemas.microsoft.com/office/drawing/2014/main" xmlns="" id="{00D43474-CF36-450F-9B30-4680272A4305}"/>
              </a:ext>
            </a:extLst>
          </p:cNvPr>
          <p:cNvSpPr>
            <a:spLocks noGrp="1"/>
          </p:cNvSpPr>
          <p:nvPr>
            <p:ph idx="1"/>
          </p:nvPr>
        </p:nvSpPr>
        <p:spPr>
          <a:xfrm>
            <a:off x="628650" y="1093304"/>
            <a:ext cx="7886700" cy="5098949"/>
          </a:xfrm>
        </p:spPr>
        <p:txBody>
          <a:bodyPr>
            <a:noAutofit/>
          </a:bodyPr>
          <a:lstStyle/>
          <a:p>
            <a:pPr hangingPunct="0">
              <a:buFont typeface="Wingdings" pitchFamily="2" charset="2"/>
              <a:buChar char="§"/>
            </a:pPr>
            <a:r>
              <a:rPr lang="en-US" sz="1400" dirty="0" smtClean="0">
                <a:latin typeface="Times New Roman" pitchFamily="18" charset="0"/>
                <a:cs typeface="Times New Roman" pitchFamily="18" charset="0"/>
              </a:rPr>
              <a:t> Bar-</a:t>
            </a:r>
            <a:r>
              <a:rPr lang="en-US" sz="1400" dirty="0" err="1" smtClean="0">
                <a:latin typeface="Times New Roman" pitchFamily="18" charset="0"/>
                <a:cs typeface="Times New Roman" pitchFamily="18" charset="0"/>
              </a:rPr>
              <a:t>Magen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Numhauser</a:t>
            </a:r>
            <a:r>
              <a:rPr lang="en-US" sz="1400" dirty="0" smtClean="0">
                <a:latin typeface="Times New Roman" pitchFamily="18" charset="0"/>
                <a:cs typeface="Times New Roman" pitchFamily="18" charset="0"/>
              </a:rPr>
              <a:t>, Jonathan (2012). Fog Computing introduction to a New Cloud Evolution. </a:t>
            </a:r>
            <a:r>
              <a:rPr lang="en-US" sz="1400" dirty="0" err="1" smtClean="0">
                <a:latin typeface="Times New Roman" pitchFamily="18" charset="0"/>
                <a:cs typeface="Times New Roman" pitchFamily="18" charset="0"/>
              </a:rPr>
              <a:t>Escrituras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silenciadas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paisaje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como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historiografía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Escrituras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Silenciadas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Paisaje</a:t>
            </a:r>
            <a:r>
              <a:rPr lang="en-US" sz="1400" dirty="0" smtClean="0">
                <a:latin typeface="Times New Roman" pitchFamily="18" charset="0"/>
                <a:cs typeface="Times New Roman" pitchFamily="18" charset="0"/>
              </a:rPr>
              <a:t> Como </a:t>
            </a:r>
            <a:r>
              <a:rPr lang="en-US" sz="1400" dirty="0" err="1" smtClean="0">
                <a:latin typeface="Times New Roman" pitchFamily="18" charset="0"/>
                <a:cs typeface="Times New Roman" pitchFamily="18" charset="0"/>
              </a:rPr>
              <a:t>Historiografía</a:t>
            </a:r>
            <a:r>
              <a:rPr lang="en-US" sz="1400" dirty="0" smtClean="0">
                <a:latin typeface="Times New Roman" pitchFamily="18" charset="0"/>
                <a:cs typeface="Times New Roman" pitchFamily="18" charset="0"/>
              </a:rPr>
              <a:t> / José Francisco </a:t>
            </a:r>
            <a:r>
              <a:rPr lang="en-US" sz="1400" dirty="0" err="1" smtClean="0">
                <a:latin typeface="Times New Roman" pitchFamily="18" charset="0"/>
                <a:cs typeface="Times New Roman" pitchFamily="18" charset="0"/>
              </a:rPr>
              <a:t>Forniés</a:t>
            </a:r>
            <a:r>
              <a:rPr lang="en-US" sz="1400" dirty="0" smtClean="0">
                <a:latin typeface="Times New Roman" pitchFamily="18" charset="0"/>
                <a:cs typeface="Times New Roman" pitchFamily="18" charset="0"/>
              </a:rPr>
              <a:t> Casals (Ed. Lit.), Paulina </a:t>
            </a:r>
            <a:r>
              <a:rPr lang="en-US" sz="1400" dirty="0" err="1" smtClean="0">
                <a:latin typeface="Times New Roman" pitchFamily="18" charset="0"/>
                <a:cs typeface="Times New Roman" pitchFamily="18" charset="0"/>
              </a:rPr>
              <a:t>Numhauser</a:t>
            </a:r>
            <a:r>
              <a:rPr lang="en-US" sz="1400" dirty="0" smtClean="0">
                <a:latin typeface="Times New Roman" pitchFamily="18" charset="0"/>
                <a:cs typeface="Times New Roman" pitchFamily="18" charset="0"/>
              </a:rPr>
              <a:t> (Ed. Lit.), Proceedings from the </a:t>
            </a:r>
            <a:r>
              <a:rPr lang="en-US" sz="1400" dirty="0" err="1" smtClean="0">
                <a:latin typeface="Times New Roman" pitchFamily="18" charset="0"/>
                <a:cs typeface="Times New Roman" pitchFamily="18" charset="0"/>
              </a:rPr>
              <a:t>Cies</a:t>
            </a:r>
            <a:r>
              <a:rPr lang="en-US" sz="1400" dirty="0" smtClean="0">
                <a:latin typeface="Times New Roman" pitchFamily="18" charset="0"/>
                <a:cs typeface="Times New Roman" pitchFamily="18" charset="0"/>
              </a:rPr>
              <a:t> III Congress, January 2012. Spain: University of Alcala. pp. 111–126. ISBN 978-84-15595-84-7. </a:t>
            </a:r>
          </a:p>
          <a:p>
            <a:pPr hangingPunct="0">
              <a:buFont typeface="Wingdings" pitchFamily="2" charset="2"/>
              <a:buChar char="§"/>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Bonomi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Flavio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Milito</a:t>
            </a:r>
            <a:r>
              <a:rPr lang="en-US" sz="1400" dirty="0" smtClean="0">
                <a:latin typeface="Times New Roman" pitchFamily="18" charset="0"/>
                <a:cs typeface="Times New Roman" pitchFamily="18" charset="0"/>
              </a:rPr>
              <a:t>, Rodolfo; Zhu, Jiang; </a:t>
            </a:r>
            <a:r>
              <a:rPr lang="en-US" sz="1400" dirty="0" err="1" smtClean="0">
                <a:latin typeface="Times New Roman" pitchFamily="18" charset="0"/>
                <a:cs typeface="Times New Roman" pitchFamily="18" charset="0"/>
              </a:rPr>
              <a:t>Addepalli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Sateesh</a:t>
            </a:r>
            <a:r>
              <a:rPr lang="en-US" sz="1400" dirty="0" smtClean="0">
                <a:latin typeface="Times New Roman" pitchFamily="18" charset="0"/>
                <a:cs typeface="Times New Roman" pitchFamily="18" charset="0"/>
              </a:rPr>
              <a:t> (2012-08-17). Fog computing and its role in the internet of things. ACM. pp. 13–16. doi:10.1145/2342509.2342513. ISBN 9781450315197. </a:t>
            </a:r>
            <a:r>
              <a:rPr lang="en-US" sz="1400" dirty="0" err="1" smtClean="0">
                <a:latin typeface="Times New Roman" pitchFamily="18" charset="0"/>
                <a:cs typeface="Times New Roman" pitchFamily="18" charset="0"/>
              </a:rPr>
              <a:t>Bonomi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Flavio</a:t>
            </a:r>
            <a:r>
              <a:rPr lang="en-US" sz="1400" dirty="0" smtClean="0">
                <a:latin typeface="Times New Roman" pitchFamily="18" charset="0"/>
                <a:cs typeface="Times New Roman" pitchFamily="18" charset="0"/>
              </a:rPr>
              <a:t> (September 19–23, 2011). "Connected Vehicles, the Internet of Things, and Fog Computing, The 8th ACM International Workshop on </a:t>
            </a:r>
            <a:r>
              <a:rPr lang="en-US" sz="1400" dirty="0" err="1" smtClean="0">
                <a:latin typeface="Times New Roman" pitchFamily="18" charset="0"/>
                <a:cs typeface="Times New Roman" pitchFamily="18" charset="0"/>
              </a:rPr>
              <a:t>VehiculAr</a:t>
            </a:r>
            <a:r>
              <a:rPr lang="en-US" sz="1400" dirty="0" smtClean="0">
                <a:latin typeface="Times New Roman" pitchFamily="18" charset="0"/>
                <a:cs typeface="Times New Roman" pitchFamily="18" charset="0"/>
              </a:rPr>
              <a:t> Inter-</a:t>
            </a:r>
            <a:r>
              <a:rPr lang="en-US" sz="1400" dirty="0" err="1" smtClean="0">
                <a:latin typeface="Times New Roman" pitchFamily="18" charset="0"/>
                <a:cs typeface="Times New Roman" pitchFamily="18" charset="0"/>
              </a:rPr>
              <a:t>NETworking</a:t>
            </a:r>
            <a:r>
              <a:rPr lang="en-US" sz="1400" dirty="0" smtClean="0">
                <a:latin typeface="Times New Roman" pitchFamily="18" charset="0"/>
                <a:cs typeface="Times New Roman" pitchFamily="18" charset="0"/>
              </a:rPr>
              <a:t> (VANET 2011), Las Vegas, NV, USA". www.sigmobile.org. Retrieved 2019-08-07. </a:t>
            </a:r>
          </a:p>
          <a:p>
            <a:pPr hangingPunct="0">
              <a:buFont typeface="Wingdings" pitchFamily="2" charset="2"/>
              <a:buChar char="§"/>
            </a:pPr>
            <a:r>
              <a:rPr lang="en-US" sz="1400" dirty="0" err="1" smtClean="0">
                <a:latin typeface="Times New Roman" pitchFamily="18" charset="0"/>
                <a:cs typeface="Times New Roman" pitchFamily="18" charset="0"/>
              </a:rPr>
              <a:t>Bonomi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Flavio</a:t>
            </a:r>
            <a:r>
              <a:rPr lang="en-US" sz="1400" dirty="0" smtClean="0">
                <a:latin typeface="Times New Roman" pitchFamily="18" charset="0"/>
                <a:cs typeface="Times New Roman" pitchFamily="18" charset="0"/>
              </a:rPr>
              <a:t> (June 4–8, 2011). "Cloud and Fog Computing: Trade-offs and Applications. EON-2011 Workshop, International Symposium on Computer Architecture (ISCA 2011), San Jose, CA, USA". sites.google.com. Retrieved 2019-08-07. ^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from Cloud to Fog Computing". </a:t>
            </a:r>
            <a:r>
              <a:rPr lang="en-US" sz="1400" dirty="0" err="1" smtClean="0">
                <a:latin typeface="Times New Roman" pitchFamily="18" charset="0"/>
                <a:cs typeface="Times New Roman" pitchFamily="18" charset="0"/>
              </a:rPr>
              <a:t>blogs@Cisco</a:t>
            </a:r>
            <a:r>
              <a:rPr lang="en-US" sz="1400" dirty="0" smtClean="0">
                <a:latin typeface="Times New Roman" pitchFamily="18" charset="0"/>
                <a:cs typeface="Times New Roman" pitchFamily="18" charset="0"/>
              </a:rPr>
              <a:t> - Cisco Blogs. 2015-03-25. Retrieved 2017-04-07. ^ "What Is Fog Computing? </a:t>
            </a:r>
            <a:r>
              <a:rPr lang="en-US" sz="1400" dirty="0" err="1" smtClean="0">
                <a:latin typeface="Times New Roman" pitchFamily="18" charset="0"/>
                <a:cs typeface="Times New Roman" pitchFamily="18" charset="0"/>
              </a:rPr>
              <a:t>Webopedia</a:t>
            </a:r>
            <a:r>
              <a:rPr lang="en-US" sz="1400" dirty="0" smtClean="0">
                <a:latin typeface="Times New Roman" pitchFamily="18" charset="0"/>
                <a:cs typeface="Times New Roman" pitchFamily="18" charset="0"/>
              </a:rPr>
              <a:t> Definition". www.webopedia.com. Retrieved 2017-04-07.</a:t>
            </a:r>
          </a:p>
          <a:p>
            <a:pPr hangingPunct="0">
              <a:buFont typeface="Wingdings" pitchFamily="2" charset="2"/>
              <a:buChar char="§"/>
            </a:pPr>
            <a:r>
              <a:rPr lang="en-US" sz="1400" dirty="0" smtClean="0">
                <a:latin typeface="Times New Roman" pitchFamily="18" charset="0"/>
                <a:cs typeface="Times New Roman" pitchFamily="18" charset="0"/>
              </a:rPr>
              <a:t> Bar-</a:t>
            </a:r>
            <a:r>
              <a:rPr lang="en-US" sz="1400" dirty="0" err="1" smtClean="0">
                <a:latin typeface="Times New Roman" pitchFamily="18" charset="0"/>
                <a:cs typeface="Times New Roman" pitchFamily="18" charset="0"/>
              </a:rPr>
              <a:t>Magen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Numhauser</a:t>
            </a:r>
            <a:r>
              <a:rPr lang="en-US" sz="1400" dirty="0" smtClean="0">
                <a:latin typeface="Times New Roman" pitchFamily="18" charset="0"/>
                <a:cs typeface="Times New Roman" pitchFamily="18" charset="0"/>
              </a:rPr>
              <a:t>, Jonathan (August 25, 2013). XMPP Distributed Topology as a Potential Solution for Fog Computing. MESH 2013 the Sixth International Conference on Advances in Mesh Networks. pp. 26–32. ISBN 9781612082998. ^ </a:t>
            </a:r>
            <a:r>
              <a:rPr lang="en-US" sz="1400" dirty="0" err="1" smtClean="0">
                <a:latin typeface="Times New Roman" pitchFamily="18" charset="0"/>
                <a:cs typeface="Times New Roman" pitchFamily="18" charset="0"/>
              </a:rPr>
              <a:t>Forti</a:t>
            </a:r>
            <a:r>
              <a:rPr lang="en-US" sz="1400" dirty="0" smtClean="0">
                <a:latin typeface="Times New Roman" pitchFamily="18" charset="0"/>
                <a:cs typeface="Times New Roman" pitchFamily="18" charset="0"/>
              </a:rPr>
              <a:t>, Stefano; Ferrari, </a:t>
            </a:r>
            <a:r>
              <a:rPr lang="en-US" sz="1400" dirty="0" err="1" smtClean="0">
                <a:latin typeface="Times New Roman" pitchFamily="18" charset="0"/>
                <a:cs typeface="Times New Roman" pitchFamily="18" charset="0"/>
              </a:rPr>
              <a:t>Gian</a:t>
            </a:r>
            <a:r>
              <a:rPr lang="en-US" sz="1400" dirty="0" smtClean="0">
                <a:latin typeface="Times New Roman" pitchFamily="18" charset="0"/>
                <a:cs typeface="Times New Roman" pitchFamily="18" charset="0"/>
              </a:rPr>
              <a:t>-Luigi; </a:t>
            </a:r>
            <a:r>
              <a:rPr lang="en-US" sz="1400" dirty="0" err="1" smtClean="0">
                <a:latin typeface="Times New Roman" pitchFamily="18" charset="0"/>
                <a:cs typeface="Times New Roman" pitchFamily="18" charset="0"/>
              </a:rPr>
              <a:t>Brogi</a:t>
            </a:r>
            <a:r>
              <a:rPr lang="en-US" sz="1400" dirty="0" smtClean="0">
                <a:latin typeface="Times New Roman" pitchFamily="18" charset="0"/>
                <a:cs typeface="Times New Roman" pitchFamily="18" charset="0"/>
              </a:rPr>
              <a:t>, Antonio (January 2020). "Secure Cloud-Edge Deployments, with Trust". Future Generation Computer Systems. 102: 775–788. doi:10.1016/j.future.2019.08.020. ^</a:t>
            </a:r>
          </a:p>
          <a:p>
            <a:pPr hangingPunct="0">
              <a:buFont typeface="Wingdings" pitchFamily="2" charset="2"/>
              <a:buChar char="§"/>
            </a:pPr>
            <a:r>
              <a:rPr lang="en-US" sz="1400" dirty="0" err="1" smtClean="0">
                <a:latin typeface="Times New Roman" pitchFamily="18" charset="0"/>
                <a:cs typeface="Times New Roman" pitchFamily="18" charset="0"/>
              </a:rPr>
              <a:t>Brogi</a:t>
            </a:r>
            <a:r>
              <a:rPr lang="en-US" sz="1400" dirty="0" smtClean="0">
                <a:latin typeface="Times New Roman" pitchFamily="18" charset="0"/>
                <a:cs typeface="Times New Roman" pitchFamily="18" charset="0"/>
              </a:rPr>
              <a:t>, Antonio; </a:t>
            </a:r>
            <a:r>
              <a:rPr lang="en-US" sz="1400" dirty="0" err="1" smtClean="0">
                <a:latin typeface="Times New Roman" pitchFamily="18" charset="0"/>
                <a:cs typeface="Times New Roman" pitchFamily="18" charset="0"/>
              </a:rPr>
              <a:t>Forti</a:t>
            </a:r>
            <a:r>
              <a:rPr lang="en-US" sz="1400" dirty="0" smtClean="0">
                <a:latin typeface="Times New Roman" pitchFamily="18" charset="0"/>
                <a:cs typeface="Times New Roman" pitchFamily="18" charset="0"/>
              </a:rPr>
              <a:t>, Stefano (2017). "</a:t>
            </a:r>
            <a:r>
              <a:rPr lang="en-US" sz="1400" dirty="0" err="1" smtClean="0">
                <a:latin typeface="Times New Roman" pitchFamily="18" charset="0"/>
                <a:cs typeface="Times New Roman" pitchFamily="18" charset="0"/>
              </a:rPr>
              <a:t>QoS</a:t>
            </a:r>
            <a:r>
              <a:rPr lang="en-US" sz="1400" dirty="0" smtClean="0">
                <a:latin typeface="Times New Roman" pitchFamily="18" charset="0"/>
                <a:cs typeface="Times New Roman" pitchFamily="18" charset="0"/>
              </a:rPr>
              <a:t>-aware Deployment of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Applications Through the Fog" (PDF). IEEE Internet of Things Journal. PP (99): 1185–1192. doi:10.1109/JIOT.2017.2701408. ISSN 2327-4662. ^ Cisco RFP-2013-078. Fog Computing, Ecosystem, Architecture and Applications: [1]Also available from the Internet Archive: [2]. </a:t>
            </a:r>
            <a:endParaRPr lang="en-IN" sz="1400" dirty="0">
              <a:latin typeface="Times New Roman" pitchFamily="18" charset="0"/>
              <a:cs typeface="Times New Roman" pitchFamily="18" charset="0"/>
            </a:endParaRPr>
          </a:p>
          <a:p>
            <a:pPr>
              <a:lnSpc>
                <a:spcPct val="150000"/>
              </a:lnSpc>
              <a:buFont typeface="Wingdings" pitchFamily="2" charset="2"/>
              <a:buChar char="§"/>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15437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5E54E-F376-449A-B984-B973DE571175}"/>
              </a:ext>
            </a:extLst>
          </p:cNvPr>
          <p:cNvSpPr>
            <a:spLocks noGrp="1"/>
          </p:cNvSpPr>
          <p:nvPr>
            <p:ph type="ctrTitle"/>
          </p:nvPr>
        </p:nvSpPr>
        <p:spPr>
          <a:xfrm>
            <a:off x="970743" y="2695902"/>
            <a:ext cx="7401361" cy="1135119"/>
          </a:xfrm>
        </p:spPr>
        <p:txBody>
          <a:bodyPr anchor="ctr">
            <a:normAutofit/>
          </a:bodyPr>
          <a:lstStyle/>
          <a:p>
            <a:r>
              <a:rPr lang="en-US" sz="2400" b="1" i="1" dirty="0" smtClean="0">
                <a:latin typeface="Times New Roman" panose="02020603050405020304" pitchFamily="18" charset="0"/>
                <a:cs typeface="Times New Roman" panose="02020603050405020304" pitchFamily="18" charset="0"/>
              </a:rPr>
              <a:t>Energy Conservation Using Fog Node with Processor Temperature</a:t>
            </a:r>
          </a:p>
        </p:txBody>
      </p:sp>
      <p:sp>
        <p:nvSpPr>
          <p:cNvPr id="3" name="Title 1">
            <a:extLst>
              <a:ext uri="{FF2B5EF4-FFF2-40B4-BE49-F238E27FC236}">
                <a16:creationId xmlns:a16="http://schemas.microsoft.com/office/drawing/2014/main" xmlns="" id="{A655E54E-F376-449A-B984-B973DE571175}"/>
              </a:ext>
            </a:extLst>
          </p:cNvPr>
          <p:cNvSpPr txBox="1">
            <a:spLocks/>
          </p:cNvSpPr>
          <p:nvPr/>
        </p:nvSpPr>
        <p:spPr>
          <a:xfrm>
            <a:off x="1004390" y="1350783"/>
            <a:ext cx="6736479" cy="1202411"/>
          </a:xfrm>
          <a:prstGeom prst="rect">
            <a:avLst/>
          </a:prstGeom>
        </p:spPr>
        <p:txBody>
          <a:bodyPr vert="horz" lIns="91440" tIns="45720" rIns="91440" bIns="45720" rtlCol="0" anchor="ctr">
            <a:normAutofit/>
          </a:body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Fog </a:t>
            </a:r>
            <a:r>
              <a:rPr kumimoji="0" lang="en-IN" sz="2800" b="1" i="0" u="none" strike="noStrike" kern="1200" cap="none" spc="0" normalizeH="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Computing</a:t>
            </a:r>
            <a:endParaRPr kumimoji="0" lang="en-IN"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829131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444E99-4CC0-45AB-B07A-284100DC9A7D}"/>
              </a:ext>
            </a:extLst>
          </p:cNvPr>
          <p:cNvSpPr>
            <a:spLocks noGrp="1"/>
          </p:cNvSpPr>
          <p:nvPr>
            <p:ph type="title"/>
          </p:nvPr>
        </p:nvSpPr>
        <p:spPr>
          <a:xfrm>
            <a:off x="847312" y="2279201"/>
            <a:ext cx="78867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927434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F87AA6-BEF9-4C90-A0DC-F019EE200D4F}"/>
              </a:ext>
            </a:extLst>
          </p:cNvPr>
          <p:cNvSpPr>
            <a:spLocks noGrp="1"/>
          </p:cNvSpPr>
          <p:nvPr>
            <p:ph type="ctrTitle"/>
          </p:nvPr>
        </p:nvSpPr>
        <p:spPr>
          <a:xfrm>
            <a:off x="1486156" y="277637"/>
            <a:ext cx="6858000" cy="636764"/>
          </a:xfrm>
        </p:spPr>
        <p:txBody>
          <a:bodyPr anchor="b">
            <a:noAutofit/>
          </a:bodyPr>
          <a:lstStyle/>
          <a:p>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Index</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D4DBAFA9-9407-47D0-A593-7A1085845F94}"/>
              </a:ext>
            </a:extLst>
          </p:cNvPr>
          <p:cNvSpPr>
            <a:spLocks noGrp="1"/>
          </p:cNvSpPr>
          <p:nvPr>
            <p:ph type="subTitle" idx="1"/>
          </p:nvPr>
        </p:nvSpPr>
        <p:spPr>
          <a:xfrm>
            <a:off x="1143000" y="1024759"/>
            <a:ext cx="6858000" cy="5549461"/>
          </a:xfrm>
        </p:spPr>
        <p:txBody>
          <a:bodyPr>
            <a:noAutofit/>
          </a:bodyPr>
          <a:lstStyle/>
          <a:p>
            <a:pPr marL="342900" indent="-342900" algn="l">
              <a:lnSpc>
                <a:spcPct val="150000"/>
              </a:lnSpc>
              <a:buFont typeface="+mj-lt"/>
              <a:buAutoNum type="arabicParenR"/>
            </a:pPr>
            <a:r>
              <a:rPr lang="en-IN" sz="1100" b="1" dirty="0" smtClean="0">
                <a:latin typeface="Times New Roman" panose="02020603050405020304" pitchFamily="18" charset="0"/>
                <a:cs typeface="Times New Roman" panose="02020603050405020304" pitchFamily="18" charset="0"/>
              </a:rPr>
              <a:t>Introduction</a:t>
            </a:r>
          </a:p>
          <a:p>
            <a:pPr marL="342900" indent="-342900" algn="l">
              <a:lnSpc>
                <a:spcPct val="150000"/>
              </a:lnSpc>
              <a:buFont typeface="+mj-lt"/>
              <a:buAutoNum type="arabicParenR"/>
            </a:pPr>
            <a:r>
              <a:rPr lang="en-GB" sz="1100" b="1" dirty="0" smtClean="0">
                <a:latin typeface="Times New Roman" pitchFamily="18" charset="0"/>
                <a:cs typeface="Times New Roman" pitchFamily="18" charset="0"/>
              </a:rPr>
              <a:t>Comparison of Cloud and Fog Computing</a:t>
            </a:r>
          </a:p>
          <a:p>
            <a:pPr marL="342900" indent="-342900" algn="l">
              <a:lnSpc>
                <a:spcPct val="150000"/>
              </a:lnSpc>
              <a:buFont typeface="+mj-lt"/>
              <a:buAutoNum type="arabicParenR"/>
            </a:pPr>
            <a:r>
              <a:rPr lang="en-IN" sz="1100" b="1" dirty="0" smtClean="0">
                <a:latin typeface="Times New Roman" panose="02020603050405020304" pitchFamily="18" charset="0"/>
                <a:cs typeface="Times New Roman" panose="02020603050405020304" pitchFamily="18" charset="0"/>
              </a:rPr>
              <a:t>Working of Fog Computing</a:t>
            </a:r>
            <a:endParaRPr lang="en-IN" sz="1100" b="1" dirty="0">
              <a:latin typeface="Times New Roman" panose="02020603050405020304" pitchFamily="18" charset="0"/>
              <a:cs typeface="Times New Roman" panose="02020603050405020304" pitchFamily="18" charset="0"/>
            </a:endParaRPr>
          </a:p>
          <a:p>
            <a:pPr marL="342900" indent="-342900" algn="l">
              <a:lnSpc>
                <a:spcPct val="150000"/>
              </a:lnSpc>
              <a:buFont typeface="+mj-lt"/>
              <a:buAutoNum type="arabicParenR"/>
            </a:pPr>
            <a:r>
              <a:rPr lang="en-IN" sz="1100" b="1" dirty="0" smtClean="0">
                <a:latin typeface="Times New Roman" panose="02020603050405020304" pitchFamily="18" charset="0"/>
                <a:cs typeface="Times New Roman" panose="02020603050405020304" pitchFamily="18" charset="0"/>
              </a:rPr>
              <a:t>Architecture of Fog Computing</a:t>
            </a:r>
          </a:p>
          <a:p>
            <a:pPr marL="342900" indent="-342900" algn="l">
              <a:lnSpc>
                <a:spcPct val="150000"/>
              </a:lnSpc>
              <a:buFont typeface="+mj-lt"/>
              <a:buAutoNum type="arabicParenR"/>
            </a:pPr>
            <a:r>
              <a:rPr lang="en-IN" sz="1100" b="1" dirty="0" smtClean="0">
                <a:latin typeface="Times New Roman" panose="02020603050405020304" pitchFamily="18" charset="0"/>
                <a:cs typeface="Times New Roman" panose="02020603050405020304" pitchFamily="18" charset="0"/>
              </a:rPr>
              <a:t>Recent Surveys </a:t>
            </a:r>
            <a:r>
              <a:rPr lang="en-IN" sz="1100" b="1" dirty="0">
                <a:latin typeface="Times New Roman" panose="02020603050405020304" pitchFamily="18" charset="0"/>
                <a:cs typeface="Times New Roman" panose="02020603050405020304" pitchFamily="18" charset="0"/>
              </a:rPr>
              <a:t>on Fog Computing</a:t>
            </a:r>
          </a:p>
          <a:p>
            <a:pPr marL="342900" indent="-342900" algn="l">
              <a:lnSpc>
                <a:spcPct val="150000"/>
              </a:lnSpc>
              <a:buFont typeface="+mj-lt"/>
              <a:buAutoNum type="arabicParenR"/>
            </a:pPr>
            <a:r>
              <a:rPr lang="en-IN" sz="1100" b="1" dirty="0">
                <a:latin typeface="Times New Roman" panose="02020603050405020304" pitchFamily="18" charset="0"/>
                <a:cs typeface="Times New Roman" panose="02020603050405020304" pitchFamily="18" charset="0"/>
              </a:rPr>
              <a:t>Application of Fog Computing</a:t>
            </a:r>
          </a:p>
          <a:p>
            <a:pPr marL="342900" indent="-342900" algn="l">
              <a:lnSpc>
                <a:spcPct val="150000"/>
              </a:lnSpc>
              <a:buFont typeface="+mj-lt"/>
              <a:buAutoNum type="arabicParenR"/>
            </a:pPr>
            <a:r>
              <a:rPr lang="en-IN" sz="1100" b="1" dirty="0" smtClean="0">
                <a:latin typeface="Times New Roman" panose="02020603050405020304" pitchFamily="18" charset="0"/>
                <a:cs typeface="Times New Roman" panose="02020603050405020304" pitchFamily="18" charset="0"/>
              </a:rPr>
              <a:t>Advantages </a:t>
            </a:r>
            <a:r>
              <a:rPr lang="en-IN" sz="1100" b="1" dirty="0">
                <a:latin typeface="Times New Roman" panose="02020603050405020304" pitchFamily="18" charset="0"/>
                <a:cs typeface="Times New Roman" panose="02020603050405020304" pitchFamily="18" charset="0"/>
              </a:rPr>
              <a:t>Of Fog </a:t>
            </a:r>
            <a:r>
              <a:rPr lang="en-IN" sz="1100" b="1" dirty="0" smtClean="0">
                <a:latin typeface="Times New Roman" panose="02020603050405020304" pitchFamily="18" charset="0"/>
                <a:cs typeface="Times New Roman" panose="02020603050405020304" pitchFamily="18" charset="0"/>
              </a:rPr>
              <a:t>Computing</a:t>
            </a:r>
          </a:p>
          <a:p>
            <a:pPr marL="342900" indent="-342900" algn="l">
              <a:lnSpc>
                <a:spcPct val="150000"/>
              </a:lnSpc>
              <a:buFont typeface="+mj-lt"/>
              <a:buAutoNum type="arabicParenR"/>
            </a:pPr>
            <a:r>
              <a:rPr lang="en-IN" sz="1100" b="1" dirty="0" smtClean="0">
                <a:latin typeface="Times New Roman" panose="02020603050405020304" pitchFamily="18" charset="0"/>
                <a:cs typeface="Times New Roman" panose="02020603050405020304" pitchFamily="18" charset="0"/>
              </a:rPr>
              <a:t>Emerging Challenges</a:t>
            </a:r>
          </a:p>
          <a:p>
            <a:pPr marL="342900" indent="-342900" algn="l">
              <a:lnSpc>
                <a:spcPct val="150000"/>
              </a:lnSpc>
              <a:buFont typeface="+mj-lt"/>
              <a:buAutoNum type="arabicParenR"/>
            </a:pPr>
            <a:r>
              <a:rPr lang="en-US" sz="1100" b="1" dirty="0" smtClean="0">
                <a:latin typeface="Times New Roman" pitchFamily="18" charset="0"/>
                <a:cs typeface="Times New Roman" pitchFamily="18" charset="0"/>
              </a:rPr>
              <a:t>Major Contribution of the thesis</a:t>
            </a:r>
          </a:p>
          <a:p>
            <a:pPr marL="342900" indent="-342900" algn="l">
              <a:lnSpc>
                <a:spcPct val="150000"/>
              </a:lnSpc>
              <a:buFont typeface="+mj-lt"/>
              <a:buAutoNum type="arabicParenR"/>
            </a:pPr>
            <a:r>
              <a:rPr lang="en-GB" sz="1100" b="1" dirty="0" smtClean="0">
                <a:latin typeface="Times New Roman" pitchFamily="18" charset="0"/>
                <a:ea typeface="Corbel" pitchFamily="34" charset="0"/>
                <a:cs typeface="Times New Roman" pitchFamily="18" charset="0"/>
              </a:rPr>
              <a:t>Summary of Notation</a:t>
            </a:r>
            <a:endParaRPr lang="en-US" sz="1100" b="1" dirty="0" smtClean="0">
              <a:latin typeface="Times New Roman" pitchFamily="18" charset="0"/>
              <a:cs typeface="Times New Roman" pitchFamily="18" charset="0"/>
            </a:endParaRPr>
          </a:p>
          <a:p>
            <a:pPr marL="342900" lvl="0" indent="-342900" algn="l">
              <a:lnSpc>
                <a:spcPct val="150000"/>
              </a:lnSpc>
              <a:buFont typeface="+mj-lt"/>
              <a:buAutoNum type="arabicParenR"/>
            </a:pPr>
            <a:r>
              <a:rPr lang="en-GB" sz="1100" b="1" dirty="0" smtClean="0">
                <a:latin typeface="Times New Roman" pitchFamily="18" charset="0"/>
                <a:ea typeface="Corbel" pitchFamily="34" charset="0"/>
                <a:cs typeface="Times New Roman" pitchFamily="18" charset="0"/>
              </a:rPr>
              <a:t>Proposed Algorithm of  model </a:t>
            </a:r>
          </a:p>
          <a:p>
            <a:pPr marL="342900" lvl="0" indent="-342900" algn="l">
              <a:lnSpc>
                <a:spcPct val="150000"/>
              </a:lnSpc>
              <a:buFont typeface="+mj-lt"/>
              <a:buAutoNum type="arabicParenR"/>
            </a:pPr>
            <a:r>
              <a:rPr lang="en-GB" sz="1100" b="1" dirty="0" smtClean="0">
                <a:latin typeface="Times New Roman" pitchFamily="18" charset="0"/>
                <a:ea typeface="Corbel" pitchFamily="34" charset="0"/>
                <a:cs typeface="Times New Roman" pitchFamily="18" charset="0"/>
              </a:rPr>
              <a:t>Flow Chart of System</a:t>
            </a:r>
          </a:p>
          <a:p>
            <a:pPr marL="342900" lvl="0" indent="-342900" algn="l">
              <a:lnSpc>
                <a:spcPct val="150000"/>
              </a:lnSpc>
              <a:buFont typeface="+mj-lt"/>
              <a:buAutoNum type="arabicParenR"/>
            </a:pPr>
            <a:r>
              <a:rPr lang="en-US" sz="1100" b="1" dirty="0" smtClean="0">
                <a:latin typeface="Times New Roman" pitchFamily="18" charset="0"/>
                <a:cs typeface="Times New Roman" pitchFamily="18" charset="0"/>
              </a:rPr>
              <a:t>Glimpse of implementation</a:t>
            </a:r>
            <a:endParaRPr lang="en-IN" sz="1100" b="1" dirty="0">
              <a:latin typeface="Times New Roman" panose="02020603050405020304" pitchFamily="18" charset="0"/>
              <a:cs typeface="Times New Roman" panose="02020603050405020304" pitchFamily="18" charset="0"/>
            </a:endParaRPr>
          </a:p>
          <a:p>
            <a:pPr marL="342900" indent="-342900" algn="l">
              <a:lnSpc>
                <a:spcPct val="150000"/>
              </a:lnSpc>
              <a:buFont typeface="+mj-lt"/>
              <a:buAutoNum type="arabicParenR"/>
            </a:pPr>
            <a:r>
              <a:rPr lang="en-IN" sz="1100" b="1" dirty="0" smtClean="0">
                <a:latin typeface="Times New Roman" panose="02020603050405020304" pitchFamily="18" charset="0"/>
                <a:cs typeface="Times New Roman" panose="02020603050405020304" pitchFamily="18" charset="0"/>
              </a:rPr>
              <a:t>Research Papers Published/Communicated </a:t>
            </a:r>
            <a:endParaRPr lang="en-IN" sz="1100" b="1" dirty="0">
              <a:latin typeface="Times New Roman" panose="02020603050405020304" pitchFamily="18" charset="0"/>
              <a:cs typeface="Times New Roman" panose="02020603050405020304" pitchFamily="18" charset="0"/>
            </a:endParaRPr>
          </a:p>
          <a:p>
            <a:pPr marL="342900" indent="-342900" algn="l">
              <a:lnSpc>
                <a:spcPct val="150000"/>
              </a:lnSpc>
              <a:buFont typeface="+mj-lt"/>
              <a:buAutoNum type="arabicParenR"/>
            </a:pPr>
            <a:r>
              <a:rPr lang="en-IN" sz="1100" b="1" dirty="0">
                <a:latin typeface="Times New Roman" panose="02020603050405020304" pitchFamily="18" charset="0"/>
                <a:cs typeface="Times New Roman" panose="02020603050405020304" pitchFamily="18" charset="0"/>
              </a:rPr>
              <a:t>References </a:t>
            </a:r>
          </a:p>
        </p:txBody>
      </p:sp>
    </p:spTree>
    <p:extLst>
      <p:ext uri="{BB962C8B-B14F-4D97-AF65-F5344CB8AC3E}">
        <p14:creationId xmlns="" xmlns:p14="http://schemas.microsoft.com/office/powerpoint/2010/main" val="1073426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043179-5B99-4239-8EDD-FFD4AD629F66}"/>
              </a:ext>
            </a:extLst>
          </p:cNvPr>
          <p:cNvSpPr>
            <a:spLocks noGrp="1"/>
          </p:cNvSpPr>
          <p:nvPr>
            <p:ph type="ctrTitle"/>
          </p:nvPr>
        </p:nvSpPr>
        <p:spPr>
          <a:xfrm>
            <a:off x="1321130" y="611724"/>
            <a:ext cx="6858000" cy="1024489"/>
          </a:xfrm>
        </p:spPr>
        <p:txBody>
          <a:bodyPr anchor="ctr">
            <a:normAutofit/>
          </a:bodyPr>
          <a:lstStyle/>
          <a:p>
            <a:r>
              <a:rPr lang="en-IN" sz="2800" b="1" dirty="0" smtClean="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6C5102C7-E8C9-49F8-8B20-0F2EC2AB7B7E}"/>
              </a:ext>
            </a:extLst>
          </p:cNvPr>
          <p:cNvSpPr>
            <a:spLocks noGrp="1"/>
          </p:cNvSpPr>
          <p:nvPr>
            <p:ph type="subTitle" idx="1"/>
          </p:nvPr>
        </p:nvSpPr>
        <p:spPr>
          <a:xfrm>
            <a:off x="614855" y="1755742"/>
            <a:ext cx="8261131" cy="4298217"/>
          </a:xfrm>
        </p:spPr>
        <p:txBody>
          <a:bodyPr>
            <a:noAutofit/>
          </a:bodyPr>
          <a:lstStyle/>
          <a:p>
            <a:pPr marL="285750" indent="-285750" algn="l">
              <a:lnSpc>
                <a:spcPct val="200000"/>
              </a:lnSpc>
              <a:buFont typeface="Wingdings" pitchFamily="2" charset="2"/>
              <a:buChar char="Ø"/>
            </a:pPr>
            <a:r>
              <a:rPr lang="en-IN" sz="1600" dirty="0" smtClean="0">
                <a:latin typeface="Times New Roman" panose="02020603050405020304" pitchFamily="18" charset="0"/>
                <a:cs typeface="Times New Roman" panose="02020603050405020304" pitchFamily="18" charset="0"/>
              </a:rPr>
              <a:t>Acts  as an intermediation  and complementing to Cloud Network.</a:t>
            </a:r>
            <a:endParaRPr lang="en-IN" sz="1600" dirty="0">
              <a:latin typeface="Times New Roman" panose="02020603050405020304" pitchFamily="18" charset="0"/>
              <a:cs typeface="Times New Roman" panose="02020603050405020304" pitchFamily="18" charset="0"/>
            </a:endParaRPr>
          </a:p>
          <a:p>
            <a:pPr marL="285750" indent="-285750" algn="l">
              <a:lnSpc>
                <a:spcPct val="200000"/>
              </a:lnSpc>
              <a:buFont typeface="Wingdings" pitchFamily="2" charset="2"/>
              <a:buChar char="Ø"/>
            </a:pPr>
            <a:r>
              <a:rPr lang="en-IN" sz="1600" dirty="0">
                <a:latin typeface="Times New Roman" panose="02020603050405020304" pitchFamily="18" charset="0"/>
                <a:cs typeface="Times New Roman" panose="02020603050405020304" pitchFamily="18" charset="0"/>
              </a:rPr>
              <a:t>It is an extension of Cloud Computing and </a:t>
            </a:r>
            <a:r>
              <a:rPr lang="en-IN" sz="1600" dirty="0" smtClean="0">
                <a:latin typeface="Times New Roman" panose="02020603050405020304" pitchFamily="18" charset="0"/>
                <a:cs typeface="Times New Roman" panose="02020603050405020304" pitchFamily="18" charset="0"/>
              </a:rPr>
              <a:t>sometimes called </a:t>
            </a:r>
            <a:r>
              <a:rPr lang="en-IN" sz="1600" dirty="0">
                <a:latin typeface="Times New Roman" panose="02020603050405020304" pitchFamily="18" charset="0"/>
                <a:cs typeface="Times New Roman" panose="02020603050405020304" pitchFamily="18" charset="0"/>
              </a:rPr>
              <a:t>Edge Computing or </a:t>
            </a:r>
            <a:r>
              <a:rPr lang="en-IN" sz="1600" dirty="0" smtClean="0">
                <a:latin typeface="Times New Roman" panose="02020603050405020304" pitchFamily="18" charset="0"/>
                <a:cs typeface="Times New Roman" panose="02020603050405020304" pitchFamily="18" charset="0"/>
              </a:rPr>
              <a:t>Fogging also. </a:t>
            </a:r>
            <a:endParaRPr lang="en-IN" sz="1600" dirty="0">
              <a:latin typeface="Times New Roman" panose="02020603050405020304" pitchFamily="18" charset="0"/>
              <a:cs typeface="Times New Roman" panose="02020603050405020304" pitchFamily="18" charset="0"/>
            </a:endParaRPr>
          </a:p>
          <a:p>
            <a:pPr marL="285750" indent="-285750" algn="l">
              <a:lnSpc>
                <a:spcPct val="200000"/>
              </a:lnSpc>
              <a:buFont typeface="Wingdings" pitchFamily="2" charset="2"/>
              <a:buChar char="Ø"/>
            </a:pPr>
            <a:r>
              <a:rPr lang="en-IN" sz="1600" dirty="0">
                <a:latin typeface="Times New Roman" panose="02020603050405020304" pitchFamily="18" charset="0"/>
                <a:cs typeface="Times New Roman" panose="02020603050405020304" pitchFamily="18" charset="0"/>
              </a:rPr>
              <a:t>It’s not the replacement of the cloud computing.</a:t>
            </a:r>
          </a:p>
          <a:p>
            <a:pPr marL="285750" indent="-285750" algn="l">
              <a:lnSpc>
                <a:spcPct val="200000"/>
              </a:lnSpc>
              <a:buFont typeface="Wingdings" pitchFamily="2" charset="2"/>
              <a:buChar char="Ø"/>
            </a:pPr>
            <a:r>
              <a:rPr lang="en-IN" sz="1600" dirty="0" smtClean="0">
                <a:latin typeface="Times New Roman" panose="02020603050405020304" pitchFamily="18" charset="0"/>
                <a:cs typeface="Times New Roman" panose="02020603050405020304" pitchFamily="18" charset="0"/>
              </a:rPr>
              <a:t>Provides </a:t>
            </a:r>
            <a:r>
              <a:rPr lang="en-IN" sz="1600" dirty="0">
                <a:latin typeface="Times New Roman" panose="02020603050405020304" pitchFamily="18" charset="0"/>
                <a:cs typeface="Times New Roman" panose="02020603050405020304" pitchFamily="18" charset="0"/>
              </a:rPr>
              <a:t>the functionality to Internet of Things(IOT</a:t>
            </a:r>
            <a:r>
              <a:rPr lang="en-IN" sz="1600" dirty="0" smtClean="0">
                <a:latin typeface="Times New Roman" panose="02020603050405020304" pitchFamily="18" charset="0"/>
                <a:cs typeface="Times New Roman" panose="02020603050405020304" pitchFamily="18" charset="0"/>
              </a:rPr>
              <a:t>).</a:t>
            </a:r>
          </a:p>
          <a:p>
            <a:pPr marL="285750" indent="-285750" algn="l">
              <a:lnSpc>
                <a:spcPct val="200000"/>
              </a:lnSpc>
              <a:buFont typeface="Wingdings" pitchFamily="2" charset="2"/>
              <a:buChar char="Ø"/>
            </a:pPr>
            <a:r>
              <a:rPr lang="en-IN" sz="1600" dirty="0" smtClean="0">
                <a:latin typeface="Times New Roman" panose="02020603050405020304" pitchFamily="18" charset="0"/>
                <a:cs typeface="Times New Roman" panose="02020603050405020304" pitchFamily="18" charset="0"/>
              </a:rPr>
              <a:t>Minimize the latency</a:t>
            </a:r>
          </a:p>
          <a:p>
            <a:pPr marL="285750" indent="-285750" algn="l">
              <a:lnSpc>
                <a:spcPct val="200000"/>
              </a:lnSpc>
              <a:buFont typeface="Wingdings" pitchFamily="2" charset="2"/>
              <a:buChar char="Ø"/>
            </a:pPr>
            <a:r>
              <a:rPr lang="en-IN" sz="1600" dirty="0" smtClean="0">
                <a:latin typeface="Times New Roman" panose="02020603050405020304" pitchFamily="18" charset="0"/>
                <a:cs typeface="Times New Roman" panose="02020603050405020304" pitchFamily="18" charset="0"/>
              </a:rPr>
              <a:t>Save the expense of computation in terms of bandwidth</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44439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881783"/>
          </a:xfrm>
        </p:spPr>
        <p:txBody>
          <a:bodyPr>
            <a:normAutofit/>
          </a:bodyPr>
          <a:lstStyle/>
          <a:p>
            <a:pPr algn="ctr"/>
            <a:r>
              <a:rPr lang="en-GB" sz="2800" b="1" dirty="0" smtClean="0">
                <a:latin typeface="Times New Roman" pitchFamily="18" charset="0"/>
                <a:cs typeface="Times New Roman" pitchFamily="18" charset="0"/>
              </a:rPr>
              <a:t>Comparison Of Cloud And Fog Computing</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771896" y="1199408"/>
          <a:ext cx="7457703" cy="4477408"/>
        </p:xfrm>
        <a:graphic>
          <a:graphicData uri="http://schemas.openxmlformats.org/drawingml/2006/table">
            <a:tbl>
              <a:tblPr/>
              <a:tblGrid>
                <a:gridCol w="2484803"/>
                <a:gridCol w="2486450"/>
                <a:gridCol w="2486450"/>
              </a:tblGrid>
              <a:tr h="457111">
                <a:tc>
                  <a:txBody>
                    <a:bodyPr/>
                    <a:lstStyle/>
                    <a:p>
                      <a:pPr marL="380365" marR="0" algn="ctr">
                        <a:lnSpc>
                          <a:spcPts val="1255"/>
                        </a:lnSpc>
                        <a:spcBef>
                          <a:spcPts val="0"/>
                        </a:spcBef>
                        <a:spcAft>
                          <a:spcPts val="0"/>
                        </a:spcAft>
                      </a:pPr>
                      <a:r>
                        <a:rPr lang="en-US" sz="1400" b="1" dirty="0">
                          <a:latin typeface="Times New Roman"/>
                          <a:ea typeface="Times New Roman"/>
                          <a:cs typeface="Times New Roman"/>
                        </a:rPr>
                        <a:t>Main Features</a:t>
                      </a: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0035" marR="0" algn="ctr">
                        <a:lnSpc>
                          <a:spcPts val="1255"/>
                        </a:lnSpc>
                        <a:spcBef>
                          <a:spcPts val="0"/>
                        </a:spcBef>
                        <a:spcAft>
                          <a:spcPts val="0"/>
                        </a:spcAft>
                      </a:pPr>
                      <a:r>
                        <a:rPr lang="en-US" sz="1400" b="1" dirty="0">
                          <a:latin typeface="Times New Roman"/>
                          <a:ea typeface="Times New Roman"/>
                          <a:cs typeface="Times New Roman"/>
                        </a:rPr>
                        <a:t>Cloud Computing</a:t>
                      </a: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0520" marR="0" algn="ctr">
                        <a:lnSpc>
                          <a:spcPts val="1255"/>
                        </a:lnSpc>
                        <a:spcBef>
                          <a:spcPts val="0"/>
                        </a:spcBef>
                        <a:spcAft>
                          <a:spcPts val="0"/>
                        </a:spcAft>
                      </a:pPr>
                      <a:r>
                        <a:rPr lang="en-US" sz="1400" b="1">
                          <a:latin typeface="Times New Roman"/>
                          <a:ea typeface="Times New Roman"/>
                          <a:cs typeface="Times New Roman"/>
                        </a:rPr>
                        <a:t>Fog Computing</a:t>
                      </a: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13">
                <a:tc>
                  <a:txBody>
                    <a:bodyPr/>
                    <a:lstStyle/>
                    <a:p>
                      <a:pPr marL="67945" marR="0" algn="ctr">
                        <a:lnSpc>
                          <a:spcPts val="1255"/>
                        </a:lnSpc>
                        <a:spcBef>
                          <a:spcPts val="0"/>
                        </a:spcBef>
                        <a:spcAft>
                          <a:spcPts val="0"/>
                        </a:spcAft>
                      </a:pPr>
                      <a:r>
                        <a:rPr lang="en-US" sz="1400" b="1">
                          <a:latin typeface="Times New Roman"/>
                          <a:ea typeface="Times New Roman"/>
                          <a:cs typeface="Times New Roman"/>
                        </a:rPr>
                        <a:t>Server nodes location</a:t>
                      </a: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Within the internet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a:latin typeface="Times New Roman"/>
                          <a:ea typeface="Times New Roman"/>
                          <a:cs typeface="Times New Roman"/>
                        </a:rPr>
                        <a:t>At the local network edge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269">
                <a:tc>
                  <a:txBody>
                    <a:bodyPr/>
                    <a:lstStyle/>
                    <a:p>
                      <a:pPr marL="67945" marR="172085" algn="ctr">
                        <a:lnSpc>
                          <a:spcPct val="150000"/>
                        </a:lnSpc>
                        <a:spcBef>
                          <a:spcPts val="0"/>
                        </a:spcBef>
                        <a:spcAft>
                          <a:spcPts val="0"/>
                        </a:spcAft>
                      </a:pPr>
                      <a:r>
                        <a:rPr lang="en-US" sz="1400" b="1" dirty="0">
                          <a:latin typeface="Times New Roman"/>
                          <a:ea typeface="Times New Roman"/>
                          <a:cs typeface="Times New Roman"/>
                        </a:rPr>
                        <a:t>Density of nodes(If </a:t>
                      </a:r>
                      <a:r>
                        <a:rPr lang="en-US" sz="1400" b="1" dirty="0" err="1">
                          <a:latin typeface="Times New Roman"/>
                          <a:ea typeface="Times New Roman"/>
                          <a:cs typeface="Times New Roman"/>
                        </a:rPr>
                        <a:t>IoT</a:t>
                      </a:r>
                      <a:r>
                        <a:rPr lang="en-US" sz="1400" b="1" dirty="0">
                          <a:latin typeface="Times New Roman"/>
                          <a:ea typeface="Times New Roman"/>
                          <a:cs typeface="Times New Roman"/>
                        </a:rPr>
                        <a:t> devices are in millions)</a:t>
                      </a: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Few(Hundreds)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Plenty(Thousands)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75">
                <a:tc>
                  <a:txBody>
                    <a:bodyPr/>
                    <a:lstStyle/>
                    <a:p>
                      <a:pPr marL="67945" marR="52070" algn="ctr">
                        <a:lnSpc>
                          <a:spcPct val="115000"/>
                        </a:lnSpc>
                        <a:spcBef>
                          <a:spcPts val="0"/>
                        </a:spcBef>
                        <a:spcAft>
                          <a:spcPts val="0"/>
                        </a:spcAft>
                      </a:pPr>
                      <a:r>
                        <a:rPr lang="en-US" sz="1400" b="1">
                          <a:latin typeface="Times New Roman"/>
                          <a:ea typeface="Times New Roman"/>
                          <a:cs typeface="Times New Roman"/>
                        </a:rPr>
                        <a:t>Distance between devices and server</a:t>
                      </a: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Multiple steps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Single step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13">
                <a:tc>
                  <a:txBody>
                    <a:bodyPr/>
                    <a:lstStyle/>
                    <a:p>
                      <a:pPr marL="67945" marR="0" algn="ctr">
                        <a:lnSpc>
                          <a:spcPts val="1255"/>
                        </a:lnSpc>
                        <a:spcBef>
                          <a:spcPts val="0"/>
                        </a:spcBef>
                        <a:spcAft>
                          <a:spcPts val="0"/>
                        </a:spcAft>
                      </a:pPr>
                      <a:r>
                        <a:rPr lang="en-US" sz="1400" b="1">
                          <a:latin typeface="Times New Roman"/>
                          <a:ea typeface="Times New Roman"/>
                          <a:cs typeface="Times New Roman"/>
                        </a:rPr>
                        <a:t>Latency</a:t>
                      </a: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a:latin typeface="Times New Roman"/>
                          <a:ea typeface="Times New Roman"/>
                          <a:cs typeface="Times New Roman"/>
                        </a:rPr>
                        <a:t>High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Low</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13">
                <a:tc>
                  <a:txBody>
                    <a:bodyPr/>
                    <a:lstStyle/>
                    <a:p>
                      <a:pPr marL="67945" marR="0" algn="ctr">
                        <a:lnSpc>
                          <a:spcPts val="1260"/>
                        </a:lnSpc>
                        <a:spcBef>
                          <a:spcPts val="0"/>
                        </a:spcBef>
                        <a:spcAft>
                          <a:spcPts val="0"/>
                        </a:spcAft>
                      </a:pPr>
                      <a:r>
                        <a:rPr lang="en-US" sz="1400" b="1">
                          <a:latin typeface="Times New Roman"/>
                          <a:ea typeface="Times New Roman"/>
                          <a:cs typeface="Times New Roman"/>
                        </a:rPr>
                        <a:t>Distribution</a:t>
                      </a: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a:latin typeface="Times New Roman"/>
                          <a:ea typeface="Times New Roman"/>
                          <a:cs typeface="Times New Roman"/>
                        </a:rPr>
                        <a:t>Centralized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Distributed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3313">
                <a:tc>
                  <a:txBody>
                    <a:bodyPr/>
                    <a:lstStyle/>
                    <a:p>
                      <a:pPr marL="67945" marR="0" algn="ctr">
                        <a:lnSpc>
                          <a:spcPts val="1255"/>
                        </a:lnSpc>
                        <a:spcBef>
                          <a:spcPts val="0"/>
                        </a:spcBef>
                        <a:spcAft>
                          <a:spcPts val="0"/>
                        </a:spcAft>
                      </a:pPr>
                      <a:r>
                        <a:rPr lang="en-US" sz="1400" b="1" dirty="0">
                          <a:latin typeface="Times New Roman"/>
                          <a:ea typeface="Times New Roman"/>
                          <a:cs typeface="Times New Roman"/>
                        </a:rPr>
                        <a:t>Scalability</a:t>
                      </a: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ct val="115000"/>
                        </a:lnSpc>
                        <a:spcBef>
                          <a:spcPts val="0"/>
                        </a:spcBef>
                        <a:spcAft>
                          <a:spcPts val="0"/>
                        </a:spcAft>
                      </a:pPr>
                      <a:r>
                        <a:rPr lang="en-US" sz="1400" dirty="0" smtClean="0">
                          <a:latin typeface="Times New Roman"/>
                          <a:ea typeface="Times New Roman"/>
                          <a:cs typeface="Times New Roman"/>
                        </a:rPr>
                        <a:t>Less(Big cloud centers - Cost prohibited)</a:t>
                      </a: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ct val="115000"/>
                        </a:lnSpc>
                        <a:spcBef>
                          <a:spcPts val="0"/>
                        </a:spcBef>
                        <a:spcAft>
                          <a:spcPts val="0"/>
                        </a:spcAft>
                      </a:pPr>
                      <a:r>
                        <a:rPr lang="en-US" sz="1400" dirty="0">
                          <a:latin typeface="Times New Roman"/>
                          <a:ea typeface="Times New Roman"/>
                          <a:cs typeface="Times New Roman"/>
                        </a:rPr>
                        <a:t>More (Micro fog centers – Easy to deploy)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13">
                <a:tc>
                  <a:txBody>
                    <a:bodyPr/>
                    <a:lstStyle/>
                    <a:p>
                      <a:pPr marL="67945" marR="0" algn="ctr">
                        <a:lnSpc>
                          <a:spcPts val="1255"/>
                        </a:lnSpc>
                        <a:spcBef>
                          <a:spcPts val="0"/>
                        </a:spcBef>
                        <a:spcAft>
                          <a:spcPts val="0"/>
                        </a:spcAft>
                      </a:pPr>
                      <a:r>
                        <a:rPr lang="en-US" sz="1400" b="1">
                          <a:latin typeface="Times New Roman"/>
                          <a:ea typeface="Times New Roman"/>
                          <a:cs typeface="Times New Roman"/>
                        </a:rPr>
                        <a:t>Mobility support</a:t>
                      </a: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Limited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Supported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975">
                <a:tc>
                  <a:txBody>
                    <a:bodyPr/>
                    <a:lstStyle/>
                    <a:p>
                      <a:pPr marL="67945" marR="0" algn="ctr">
                        <a:lnSpc>
                          <a:spcPts val="1255"/>
                        </a:lnSpc>
                        <a:spcBef>
                          <a:spcPts val="0"/>
                        </a:spcBef>
                        <a:spcAft>
                          <a:spcPts val="0"/>
                        </a:spcAft>
                      </a:pPr>
                      <a:r>
                        <a:rPr lang="en-US" sz="1400" b="1">
                          <a:latin typeface="Times New Roman"/>
                          <a:ea typeface="Times New Roman"/>
                          <a:cs typeface="Times New Roman"/>
                        </a:rPr>
                        <a:t>Real-time interactions</a:t>
                      </a: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a:latin typeface="Times New Roman"/>
                          <a:ea typeface="Times New Roman"/>
                          <a:cs typeface="Times New Roman"/>
                        </a:rPr>
                        <a:t>Supported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Supported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13">
                <a:tc>
                  <a:txBody>
                    <a:bodyPr/>
                    <a:lstStyle/>
                    <a:p>
                      <a:pPr marL="67945" marR="0" algn="ctr">
                        <a:lnSpc>
                          <a:spcPts val="1255"/>
                        </a:lnSpc>
                        <a:spcBef>
                          <a:spcPts val="0"/>
                        </a:spcBef>
                        <a:spcAft>
                          <a:spcPts val="0"/>
                        </a:spcAft>
                      </a:pPr>
                      <a:r>
                        <a:rPr lang="en-US" sz="1400" b="1" dirty="0">
                          <a:latin typeface="Times New Roman"/>
                          <a:ea typeface="Times New Roman"/>
                          <a:cs typeface="Times New Roman"/>
                        </a:rPr>
                        <a:t>Security</a:t>
                      </a: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a:latin typeface="Times New Roman"/>
                          <a:ea typeface="Times New Roman"/>
                          <a:cs typeface="Times New Roman"/>
                        </a:rPr>
                        <a:t>Less secure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algn="ctr">
                        <a:lnSpc>
                          <a:spcPts val="1235"/>
                        </a:lnSpc>
                        <a:spcBef>
                          <a:spcPts val="0"/>
                        </a:spcBef>
                        <a:spcAft>
                          <a:spcPts val="0"/>
                        </a:spcAft>
                      </a:pPr>
                      <a:r>
                        <a:rPr lang="en-US" sz="1400" dirty="0">
                          <a:latin typeface="Times New Roman"/>
                          <a:ea typeface="Times New Roman"/>
                          <a:cs typeface="Times New Roman"/>
                        </a:rPr>
                        <a:t>More secure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37F4E-DD3E-4F86-816C-C80C5E68EB45}"/>
              </a:ext>
            </a:extLst>
          </p:cNvPr>
          <p:cNvSpPr>
            <a:spLocks noGrp="1"/>
          </p:cNvSpPr>
          <p:nvPr>
            <p:ph type="title"/>
          </p:nvPr>
        </p:nvSpPr>
        <p:spPr>
          <a:xfrm>
            <a:off x="628650" y="365126"/>
            <a:ext cx="7886700" cy="1105865"/>
          </a:xfrm>
        </p:spPr>
        <p:txBody>
          <a:bodyPr>
            <a:normAutofit/>
          </a:bodyPr>
          <a:lstStyle/>
          <a:p>
            <a:pPr algn="ctr"/>
            <a:r>
              <a:rPr lang="en-IN" sz="2800" b="1" dirty="0" smtClean="0">
                <a:latin typeface="Times New Roman" panose="02020603050405020304" pitchFamily="18" charset="0"/>
                <a:cs typeface="Times New Roman" panose="02020603050405020304" pitchFamily="18" charset="0"/>
              </a:rPr>
              <a:t>Working of Fog Computing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AF23D1B-6736-4F8B-881A-46C4B14726F1}"/>
              </a:ext>
            </a:extLst>
          </p:cNvPr>
          <p:cNvSpPr>
            <a:spLocks noGrp="1"/>
          </p:cNvSpPr>
          <p:nvPr>
            <p:ph idx="1"/>
          </p:nvPr>
        </p:nvSpPr>
        <p:spPr>
          <a:xfrm>
            <a:off x="723653" y="1543792"/>
            <a:ext cx="7494072" cy="4572000"/>
          </a:xfrm>
        </p:spPr>
        <p:txBody>
          <a:bodyPr>
            <a:noAutofit/>
          </a:bodyPr>
          <a:lstStyle/>
          <a:p>
            <a:pPr algn="just">
              <a:lnSpc>
                <a:spcPct val="150000"/>
              </a:lnSpc>
            </a:pPr>
            <a:r>
              <a:rPr lang="en-US" sz="1400" dirty="0" smtClean="0">
                <a:latin typeface="Times New Roman" pitchFamily="18" charset="0"/>
                <a:cs typeface="Times New Roman" pitchFamily="18" charset="0"/>
              </a:rPr>
              <a:t>It receives data from the edges of network using any protocol.</a:t>
            </a:r>
          </a:p>
          <a:p>
            <a:pPr algn="just">
              <a:lnSpc>
                <a:spcPct val="150000"/>
              </a:lnSpc>
            </a:pPr>
            <a:r>
              <a:rPr lang="en-US" sz="1400" dirty="0" smtClean="0">
                <a:latin typeface="Times New Roman" pitchFamily="18" charset="0"/>
                <a:cs typeface="Times New Roman" pitchFamily="18" charset="0"/>
              </a:rPr>
              <a:t>It gives milliseconds respond time .</a:t>
            </a:r>
          </a:p>
          <a:p>
            <a:pPr algn="just">
              <a:lnSpc>
                <a:spcPct val="150000"/>
              </a:lnSpc>
            </a:pPr>
            <a:r>
              <a:rPr lang="en-US" sz="1400" dirty="0" smtClean="0">
                <a:latin typeface="Times New Roman" pitchFamily="18" charset="0"/>
                <a:cs typeface="Times New Roman" pitchFamily="18" charset="0"/>
              </a:rPr>
              <a:t>After processing, it sends data summaries back to cloud server periodically.</a:t>
            </a:r>
            <a:endParaRPr lang="en-IN" sz="1400" dirty="0" smtClean="0">
              <a:latin typeface="Times New Roman" panose="02020603050405020304" pitchFamily="18" charset="0"/>
              <a:cs typeface="Times New Roman" panose="02020603050405020304" pitchFamily="18" charset="0"/>
            </a:endParaRPr>
          </a:p>
          <a:p>
            <a:pPr>
              <a:lnSpc>
                <a:spcPct val="150000"/>
              </a:lnSpc>
            </a:pPr>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most time-sensitive data is analysed on the fog node closest to the things generating the data. </a:t>
            </a:r>
          </a:p>
          <a:p>
            <a:pPr>
              <a:lnSpc>
                <a:spcPct val="150000"/>
              </a:lnSpc>
            </a:pPr>
            <a:r>
              <a:rPr lang="en-IN" sz="1400" dirty="0" smtClean="0">
                <a:latin typeface="Times New Roman" panose="02020603050405020304" pitchFamily="18" charset="0"/>
                <a:cs typeface="Times New Roman" panose="02020603050405020304" pitchFamily="18" charset="0"/>
              </a:rPr>
              <a:t>Data </a:t>
            </a:r>
            <a:r>
              <a:rPr lang="en-IN" sz="1400" dirty="0">
                <a:latin typeface="Times New Roman" panose="02020603050405020304" pitchFamily="18" charset="0"/>
                <a:cs typeface="Times New Roman" panose="02020603050405020304" pitchFamily="18" charset="0"/>
              </a:rPr>
              <a:t>that can wait seconds or minutes for action is passed along to an aggregation node for analysis and action.</a:t>
            </a:r>
          </a:p>
          <a:p>
            <a:pPr>
              <a:lnSpc>
                <a:spcPct val="150000"/>
              </a:lnSpc>
            </a:pPr>
            <a:r>
              <a:rPr lang="en-IN" sz="1400" dirty="0">
                <a:latin typeface="Times New Roman" panose="02020603050405020304" pitchFamily="18" charset="0"/>
                <a:cs typeface="Times New Roman" panose="02020603050405020304" pitchFamily="18" charset="0"/>
              </a:rPr>
              <a:t>Data that is less time sensitive is sent to the cloud for historical analysis, big data analytics, and long-term </a:t>
            </a:r>
            <a:r>
              <a:rPr lang="en-IN" sz="1400" dirty="0" smtClean="0">
                <a:latin typeface="Times New Roman" panose="02020603050405020304" pitchFamily="18" charset="0"/>
                <a:cs typeface="Times New Roman" panose="02020603050405020304" pitchFamily="18" charset="0"/>
              </a:rPr>
              <a:t>storage.</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 For example, each of thousands or hundreds of thousands of fog nodes might send periodic summaries of grid data to the cloud for historical analysis and storage.</a:t>
            </a:r>
          </a:p>
        </p:txBody>
      </p:sp>
    </p:spTree>
    <p:extLst>
      <p:ext uri="{BB962C8B-B14F-4D97-AF65-F5344CB8AC3E}">
        <p14:creationId xmlns="" xmlns:p14="http://schemas.microsoft.com/office/powerpoint/2010/main" val="2162880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37F4E-DD3E-4F86-816C-C80C5E68EB45}"/>
              </a:ext>
            </a:extLst>
          </p:cNvPr>
          <p:cNvSpPr>
            <a:spLocks noGrp="1"/>
          </p:cNvSpPr>
          <p:nvPr>
            <p:ph type="title"/>
          </p:nvPr>
        </p:nvSpPr>
        <p:spPr>
          <a:xfrm>
            <a:off x="628650" y="365126"/>
            <a:ext cx="7886700" cy="1059913"/>
          </a:xfrm>
        </p:spPr>
        <p:txBody>
          <a:bodyPr>
            <a:normAutofit/>
          </a:bodyPr>
          <a:lstStyle/>
          <a:p>
            <a:pPr algn="ctr"/>
            <a:r>
              <a:rPr lang="en-IN" sz="2400" b="1" dirty="0" smtClean="0">
                <a:latin typeface="Times New Roman" panose="02020603050405020304" pitchFamily="18" charset="0"/>
                <a:cs typeface="Times New Roman" panose="02020603050405020304" pitchFamily="18" charset="0"/>
              </a:rPr>
              <a:t>Architecture of Fog Computing</a:t>
            </a:r>
            <a:endParaRPr lang="en-IN" sz="2400" b="1" dirty="0">
              <a:latin typeface="Times New Roman" panose="02020603050405020304" pitchFamily="18" charset="0"/>
              <a:cs typeface="Times New Roman" panose="02020603050405020304" pitchFamily="18" charset="0"/>
            </a:endParaRPr>
          </a:p>
        </p:txBody>
      </p:sp>
      <p:sp>
        <p:nvSpPr>
          <p:cNvPr id="2254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2529" name="Group 1"/>
          <p:cNvGrpSpPr>
            <a:grpSpLocks noChangeAspect="1"/>
          </p:cNvGrpSpPr>
          <p:nvPr/>
        </p:nvGrpSpPr>
        <p:grpSpPr bwMode="auto">
          <a:xfrm>
            <a:off x="1008993" y="1277007"/>
            <a:ext cx="7126014" cy="5092262"/>
            <a:chOff x="1610" y="1440"/>
            <a:chExt cx="9480" cy="7815"/>
          </a:xfrm>
        </p:grpSpPr>
        <p:sp>
          <p:nvSpPr>
            <p:cNvPr id="22543" name="AutoShape 15"/>
            <p:cNvSpPr>
              <a:spLocks noChangeAspect="1" noChangeArrowheads="1" noTextEdit="1"/>
            </p:cNvSpPr>
            <p:nvPr/>
          </p:nvSpPr>
          <p:spPr bwMode="auto">
            <a:xfrm>
              <a:off x="1610" y="1440"/>
              <a:ext cx="9480" cy="781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42" name="AutoShape 14"/>
            <p:cNvSpPr>
              <a:spLocks noChangeArrowheads="1"/>
            </p:cNvSpPr>
            <p:nvPr/>
          </p:nvSpPr>
          <p:spPr bwMode="auto">
            <a:xfrm>
              <a:off x="3090" y="7040"/>
              <a:ext cx="6120" cy="2215"/>
            </a:xfrm>
            <a:prstGeom prst="flowChartAlternateProcess">
              <a:avLst/>
            </a:prstGeom>
            <a:gradFill rotWithShape="0">
              <a:gsLst>
                <a:gs pos="0">
                  <a:srgbClr val="F0A6B0"/>
                </a:gs>
                <a:gs pos="50000">
                  <a:srgbClr val="FAE1E4"/>
                </a:gs>
                <a:gs pos="100000">
                  <a:srgbClr val="F0A6B0"/>
                </a:gs>
              </a:gsLst>
              <a:lin ang="18900000" scaled="1"/>
            </a:gradFill>
            <a:ln w="12700">
              <a:solidFill>
                <a:srgbClr val="F0A6B0"/>
              </a:solidFill>
              <a:miter lim="800000"/>
              <a:headEnd/>
              <a:tailEnd/>
            </a:ln>
            <a:effectLst>
              <a:outerShdw dist="28398" dir="3806097" algn="ctr" rotWithShape="0">
                <a:srgbClr val="8F1828">
                  <a:alpha val="50000"/>
                </a:srgbClr>
              </a:outerShdw>
            </a:effectLst>
          </p:spPr>
          <p:txBody>
            <a:bodyPr vert="horz" wrap="square" lIns="91440" tIns="45720" rIns="91440" bIns="45720" numCol="1" anchor="t" anchorCtr="0" compatLnSpc="1">
              <a:prstTxWarp prst="textNoShape">
                <a:avLst/>
              </a:prstTxWarp>
            </a:bodyPr>
            <a:lstStyle/>
            <a:p>
              <a:endParaRPr lang="en-US"/>
            </a:p>
          </p:txBody>
        </p:sp>
        <p:pic>
          <p:nvPicPr>
            <p:cNvPr id="22541" name="Picture 13" descr="iot-security-internet-of-things-698x697-V4sqL0rj"/>
            <p:cNvPicPr>
              <a:picLocks noChangeAspect="1" noChangeArrowheads="1"/>
            </p:cNvPicPr>
            <p:nvPr/>
          </p:nvPicPr>
          <p:blipFill>
            <a:blip r:embed="rId3" cstate="print"/>
            <a:srcRect/>
            <a:stretch>
              <a:fillRect/>
            </a:stretch>
          </p:blipFill>
          <p:spPr bwMode="auto">
            <a:xfrm>
              <a:off x="3350" y="7200"/>
              <a:ext cx="5510" cy="2055"/>
            </a:xfrm>
            <a:prstGeom prst="rect">
              <a:avLst/>
            </a:prstGeom>
            <a:noFill/>
          </p:spPr>
        </p:pic>
        <p:pic>
          <p:nvPicPr>
            <p:cNvPr id="22540" name="Picture 12" descr="fog"/>
            <p:cNvPicPr>
              <a:picLocks noChangeAspect="1" noChangeArrowheads="1"/>
            </p:cNvPicPr>
            <p:nvPr/>
          </p:nvPicPr>
          <p:blipFill>
            <a:blip r:embed="rId4" cstate="print"/>
            <a:srcRect/>
            <a:stretch>
              <a:fillRect/>
            </a:stretch>
          </p:blipFill>
          <p:spPr bwMode="auto">
            <a:xfrm>
              <a:off x="3141" y="5009"/>
              <a:ext cx="5949" cy="1665"/>
            </a:xfrm>
            <a:prstGeom prst="rect">
              <a:avLst/>
            </a:prstGeom>
            <a:noFill/>
            <a:ln w="28575">
              <a:solidFill>
                <a:srgbClr val="BFBFBF"/>
              </a:solidFill>
              <a:miter lim="800000"/>
              <a:headEnd/>
              <a:tailEnd/>
            </a:ln>
          </p:spPr>
        </p:pic>
        <p:pic>
          <p:nvPicPr>
            <p:cNvPr id="22539" name="Picture 11" descr="cloud"/>
            <p:cNvPicPr>
              <a:picLocks noChangeAspect="1" noChangeArrowheads="1"/>
            </p:cNvPicPr>
            <p:nvPr/>
          </p:nvPicPr>
          <p:blipFill>
            <a:blip r:embed="rId5" cstate="print"/>
            <a:srcRect/>
            <a:stretch>
              <a:fillRect/>
            </a:stretch>
          </p:blipFill>
          <p:spPr bwMode="auto">
            <a:xfrm>
              <a:off x="2800" y="1733"/>
              <a:ext cx="6140" cy="2823"/>
            </a:xfrm>
            <a:prstGeom prst="rect">
              <a:avLst/>
            </a:prstGeom>
            <a:noFill/>
            <a:ln w="19050">
              <a:solidFill>
                <a:srgbClr val="BFBFBF"/>
              </a:solidFill>
              <a:miter lim="800000"/>
              <a:headEnd/>
              <a:tailEnd/>
            </a:ln>
          </p:spPr>
        </p:pic>
        <p:sp>
          <p:nvSpPr>
            <p:cNvPr id="22538" name="Oval 10"/>
            <p:cNvSpPr>
              <a:spLocks noChangeArrowheads="1"/>
            </p:cNvSpPr>
            <p:nvPr/>
          </p:nvSpPr>
          <p:spPr bwMode="auto">
            <a:xfrm>
              <a:off x="5360" y="3610"/>
              <a:ext cx="1660" cy="767"/>
            </a:xfrm>
            <a:prstGeom prst="ellipse">
              <a:avLst/>
            </a:prstGeom>
            <a:solidFill>
              <a:srgbClr val="BDBDC0"/>
            </a:solidFill>
            <a:ln w="9525">
              <a:solidFill>
                <a:srgbClr val="F2F2F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Corbel" pitchFamily="34" charset="0"/>
                  <a:ea typeface="Corbel" pitchFamily="34" charset="0"/>
                  <a:cs typeface="Corbel" pitchFamily="34" charset="0"/>
                </a:rPr>
                <a:t>Cloud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2537" name="AutoShape 9"/>
            <p:cNvSpPr>
              <a:spLocks noChangeShapeType="1"/>
            </p:cNvSpPr>
            <p:nvPr/>
          </p:nvSpPr>
          <p:spPr bwMode="auto">
            <a:xfrm flipV="1">
              <a:off x="2160" y="4750"/>
              <a:ext cx="8760" cy="50"/>
            </a:xfrm>
            <a:prstGeom prst="straightConnector1">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36" name="AutoShape 8"/>
            <p:cNvSpPr>
              <a:spLocks noChangeShapeType="1"/>
            </p:cNvSpPr>
            <p:nvPr/>
          </p:nvSpPr>
          <p:spPr bwMode="auto">
            <a:xfrm flipV="1">
              <a:off x="2150" y="6840"/>
              <a:ext cx="8760" cy="50"/>
            </a:xfrm>
            <a:prstGeom prst="straightConnector1">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35" name="Text Box 7"/>
            <p:cNvSpPr txBox="1">
              <a:spLocks noChangeArrowheads="1"/>
            </p:cNvSpPr>
            <p:nvPr/>
          </p:nvSpPr>
          <p:spPr bwMode="auto">
            <a:xfrm>
              <a:off x="9020" y="2890"/>
              <a:ext cx="1900" cy="7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Cloud Computing</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2534" name="Text Box 6"/>
            <p:cNvSpPr txBox="1">
              <a:spLocks noChangeArrowheads="1"/>
            </p:cNvSpPr>
            <p:nvPr/>
          </p:nvSpPr>
          <p:spPr bwMode="auto">
            <a:xfrm>
              <a:off x="9370" y="7640"/>
              <a:ext cx="1490" cy="7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IoT or EndUsers</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2533" name="AutoShape 5"/>
            <p:cNvSpPr>
              <a:spLocks noChangeArrowheads="1"/>
            </p:cNvSpPr>
            <p:nvPr/>
          </p:nvSpPr>
          <p:spPr bwMode="auto">
            <a:xfrm>
              <a:off x="1730" y="1830"/>
              <a:ext cx="1990" cy="430"/>
            </a:xfrm>
            <a:prstGeom prst="wedgeRoundRectCallout">
              <a:avLst>
                <a:gd name="adj1" fmla="val -30505"/>
                <a:gd name="adj2" fmla="val 98139"/>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IN THOUSANDS</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2532" name="AutoShape 4"/>
            <p:cNvSpPr>
              <a:spLocks noChangeArrowheads="1"/>
            </p:cNvSpPr>
            <p:nvPr/>
          </p:nvSpPr>
          <p:spPr bwMode="auto">
            <a:xfrm>
              <a:off x="1880" y="5009"/>
              <a:ext cx="1780" cy="450"/>
            </a:xfrm>
            <a:prstGeom prst="wedgeRoundRectCallout">
              <a:avLst>
                <a:gd name="adj1" fmla="val -27639"/>
                <a:gd name="adj2" fmla="val 91556"/>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IN MILLIONS</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2531" name="AutoShape 3"/>
            <p:cNvSpPr>
              <a:spLocks noChangeArrowheads="1"/>
            </p:cNvSpPr>
            <p:nvPr/>
          </p:nvSpPr>
          <p:spPr bwMode="auto">
            <a:xfrm>
              <a:off x="1990" y="7200"/>
              <a:ext cx="1730" cy="440"/>
            </a:xfrm>
            <a:prstGeom prst="wedgeRoundRectCallout">
              <a:avLst>
                <a:gd name="adj1" fmla="val -29306"/>
                <a:gd name="adj2" fmla="val 94773"/>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orbel" pitchFamily="34" charset="0"/>
                  <a:ea typeface="Corbel" pitchFamily="34" charset="0"/>
                  <a:cs typeface="Times New Roman" pitchFamily="18" charset="0"/>
                </a:rPr>
                <a:t>IN BILLIONS</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2530" name="Text Box 2"/>
            <p:cNvSpPr txBox="1">
              <a:spLocks noChangeArrowheads="1"/>
            </p:cNvSpPr>
            <p:nvPr/>
          </p:nvSpPr>
          <p:spPr bwMode="auto">
            <a:xfrm>
              <a:off x="9210" y="5459"/>
              <a:ext cx="1730" cy="58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Times New Roman" pitchFamily="18" charset="0"/>
                  <a:ea typeface="Corbel" pitchFamily="34" charset="0"/>
                  <a:cs typeface="Times New Roman" pitchFamily="18" charset="0"/>
                </a:rPr>
                <a:t>Fog Computing</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 xmlns:p14="http://schemas.microsoft.com/office/powerpoint/2010/main" val="3271940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37F4E-DD3E-4F86-816C-C80C5E68EB45}"/>
              </a:ext>
            </a:extLst>
          </p:cNvPr>
          <p:cNvSpPr>
            <a:spLocks noGrp="1"/>
          </p:cNvSpPr>
          <p:nvPr>
            <p:ph type="ctrTitle"/>
          </p:nvPr>
        </p:nvSpPr>
        <p:spPr>
          <a:xfrm>
            <a:off x="785191" y="436943"/>
            <a:ext cx="7772400" cy="540520"/>
          </a:xfrm>
        </p:spPr>
        <p:txBody>
          <a:bodyPr>
            <a:noAutofit/>
          </a:bodyPr>
          <a:lstStyle/>
          <a:p>
            <a:pPr lvl="0" defTabSz="914400" fontAlgn="base">
              <a:lnSpc>
                <a:spcPct val="100000"/>
              </a:lnSpc>
              <a:spcAft>
                <a:spcPct val="0"/>
              </a:spcAft>
            </a:pPr>
            <a:r>
              <a:rPr lang="en-GB" sz="2400" b="1" dirty="0" smtClean="0">
                <a:latin typeface="Times New Roman" pitchFamily="18" charset="0"/>
                <a:ea typeface="Corbel" pitchFamily="34" charset="0"/>
                <a:cs typeface="Times New Roman" pitchFamily="18" charset="0"/>
              </a:rPr>
              <a:t>Summary of Important literatures (2012-2020)</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AF23D1B-6736-4F8B-881A-46C4B14726F1}"/>
              </a:ext>
            </a:extLst>
          </p:cNvPr>
          <p:cNvSpPr>
            <a:spLocks noGrp="1"/>
          </p:cNvSpPr>
          <p:nvPr>
            <p:ph type="subTitle" idx="1"/>
          </p:nvPr>
        </p:nvSpPr>
        <p:spPr>
          <a:xfrm>
            <a:off x="1143000" y="1878497"/>
            <a:ext cx="6858000" cy="3935894"/>
          </a:xfrm>
        </p:spPr>
        <p:txBody>
          <a:bodyPr/>
          <a:lstStyle/>
          <a:p>
            <a:pPr marL="0" indent="0">
              <a:buNone/>
            </a:pPr>
            <a:r>
              <a:rPr lang="en-IN" dirty="0"/>
              <a:t> </a:t>
            </a:r>
          </a:p>
        </p:txBody>
      </p:sp>
      <p:graphicFrame>
        <p:nvGraphicFramePr>
          <p:cNvPr id="5" name="Table 4"/>
          <p:cNvGraphicFramePr>
            <a:graphicFrameLocks noGrp="1"/>
          </p:cNvGraphicFramePr>
          <p:nvPr/>
        </p:nvGraphicFramePr>
        <p:xfrm>
          <a:off x="961697" y="1397000"/>
          <a:ext cx="7126013" cy="4420476"/>
        </p:xfrm>
        <a:graphic>
          <a:graphicData uri="http://schemas.openxmlformats.org/drawingml/2006/table">
            <a:tbl>
              <a:tblPr/>
              <a:tblGrid>
                <a:gridCol w="1704047"/>
                <a:gridCol w="739608"/>
                <a:gridCol w="4682358"/>
              </a:tblGrid>
              <a:tr h="412700">
                <a:tc>
                  <a:txBody>
                    <a:bodyPr/>
                    <a:lstStyle/>
                    <a:p>
                      <a:pPr marL="0" marR="0" algn="just" hangingPunct="0">
                        <a:lnSpc>
                          <a:spcPct val="150000"/>
                        </a:lnSpc>
                        <a:spcBef>
                          <a:spcPts val="0"/>
                        </a:spcBef>
                        <a:spcAft>
                          <a:spcPts val="0"/>
                        </a:spcAft>
                      </a:pPr>
                      <a:r>
                        <a:rPr lang="en-US" sz="800" b="1">
                          <a:latin typeface="Times New Roman"/>
                          <a:ea typeface="Times New Roman"/>
                        </a:rPr>
                        <a:t>Author(s)</a:t>
                      </a:r>
                      <a:endParaRPr lang="en-US" sz="800">
                        <a:latin typeface="Times New Roman"/>
                        <a:ea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b="1">
                          <a:latin typeface="Times New Roman"/>
                          <a:ea typeface="Times New Roman"/>
                        </a:rPr>
                        <a:t>Year</a:t>
                      </a:r>
                      <a:endParaRPr lang="en-US" sz="800">
                        <a:latin typeface="Times New Roman"/>
                        <a:ea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b="1">
                          <a:latin typeface="Times New Roman"/>
                          <a:ea typeface="Times New Roman"/>
                        </a:rPr>
                        <a:t>Major Contribution</a:t>
                      </a:r>
                      <a:endParaRPr lang="en-US" sz="800">
                        <a:latin typeface="Times New Roman"/>
                        <a:ea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gn="just" hangingPunct="0">
                        <a:lnSpc>
                          <a:spcPct val="150000"/>
                        </a:lnSpc>
                        <a:spcBef>
                          <a:spcPts val="0"/>
                        </a:spcBef>
                        <a:spcAft>
                          <a:spcPts val="0"/>
                        </a:spcAft>
                      </a:pPr>
                      <a:r>
                        <a:rPr lang="en-US" sz="800">
                          <a:latin typeface="Times New Roman"/>
                          <a:ea typeface="Times New Roman"/>
                        </a:rPr>
                        <a:t>F. Bonomi et al.</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2012</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 Vision and characteristics of fog computing for serving the edge device in terms of compute, store and network.</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gn="just" hangingPunct="0">
                        <a:lnSpc>
                          <a:spcPct val="150000"/>
                        </a:lnSpc>
                        <a:spcBef>
                          <a:spcPts val="0"/>
                        </a:spcBef>
                        <a:spcAft>
                          <a:spcPts val="0"/>
                        </a:spcAft>
                      </a:pPr>
                      <a:r>
                        <a:rPr lang="en-US" sz="800">
                          <a:latin typeface="Times New Roman"/>
                          <a:ea typeface="Times New Roman"/>
                        </a:rPr>
                        <a:t>J.B.M.Numhauser et al.</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2013</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Distributed topology XMPP for fog computing solution.</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nSpc>
                          <a:spcPct val="115000"/>
                        </a:lnSpc>
                        <a:spcBef>
                          <a:spcPts val="0"/>
                        </a:spcBef>
                        <a:spcAft>
                          <a:spcPts val="0"/>
                        </a:spcAft>
                      </a:pPr>
                      <a:r>
                        <a:rPr lang="en-GB" sz="800">
                          <a:latin typeface="Times New Roman"/>
                          <a:ea typeface="Times New Roman"/>
                          <a:cs typeface="Times New Roman"/>
                        </a:rPr>
                        <a:t>I. Stojmenovic et al. </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800">
                          <a:latin typeface="Times New Roman"/>
                          <a:ea typeface="Times New Roman"/>
                          <a:cs typeface="Times New Roman"/>
                        </a:rPr>
                        <a:t> 2014</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800">
                          <a:latin typeface="Times New Roman"/>
                          <a:ea typeface="Times New Roman"/>
                          <a:cs typeface="Times New Roman"/>
                        </a:rPr>
                        <a:t> Investigated the security issues in fog computing environment by invoking man in middle attack.</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476">
                <a:tc>
                  <a:txBody>
                    <a:bodyPr/>
                    <a:lstStyle/>
                    <a:p>
                      <a:pPr marL="0" marR="0" algn="just" hangingPunct="0">
                        <a:lnSpc>
                          <a:spcPct val="150000"/>
                        </a:lnSpc>
                        <a:spcBef>
                          <a:spcPts val="0"/>
                        </a:spcBef>
                        <a:spcAft>
                          <a:spcPts val="0"/>
                        </a:spcAft>
                      </a:pPr>
                      <a:r>
                        <a:rPr lang="en-US" sz="800">
                          <a:latin typeface="Times New Roman"/>
                          <a:ea typeface="Times New Roman"/>
                        </a:rPr>
                        <a:t>A.V. Dastjerdi et al.</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2016</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Reference architecture for fog computing environment</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gn="just" hangingPunct="0">
                        <a:lnSpc>
                          <a:spcPct val="150000"/>
                        </a:lnSpc>
                        <a:spcBef>
                          <a:spcPts val="0"/>
                        </a:spcBef>
                        <a:spcAft>
                          <a:spcPts val="0"/>
                        </a:spcAft>
                      </a:pPr>
                      <a:r>
                        <a:rPr lang="en-US" sz="800">
                          <a:latin typeface="Times New Roman"/>
                          <a:ea typeface="Times New Roman"/>
                        </a:rPr>
                        <a:t>H. Gupta et al</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2017</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iFogSim tool to model the IoT and Fog computing environment and evaluate the resource management technique</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nSpc>
                          <a:spcPct val="115000"/>
                        </a:lnSpc>
                        <a:spcBef>
                          <a:spcPts val="0"/>
                        </a:spcBef>
                        <a:spcAft>
                          <a:spcPts val="0"/>
                        </a:spcAft>
                      </a:pPr>
                      <a:r>
                        <a:rPr lang="en-GB" sz="800">
                          <a:latin typeface="Times New Roman"/>
                          <a:ea typeface="Times New Roman"/>
                          <a:cs typeface="Times New Roman"/>
                        </a:rPr>
                        <a:t>R. Mahmud et al.</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800">
                          <a:latin typeface="Times New Roman"/>
                          <a:ea typeface="Times New Roman"/>
                          <a:cs typeface="Times New Roman"/>
                        </a:rPr>
                        <a:t>2017</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800">
                          <a:latin typeface="Times New Roman"/>
                          <a:ea typeface="Times New Roman"/>
                          <a:cs typeface="Times New Roman"/>
                        </a:rPr>
                        <a:t> Demonstrated the feasibility of interoperable fog based IoT healthcare solution.</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gn="just" hangingPunct="0">
                        <a:lnSpc>
                          <a:spcPct val="150000"/>
                        </a:lnSpc>
                        <a:spcBef>
                          <a:spcPts val="0"/>
                        </a:spcBef>
                        <a:spcAft>
                          <a:spcPts val="0"/>
                        </a:spcAft>
                      </a:pPr>
                      <a:r>
                        <a:rPr lang="en-US" sz="800">
                          <a:latin typeface="Times New Roman"/>
                          <a:ea typeface="Times New Roman"/>
                        </a:rPr>
                        <a:t>T. Qayyum et al.</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2018</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50000"/>
                        </a:lnSpc>
                        <a:spcBef>
                          <a:spcPts val="0"/>
                        </a:spcBef>
                        <a:spcAft>
                          <a:spcPts val="0"/>
                        </a:spcAft>
                      </a:pPr>
                      <a:r>
                        <a:rPr lang="en-US" sz="800">
                          <a:latin typeface="Times New Roman"/>
                          <a:ea typeface="Times New Roman"/>
                        </a:rPr>
                        <a:t>Developed the GUI based simulator using C++ language as an extension of OMNET++ called FogNetSimCC</a:t>
                      </a: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nSpc>
                          <a:spcPct val="115000"/>
                        </a:lnSpc>
                        <a:spcBef>
                          <a:spcPts val="0"/>
                        </a:spcBef>
                        <a:spcAft>
                          <a:spcPts val="0"/>
                        </a:spcAft>
                      </a:pPr>
                      <a:r>
                        <a:rPr lang="en-GB" sz="800">
                          <a:latin typeface="Times New Roman"/>
                          <a:ea typeface="Times New Roman"/>
                          <a:cs typeface="Times New Roman"/>
                        </a:rPr>
                        <a:t>I. Lera </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800">
                          <a:latin typeface="Times New Roman"/>
                          <a:ea typeface="Times New Roman"/>
                          <a:cs typeface="Times New Roman"/>
                        </a:rPr>
                        <a:t>2019</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800">
                          <a:latin typeface="Times New Roman"/>
                          <a:ea typeface="Times New Roman"/>
                          <a:cs typeface="Times New Roman"/>
                        </a:rPr>
                        <a:t>YAFS simulator based on python language for dynamic scheduling.</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nSpc>
                          <a:spcPct val="115000"/>
                        </a:lnSpc>
                        <a:spcBef>
                          <a:spcPts val="0"/>
                        </a:spcBef>
                        <a:spcAft>
                          <a:spcPts val="0"/>
                        </a:spcAft>
                      </a:pPr>
                      <a:r>
                        <a:rPr lang="en-GB" sz="800">
                          <a:latin typeface="Times New Roman"/>
                          <a:ea typeface="Times New Roman"/>
                          <a:cs typeface="Times New Roman"/>
                        </a:rPr>
                        <a:t>M. Scarpiniti et al. </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800">
                          <a:latin typeface="Times New Roman"/>
                          <a:ea typeface="Times New Roman"/>
                          <a:cs typeface="Times New Roman"/>
                        </a:rPr>
                        <a:t>2019</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800">
                          <a:latin typeface="Times New Roman"/>
                          <a:ea typeface="Times New Roman"/>
                          <a:cs typeface="Times New Roman"/>
                        </a:rPr>
                        <a:t>VirtFogSim to optimize energy saving dynamic allocation of task and resources.</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700">
                <a:tc>
                  <a:txBody>
                    <a:bodyPr/>
                    <a:lstStyle/>
                    <a:p>
                      <a:pPr marL="0" marR="0">
                        <a:lnSpc>
                          <a:spcPct val="115000"/>
                        </a:lnSpc>
                        <a:spcBef>
                          <a:spcPts val="0"/>
                        </a:spcBef>
                        <a:spcAft>
                          <a:spcPts val="0"/>
                        </a:spcAft>
                      </a:pPr>
                      <a:r>
                        <a:rPr lang="en-IN" sz="800">
                          <a:latin typeface="Times New Roman"/>
                          <a:ea typeface="Times New Roman"/>
                          <a:cs typeface="Times New Roman"/>
                        </a:rPr>
                        <a:t>P. Kayal </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800">
                          <a:latin typeface="Times New Roman"/>
                          <a:ea typeface="Times New Roman"/>
                          <a:cs typeface="Times New Roman"/>
                        </a:rPr>
                        <a:t>2020</a:t>
                      </a:r>
                      <a:endParaRPr lang="en-US" sz="90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IN" sz="800" dirty="0" err="1">
                          <a:latin typeface="Times New Roman"/>
                          <a:ea typeface="Times New Roman"/>
                          <a:cs typeface="Times New Roman"/>
                        </a:rPr>
                        <a:t>Kubernetes</a:t>
                      </a:r>
                      <a:r>
                        <a:rPr lang="en-IN" sz="800" dirty="0">
                          <a:latin typeface="Times New Roman"/>
                          <a:ea typeface="Times New Roman"/>
                          <a:cs typeface="Times New Roman"/>
                        </a:rPr>
                        <a:t> as the solution of fog computing for managing containerized </a:t>
                      </a:r>
                      <a:r>
                        <a:rPr lang="en-IN" sz="800" dirty="0" err="1">
                          <a:latin typeface="Times New Roman"/>
                          <a:ea typeface="Times New Roman"/>
                          <a:cs typeface="Times New Roman"/>
                        </a:rPr>
                        <a:t>IoT</a:t>
                      </a:r>
                      <a:r>
                        <a:rPr lang="en-IN" sz="800" dirty="0">
                          <a:latin typeface="Times New Roman"/>
                          <a:ea typeface="Times New Roman"/>
                          <a:cs typeface="Times New Roman"/>
                        </a:rPr>
                        <a:t> applications.</a:t>
                      </a:r>
                      <a:endParaRPr lang="en-US" sz="900" dirty="0">
                        <a:latin typeface="Corbel"/>
                        <a:ea typeface="Corbel"/>
                        <a:cs typeface="Times New Roman"/>
                      </a:endParaRPr>
                    </a:p>
                  </a:txBody>
                  <a:tcPr marL="56913" marR="569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86655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37F4E-DD3E-4F86-816C-C80C5E68EB45}"/>
              </a:ext>
            </a:extLst>
          </p:cNvPr>
          <p:cNvSpPr>
            <a:spLocks noGrp="1"/>
          </p:cNvSpPr>
          <p:nvPr>
            <p:ph type="title"/>
          </p:nvPr>
        </p:nvSpPr>
        <p:spPr>
          <a:xfrm>
            <a:off x="628650" y="365126"/>
            <a:ext cx="7886700" cy="950327"/>
          </a:xfrm>
        </p:spPr>
        <p:txBody>
          <a:bodyPr>
            <a:normAutofit/>
          </a:bodyPr>
          <a:lstStyle/>
          <a:p>
            <a:pPr algn="ctr"/>
            <a:r>
              <a:rPr lang="en-IN" sz="2400" b="1" dirty="0" smtClean="0">
                <a:latin typeface="Times New Roman" panose="02020603050405020304" pitchFamily="18" charset="0"/>
                <a:cs typeface="Times New Roman" panose="02020603050405020304" pitchFamily="18" charset="0"/>
              </a:rPr>
              <a:t>Applications of </a:t>
            </a:r>
            <a:r>
              <a:rPr lang="en-IN" sz="2400" b="1" dirty="0">
                <a:latin typeface="Times New Roman" panose="02020603050405020304" pitchFamily="18" charset="0"/>
                <a:cs typeface="Times New Roman" panose="02020603050405020304" pitchFamily="18" charset="0"/>
              </a:rPr>
              <a:t>Fog Computing</a:t>
            </a:r>
          </a:p>
        </p:txBody>
      </p:sp>
      <p:sp>
        <p:nvSpPr>
          <p:cNvPr id="3" name="Content Placeholder 2">
            <a:extLst>
              <a:ext uri="{FF2B5EF4-FFF2-40B4-BE49-F238E27FC236}">
                <a16:creationId xmlns:a16="http://schemas.microsoft.com/office/drawing/2014/main" xmlns="" id="{3AF23D1B-6736-4F8B-881A-46C4B14726F1}"/>
              </a:ext>
            </a:extLst>
          </p:cNvPr>
          <p:cNvSpPr>
            <a:spLocks noGrp="1"/>
          </p:cNvSpPr>
          <p:nvPr>
            <p:ph idx="1"/>
          </p:nvPr>
        </p:nvSpPr>
        <p:spPr>
          <a:xfrm>
            <a:off x="736270" y="1363579"/>
            <a:ext cx="7564582" cy="5149516"/>
          </a:xfrm>
        </p:spPr>
        <p:txBody>
          <a:bodyPr>
            <a:noAutofit/>
          </a:bodyPr>
          <a:lstStyle/>
          <a:p>
            <a:pPr>
              <a:lnSpc>
                <a:spcPct val="150000"/>
              </a:lnSpc>
              <a:buNone/>
            </a:pP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6" name="Picture 5" descr="smart home.jfif"/>
          <p:cNvPicPr>
            <a:picLocks noChangeAspect="1"/>
          </p:cNvPicPr>
          <p:nvPr/>
        </p:nvPicPr>
        <p:blipFill>
          <a:blip r:embed="rId3" cstate="print"/>
          <a:stretch>
            <a:fillRect/>
          </a:stretch>
        </p:blipFill>
        <p:spPr>
          <a:xfrm>
            <a:off x="4732421" y="1443790"/>
            <a:ext cx="3433011" cy="1812757"/>
          </a:xfrm>
          <a:prstGeom prst="rect">
            <a:avLst/>
          </a:prstGeom>
        </p:spPr>
      </p:pic>
      <p:sp>
        <p:nvSpPr>
          <p:cNvPr id="7" name="Rectangle 6"/>
          <p:cNvSpPr/>
          <p:nvPr/>
        </p:nvSpPr>
        <p:spPr>
          <a:xfrm>
            <a:off x="882315" y="3368843"/>
            <a:ext cx="7347285" cy="507831"/>
          </a:xfrm>
          <a:prstGeom prst="rect">
            <a:avLst/>
          </a:prstGeom>
        </p:spPr>
        <p:txBody>
          <a:bodyPr wrap="square">
            <a:spAutoFit/>
          </a:bodyPr>
          <a:lstStyle/>
          <a:p>
            <a:pPr lvl="0">
              <a:lnSpc>
                <a:spcPct val="150000"/>
              </a:lnSpc>
            </a:pPr>
            <a:r>
              <a:rPr lang="en-IN" b="1" dirty="0" smtClean="0">
                <a:latin typeface="Times New Roman" panose="02020603050405020304" pitchFamily="18" charset="0"/>
                <a:cs typeface="Times New Roman" panose="02020603050405020304" pitchFamily="18" charset="0"/>
              </a:rPr>
              <a:t>         Traffic system			      Home Automation</a:t>
            </a:r>
            <a:endParaRPr lang="en-IN" dirty="0" smtClean="0">
              <a:latin typeface="Times New Roman" panose="02020603050405020304" pitchFamily="18" charset="0"/>
              <a:cs typeface="Times New Roman" panose="02020603050405020304" pitchFamily="18" charset="0"/>
            </a:endParaRPr>
          </a:p>
        </p:txBody>
      </p:sp>
      <p:pic>
        <p:nvPicPr>
          <p:cNvPr id="8" name="Picture 7" descr="smart agri.jfif"/>
          <p:cNvPicPr>
            <a:picLocks noChangeAspect="1"/>
          </p:cNvPicPr>
          <p:nvPr/>
        </p:nvPicPr>
        <p:blipFill>
          <a:blip r:embed="rId4" cstate="print"/>
          <a:stretch>
            <a:fillRect/>
          </a:stretch>
        </p:blipFill>
        <p:spPr>
          <a:xfrm>
            <a:off x="930442" y="3930316"/>
            <a:ext cx="3545304" cy="1926305"/>
          </a:xfrm>
          <a:prstGeom prst="rect">
            <a:avLst/>
          </a:prstGeom>
        </p:spPr>
      </p:pic>
      <p:pic>
        <p:nvPicPr>
          <p:cNvPr id="9" name="Picture 8" descr="smart mauf.jfif"/>
          <p:cNvPicPr>
            <a:picLocks noChangeAspect="1"/>
          </p:cNvPicPr>
          <p:nvPr/>
        </p:nvPicPr>
        <p:blipFill>
          <a:blip r:embed="rId5" cstate="print"/>
          <a:stretch>
            <a:fillRect/>
          </a:stretch>
        </p:blipFill>
        <p:spPr>
          <a:xfrm>
            <a:off x="4844717" y="3882189"/>
            <a:ext cx="3336758" cy="1925053"/>
          </a:xfrm>
          <a:prstGeom prst="rect">
            <a:avLst/>
          </a:prstGeom>
        </p:spPr>
      </p:pic>
      <p:sp>
        <p:nvSpPr>
          <p:cNvPr id="10" name="Rectangle 9"/>
          <p:cNvSpPr/>
          <p:nvPr/>
        </p:nvSpPr>
        <p:spPr>
          <a:xfrm>
            <a:off x="1087891" y="5887453"/>
            <a:ext cx="6917119" cy="507831"/>
          </a:xfrm>
          <a:prstGeom prst="rect">
            <a:avLst/>
          </a:prstGeom>
        </p:spPr>
        <p:txBody>
          <a:bodyPr wrap="square">
            <a:spAutoFit/>
          </a:bodyPr>
          <a:lstStyle/>
          <a:p>
            <a:pPr lvl="0">
              <a:lnSpc>
                <a:spcPct val="150000"/>
              </a:lnSpc>
            </a:pPr>
            <a:r>
              <a:rPr lang="en-IN" b="1" dirty="0" smtClean="0">
                <a:latin typeface="Times New Roman" panose="02020603050405020304" pitchFamily="18" charset="0"/>
                <a:cs typeface="Times New Roman" panose="02020603050405020304" pitchFamily="18" charset="0"/>
              </a:rPr>
              <a:t>Smart Agriculture			         Smart Manufacturing	</a:t>
            </a:r>
            <a:endParaRPr lang="en-IN" dirty="0">
              <a:latin typeface="Times New Roman" panose="02020603050405020304" pitchFamily="18" charset="0"/>
              <a:cs typeface="Times New Roman" panose="02020603050405020304" pitchFamily="18" charset="0"/>
            </a:endParaRPr>
          </a:p>
        </p:txBody>
      </p:sp>
      <p:pic>
        <p:nvPicPr>
          <p:cNvPr id="11" name="Picture 10" descr="smart traffic.jpeg"/>
          <p:cNvPicPr>
            <a:picLocks noChangeAspect="1"/>
          </p:cNvPicPr>
          <p:nvPr/>
        </p:nvPicPr>
        <p:blipFill>
          <a:blip r:embed="rId6" cstate="print"/>
          <a:stretch>
            <a:fillRect/>
          </a:stretch>
        </p:blipFill>
        <p:spPr>
          <a:xfrm>
            <a:off x="926933" y="1459832"/>
            <a:ext cx="3564857" cy="1780674"/>
          </a:xfrm>
          <a:prstGeom prst="rect">
            <a:avLst/>
          </a:prstGeom>
        </p:spPr>
      </p:pic>
    </p:spTree>
    <p:extLst>
      <p:ext uri="{BB962C8B-B14F-4D97-AF65-F5344CB8AC3E}">
        <p14:creationId xmlns:p14="http://schemas.microsoft.com/office/powerpoint/2010/main" xmlns="" val="3186239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2116</TotalTime>
  <Words>1348</Words>
  <Application>Microsoft Office PowerPoint</Application>
  <PresentationFormat>On-screen Show (4:3)</PresentationFormat>
  <Paragraphs>248</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Energy Conservation Using Fog Node with Processor Temperature</vt:lpstr>
      <vt:lpstr>              Index</vt:lpstr>
      <vt:lpstr>Introduction</vt:lpstr>
      <vt:lpstr>Comparison Of Cloud And Fog Computing </vt:lpstr>
      <vt:lpstr>Working of Fog Computing</vt:lpstr>
      <vt:lpstr>Architecture of Fog Computing</vt:lpstr>
      <vt:lpstr>Summary of Important literatures (2012-2020)</vt:lpstr>
      <vt:lpstr>Applications of Fog Computing</vt:lpstr>
      <vt:lpstr>Continu…</vt:lpstr>
      <vt:lpstr> Emerging Challenges </vt:lpstr>
      <vt:lpstr>Advantages Of Fog Computing </vt:lpstr>
      <vt:lpstr>Slide 13</vt:lpstr>
      <vt:lpstr>Slide 14</vt:lpstr>
      <vt:lpstr>Slide 15</vt:lpstr>
      <vt:lpstr>Slide 16</vt:lpstr>
      <vt:lpstr>Glimpse of implementation</vt:lpstr>
      <vt:lpstr>Research Papers Published/Communicated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Shaheen</dc:creator>
  <cp:lastModifiedBy>Shaheen</cp:lastModifiedBy>
  <cp:revision>307</cp:revision>
  <dcterms:created xsi:type="dcterms:W3CDTF">2018-12-11T12:32:38Z</dcterms:created>
  <dcterms:modified xsi:type="dcterms:W3CDTF">2020-06-18T06:15:51Z</dcterms:modified>
</cp:coreProperties>
</file>