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97" r:id="rId3"/>
    <p:sldId id="396" r:id="rId4"/>
    <p:sldId id="395" r:id="rId5"/>
    <p:sldId id="398" r:id="rId6"/>
    <p:sldId id="399" r:id="rId7"/>
    <p:sldId id="400" r:id="rId8"/>
    <p:sldId id="401" r:id="rId9"/>
    <p:sldId id="402" r:id="rId10"/>
    <p:sldId id="404" r:id="rId11"/>
    <p:sldId id="405" r:id="rId12"/>
    <p:sldId id="403" r:id="rId13"/>
    <p:sldId id="407" r:id="rId14"/>
    <p:sldId id="40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14D0-E9D4-41D7-A3E2-A6F0FB64A5C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95277-86CE-4ADC-B3FD-69B10EA2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3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5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6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2AC-D384-4DA8-BDD0-F9EA2A80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5A1C-22DE-44C4-995F-EB1FD211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EC9B-7812-4269-B3FF-2A04D08E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A9D-1105-4DE5-B4B4-F391CEC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62AE-9932-42E6-8B65-6206972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DF0-A387-4589-A71A-C91197A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2E74D-22FD-44CC-880D-26D98D98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2DA2-FBBD-43F5-9227-E41E3868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867F-2979-42DE-8CAB-EB48346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4194-F54A-4290-8ED6-05BCA34E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4EF0F-2BC4-4773-B31F-74D9F04CD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272F-6E34-4F12-BD37-8EE45684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8825-9E57-4955-8CCC-94FCD3B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FFF6-1E48-4381-BED8-EC2507B1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BB49-A910-494A-B6BD-579420B7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8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961E3-C299-4839-BFE8-0DA8FF4BDCE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74C3-CDD4-4873-911C-6406BD80DC4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7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75EC-EBCC-4867-A242-5A1D656518E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6CC1-D908-4A5E-81DD-8DAFB9B0B54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237C-3CFE-4760-A315-9436DC9B8791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BDBBE-A7D1-471F-A7E9-A2FD7216051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18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CCFA-AC44-4C1C-AE48-9AD01481305C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E4AA-2649-4EB2-B715-8BB7678F2A3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426-3A28-4853-988C-9E76FDD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4783-01F1-4619-B5FB-492DF1CB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65D-4BEA-45F9-BCB2-AA85B7FC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8242-C144-4142-811A-215935E5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01F6-DC3B-44B9-9DB6-B91958A1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1F79-88E0-48F8-B598-F439FEBB871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DAAD-91FF-4F85-92AB-1411ABCFD3A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35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2A8A-EEF8-47C3-B279-CC91FA35BEF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46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8003-3222-4840-A6BE-38A3979C1503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7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9DFF9-B090-4743-9438-321D8AC45E2B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4F13-F67D-4199-8B01-0A437AEA09B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5C1-4759-4B79-85B2-45DFFB2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7657-9CDE-4DF6-9CEE-BD3922E2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AB88-B039-4335-8D25-C393D2C6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218D-099E-4051-950C-C3339AC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8B3D-1CB0-4A51-AE8C-BA4EE6E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6D-1260-4789-806D-8799047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196A-F02A-4B0B-BE88-F2CB1C6E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8F833-B24E-4D31-9006-D85F93AE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8937-8D67-46C4-8EEF-58454C67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C910-4CA8-49C0-B9E2-4877E5F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329B-735D-48CD-AD2E-2461D9A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C34-78E2-408B-BB99-E4FC5D8F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CED1-E656-412C-B1FF-A31D1724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F997-B6A0-4DEA-AE6F-93BF715A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A5A46-CEE5-4903-9774-7D240D7C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2A3BC-F823-4FC6-9CA7-BD4B7771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A7B29-D113-4C81-A665-CC2F4E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DBA60-37F3-40DB-8B8A-17D6DA6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C43F-4367-4DF4-A5BA-258B6FA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CC5A-11AC-46F5-9699-00828118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9F0C3-0413-4EA4-83A8-3F56E29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F402-CB02-43D9-8DBD-4A19C973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AC618-B4A8-47EC-9AD2-8469699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99BB-41D0-4537-8B61-7544310F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CCD89-16DA-4026-8B06-150C1A7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6FBA-D95C-41C5-9520-C43B5D5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AD5-746B-40E4-B8FB-F2F215B5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82D-37F0-423C-B134-4946F95F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59EDA-CF35-45FD-BF1D-D4BD198C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17A3-BB4F-4A1B-8D76-938979F9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140A-499F-46B7-87C7-C432994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1E3B-6F4A-4783-9B6F-FE93149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112A-8DCA-4B2B-AA31-3EE66ED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4E874-82E1-45CB-9B51-ECA1C78F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33BD-BEAB-4ECD-A040-0647E254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0B98-9FA2-4537-BCCE-4788611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CDC6-7FBB-4B19-A7D7-48DFD2AF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EF4-9A1D-49E6-93CA-E1AD7DD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3B52-3662-423F-9EEB-4A44A6A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13049-56D6-4C1E-9B7B-BD0E7EE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58F0-5459-4152-A85D-6CA0F809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796C-E1CD-410B-B6FB-BF3D94CB0D1D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18E6-F74B-4751-85C7-6FBD61CF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AD77-8706-4B6D-9846-57149D002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C069AED-3057-48D7-94D9-A162CC17F75A}" type="slidenum">
              <a:rPr lang="de-DE">
                <a:solidFill>
                  <a:srgbClr val="FFFFFF"/>
                </a:solidFill>
                <a:effectLst/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  <a:effectLst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229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68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68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8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2128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40B09-D462-4CA0-A35B-B3539DB1671B}"/>
              </a:ext>
            </a:extLst>
          </p:cNvPr>
          <p:cNvSpPr txBox="1"/>
          <p:nvPr/>
        </p:nvSpPr>
        <p:spPr>
          <a:xfrm>
            <a:off x="232346" y="3966437"/>
            <a:ext cx="5676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rates..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15A5C-9264-480C-A818-3ACCFBC2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8" y="3429000"/>
            <a:ext cx="5616318" cy="32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80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Air Quality Index (AQI)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F2EB57-4318-4D59-964F-C09A8994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" y="1105766"/>
            <a:ext cx="3117437" cy="261368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8A64D6-0761-4EA8-AFBA-791E4B0C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8" y="3812160"/>
            <a:ext cx="3065776" cy="285721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A509E9-E142-441D-8212-EACB3D4E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1105765"/>
            <a:ext cx="3572620" cy="270639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7730DDE-EFF3-4FDC-BC74-B4D0CD661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3889664"/>
            <a:ext cx="3572620" cy="270639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79866F-B2CA-4CA1-AA93-6FDDC07CE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1156625"/>
            <a:ext cx="3760217" cy="273303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37D6A7D-B2A4-4598-802D-B34FFCB6B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4020958"/>
            <a:ext cx="3667809" cy="2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07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high confidence">
            <a:extLst>
              <a:ext uri="{FF2B5EF4-FFF2-40B4-BE49-F238E27FC236}">
                <a16:creationId xmlns:a16="http://schemas.microsoft.com/office/drawing/2014/main" id="{9123A2C8-17C9-424D-84DE-81C8B0E6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77" y="2797703"/>
            <a:ext cx="3741715" cy="3857688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AEEBC5-0908-41E6-A065-EF161B64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9" y="2797702"/>
            <a:ext cx="3554655" cy="3844806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5" y="2499727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6161" y="144340"/>
            <a:ext cx="7655431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</a:t>
            </a:r>
          </a:p>
        </p:txBody>
      </p:sp>
    </p:spTree>
    <p:extLst>
      <p:ext uri="{BB962C8B-B14F-4D97-AF65-F5344CB8AC3E}">
        <p14:creationId xmlns:p14="http://schemas.microsoft.com/office/powerpoint/2010/main" val="17931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8" y="1661776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0" y="69078"/>
            <a:ext cx="11584313" cy="11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 and 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population 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230306" y="6095022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Ambient air PM2.5 and Asthma rate &lt;18 (red squares) and &gt;18 &gt;18yr in the state of California. 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3E7175-E67C-4893-8BC1-56F5D2A0E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86" y="1100872"/>
            <a:ext cx="3022755" cy="104145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0E3B4-8FF6-4F72-B2F6-2E8AF500EDB7}"/>
              </a:ext>
            </a:extLst>
          </p:cNvPr>
          <p:cNvGrpSpPr/>
          <p:nvPr/>
        </p:nvGrpSpPr>
        <p:grpSpPr>
          <a:xfrm>
            <a:off x="6284819" y="2397486"/>
            <a:ext cx="5809993" cy="3784583"/>
            <a:chOff x="4756595" y="2234851"/>
            <a:chExt cx="5809993" cy="3784583"/>
          </a:xfrm>
        </p:grpSpPr>
        <p:pic>
          <p:nvPicPr>
            <p:cNvPr id="4" name="Picture 3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CD5F03CB-C941-4E1C-BD14-8717D453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595" y="2234851"/>
              <a:ext cx="5809993" cy="37845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E61CBE-A504-4E4E-8E91-CA50C2093BCD}"/>
                </a:ext>
              </a:extLst>
            </p:cNvPr>
            <p:cNvSpPr/>
            <p:nvPr/>
          </p:nvSpPr>
          <p:spPr bwMode="auto">
            <a:xfrm>
              <a:off x="10008967" y="3324750"/>
              <a:ext cx="557621" cy="148502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10C527-8F27-4A95-9791-EA7634BD878D}"/>
              </a:ext>
            </a:extLst>
          </p:cNvPr>
          <p:cNvSpPr txBox="1"/>
          <p:nvPr/>
        </p:nvSpPr>
        <p:spPr>
          <a:xfrm>
            <a:off x="5979069" y="6182069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Asthma rates sorted on the basis of population demographics from 2011-2016 in the state of California. </a:t>
            </a:r>
          </a:p>
        </p:txBody>
      </p:sp>
    </p:spTree>
    <p:extLst>
      <p:ext uri="{BB962C8B-B14F-4D97-AF65-F5344CB8AC3E}">
        <p14:creationId xmlns:p14="http://schemas.microsoft.com/office/powerpoint/2010/main" val="356638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76" y="1655806"/>
            <a:ext cx="4483266" cy="4483266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518967" y="162106"/>
            <a:ext cx="1020669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PM2.5 and ozone related pollution and global mortality rates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396124" y="6085622"/>
            <a:ext cx="620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World health data on mortality rates with air quality and projection to 2025.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DE426-118D-4871-869C-FB8489F8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6" y="1606379"/>
            <a:ext cx="6331405" cy="41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1FD03-B6E1-4959-BC5C-FE9020F0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" y="2700876"/>
            <a:ext cx="5152931" cy="335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033A0-FB12-4057-87D3-B82BF742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5" y="2281192"/>
            <a:ext cx="5636259" cy="34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13881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66BB766A-359A-464B-AF75-3A56D4301C5D}"/>
              </a:ext>
            </a:extLst>
          </p:cNvPr>
          <p:cNvGrpSpPr>
            <a:grpSpLocks/>
          </p:cNvGrpSpPr>
          <p:nvPr/>
        </p:nvGrpSpPr>
        <p:grpSpPr bwMode="auto">
          <a:xfrm rot="3182632">
            <a:off x="947840" y="1224925"/>
            <a:ext cx="1371850" cy="1982971"/>
            <a:chOff x="493" y="1831"/>
            <a:chExt cx="1229" cy="1777"/>
          </a:xfrm>
        </p:grpSpPr>
        <p:grpSp>
          <p:nvGrpSpPr>
            <p:cNvPr id="33" name="Group 23">
              <a:extLst>
                <a:ext uri="{FF2B5EF4-FFF2-40B4-BE49-F238E27FC236}">
                  <a16:creationId xmlns:a16="http://schemas.microsoft.com/office/drawing/2014/main" id="{7B469AE7-4D83-423E-82B1-7A60A29E1E09}"/>
                </a:ext>
              </a:extLst>
            </p:cNvPr>
            <p:cNvGrpSpPr>
              <a:grpSpLocks/>
            </p:cNvGrpSpPr>
            <p:nvPr/>
          </p:nvGrpSpPr>
          <p:grpSpPr bwMode="auto">
            <a:xfrm rot="-3562857">
              <a:off x="204" y="2120"/>
              <a:ext cx="1777" cy="1200"/>
              <a:chOff x="1936" y="2928"/>
              <a:chExt cx="1728" cy="1152"/>
            </a:xfrm>
          </p:grpSpPr>
          <p:pic>
            <p:nvPicPr>
              <p:cNvPr id="39" name="Picture 24" descr="O3asym2">
                <a:extLst>
                  <a:ext uri="{FF2B5EF4-FFF2-40B4-BE49-F238E27FC236}">
                    <a16:creationId xmlns:a16="http://schemas.microsoft.com/office/drawing/2014/main" id="{DA60F067-9CC3-4382-9DB1-D0A4A0856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37" y="2928"/>
                <a:ext cx="17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</p:pic>
          <p:sp>
            <p:nvSpPr>
              <p:cNvPr id="40" name="Text Box 25">
                <a:extLst>
                  <a:ext uri="{FF2B5EF4-FFF2-40B4-BE49-F238E27FC236}">
                    <a16:creationId xmlns:a16="http://schemas.microsoft.com/office/drawing/2014/main" id="{DB9548D9-3838-4505-AF3D-4D72C79479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86" y="3167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2" name="Text Box 26">
                <a:extLst>
                  <a:ext uri="{FF2B5EF4-FFF2-40B4-BE49-F238E27FC236}">
                    <a16:creationId xmlns:a16="http://schemas.microsoft.com/office/drawing/2014/main" id="{E122D6A5-0DE0-4458-8AD1-6F03FE2EEA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55" y="3458"/>
                <a:ext cx="309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3" name="Text Box 27">
                <a:extLst>
                  <a:ext uri="{FF2B5EF4-FFF2-40B4-BE49-F238E27FC236}">
                    <a16:creationId xmlns:a16="http://schemas.microsoft.com/office/drawing/2014/main" id="{D52E80E4-9AE9-4A7A-8CA0-58BCE2A7C2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94" y="3549"/>
                <a:ext cx="33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500" b="1">
                    <a:solidFill>
                      <a:srgbClr val="003399"/>
                    </a:solidFill>
                    <a:effectLst/>
                    <a:latin typeface="Lucida Grande" pitchFamily="1" charset="0"/>
                    <a:ea typeface="ヒラギノ角ゴ Pro W6" pitchFamily="1" charset="-128"/>
                    <a:sym typeface="Lucida Grande" pitchFamily="1" charset="0"/>
                  </a:rPr>
                  <a:t>17</a:t>
                </a:r>
              </a:p>
            </p:txBody>
          </p:sp>
          <p:sp>
            <p:nvSpPr>
              <p:cNvPr id="44" name="Oval 28">
                <a:extLst>
                  <a:ext uri="{FF2B5EF4-FFF2-40B4-BE49-F238E27FC236}">
                    <a16:creationId xmlns:a16="http://schemas.microsoft.com/office/drawing/2014/main" id="{9F78389F-B4EB-40EC-BDC7-BF6ED106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264"/>
                <a:ext cx="768" cy="768"/>
              </a:xfrm>
              <a:prstGeom prst="ellipse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800">
                  <a:solidFill>
                    <a:srgbClr val="FFFFFF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Text Box 29">
                <a:extLst>
                  <a:ext uri="{FF2B5EF4-FFF2-40B4-BE49-F238E27FC236}">
                    <a16:creationId xmlns:a16="http://schemas.microsoft.com/office/drawing/2014/main" id="{1B546EBB-E89C-4A90-8813-DEC17CA03F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69" y="3550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</p:grp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F5F69A6B-4BB6-4E3C-B2F6-76B5C00B9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5" y="2496"/>
              <a:ext cx="51" cy="66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E2C48646-6BE6-42BF-8635-0EA00B372C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43" y="2400"/>
              <a:ext cx="779" cy="1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1AC1F667-AE9B-4698-A4A8-A8B66131AD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4" y="2208"/>
              <a:ext cx="27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  <a:endParaRPr lang="en-US" b="1" dirty="0">
                <a:solidFill>
                  <a:srgbClr val="003399"/>
                </a:solidFill>
                <a:effectLst/>
                <a:latin typeface="Lucida Grande" pitchFamily="1" charset="0"/>
                <a:ea typeface="ヒラギノ角ゴ Pro W6" pitchFamily="1" charset="-128"/>
                <a:sym typeface="Lucida Grande" pitchFamily="1" charset="0"/>
              </a:endParaRP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D1417A35-B884-407B-B1BD-A3D463A39E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7" y="3072"/>
              <a:ext cx="24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1500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CADBCBE0-7514-4AF8-A6DC-DC2EB4EBF8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7" y="2449"/>
              <a:ext cx="34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BBBF1D-B561-48CC-A1E8-8C62704702DC}"/>
              </a:ext>
            </a:extLst>
          </p:cNvPr>
          <p:cNvSpPr/>
          <p:nvPr/>
        </p:nvSpPr>
        <p:spPr>
          <a:xfrm>
            <a:off x="190528" y="618785"/>
            <a:ext cx="1063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 as people living in polluted areas.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1B3C3-098D-48AF-8968-D4B0808E7864}"/>
              </a:ext>
            </a:extLst>
          </p:cNvPr>
          <p:cNvSpPr/>
          <p:nvPr/>
        </p:nvSpPr>
        <p:spPr>
          <a:xfrm>
            <a:off x="92853" y="3726111"/>
            <a:ext cx="9777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97C342-D6F1-4663-9040-72EF176A77D5}"/>
              </a:ext>
            </a:extLst>
          </p:cNvPr>
          <p:cNvSpPr/>
          <p:nvPr/>
        </p:nvSpPr>
        <p:spPr>
          <a:xfrm>
            <a:off x="3724212" y="1127729"/>
            <a:ext cx="786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Ozone is a strong oxidant and exist in the gas phase.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Inhaled ozone interact with protein, lipids and can damage at cellular level.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1FA5A-8D1C-48CE-9485-D92E148F1077}"/>
              </a:ext>
            </a:extLst>
          </p:cNvPr>
          <p:cNvSpPr/>
          <p:nvPr/>
        </p:nvSpPr>
        <p:spPr>
          <a:xfrm>
            <a:off x="3842463" y="1774827"/>
            <a:ext cx="6223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ozone in clean environment = 20ppb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Polluted environment =40-60ppb.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M2.5 and inhalation in lungs">
            <a:extLst>
              <a:ext uri="{FF2B5EF4-FFF2-40B4-BE49-F238E27FC236}">
                <a16:creationId xmlns:a16="http://schemas.microsoft.com/office/drawing/2014/main" id="{6A248034-6C1D-420A-AD2E-0F0F0EE1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2" y="4291321"/>
            <a:ext cx="3308703" cy="21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">
            <a:extLst>
              <a:ext uri="{FF2B5EF4-FFF2-40B4-BE49-F238E27FC236}">
                <a16:creationId xmlns:a16="http://schemas.microsoft.com/office/drawing/2014/main" id="{342AC92E-E697-44C1-9504-11FB39C0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5" y="4321541"/>
            <a:ext cx="3463630" cy="207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5B03E-F882-4523-8A61-8FACD28E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614" y="1801756"/>
            <a:ext cx="3058380" cy="2070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39368-7DF3-4097-91D0-606F3B7A9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800" y="4321541"/>
            <a:ext cx="3463630" cy="21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0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C93868-2FD0-43C7-B376-96CEC8F0EE92}"/>
              </a:ext>
            </a:extLst>
          </p:cNvPr>
          <p:cNvGrpSpPr/>
          <p:nvPr/>
        </p:nvGrpSpPr>
        <p:grpSpPr>
          <a:xfrm>
            <a:off x="7776217" y="2891908"/>
            <a:ext cx="3279775" cy="3686621"/>
            <a:chOff x="2525986" y="1306067"/>
            <a:chExt cx="3279775" cy="3686621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2525986" y="1306067"/>
              <a:ext cx="3279775" cy="2003425"/>
              <a:chOff x="3243" y="1896"/>
              <a:chExt cx="2066" cy="1172"/>
            </a:xfrm>
          </p:grpSpPr>
          <p:sp>
            <p:nvSpPr>
              <p:cNvPr id="244807" name="Text Box 71"/>
              <p:cNvSpPr txBox="1">
                <a:spLocks noChangeArrowheads="1"/>
              </p:cNvSpPr>
              <p:nvPr/>
            </p:nvSpPr>
            <p:spPr bwMode="auto">
              <a:xfrm>
                <a:off x="3334" y="2478"/>
                <a:ext cx="615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244808" name="Text Box 72"/>
              <p:cNvSpPr txBox="1">
                <a:spLocks noChangeArrowheads="1"/>
              </p:cNvSpPr>
              <p:nvPr/>
            </p:nvSpPr>
            <p:spPr bwMode="auto">
              <a:xfrm>
                <a:off x="4694" y="2432"/>
                <a:ext cx="61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03" name="Freeform 81"/>
              <p:cNvSpPr>
                <a:spLocks/>
              </p:cNvSpPr>
              <p:nvPr/>
            </p:nvSpPr>
            <p:spPr bwMode="auto">
              <a:xfrm rot="-200517">
                <a:off x="3467" y="2160"/>
                <a:ext cx="1224" cy="36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404" name="Freeform 82"/>
              <p:cNvSpPr>
                <a:spLocks/>
              </p:cNvSpPr>
              <p:nvPr/>
            </p:nvSpPr>
            <p:spPr bwMode="auto">
              <a:xfrm rot="10416570">
                <a:off x="3696" y="2795"/>
                <a:ext cx="1088" cy="273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19" name="Text Box 83"/>
              <p:cNvSpPr txBox="1">
                <a:spLocks noChangeArrowheads="1"/>
              </p:cNvSpPr>
              <p:nvPr/>
            </p:nvSpPr>
            <p:spPr bwMode="auto">
              <a:xfrm>
                <a:off x="4513" y="2024"/>
                <a:ext cx="363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</a:t>
                </a: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rPr>
                  <a:t>n </a:t>
                </a:r>
              </a:p>
            </p:txBody>
          </p:sp>
          <p:sp>
            <p:nvSpPr>
              <p:cNvPr id="16406" name="Freeform 85"/>
              <p:cNvSpPr>
                <a:spLocks/>
              </p:cNvSpPr>
              <p:nvPr/>
            </p:nvSpPr>
            <p:spPr bwMode="auto">
              <a:xfrm>
                <a:off x="3651" y="2024"/>
                <a:ext cx="1044" cy="431"/>
              </a:xfrm>
              <a:custGeom>
                <a:avLst/>
                <a:gdLst>
                  <a:gd name="T0" fmla="*/ 1044 w 1044"/>
                  <a:gd name="T1" fmla="*/ 431 h 431"/>
                  <a:gd name="T2" fmla="*/ 590 w 1044"/>
                  <a:gd name="T3" fmla="*/ 68 h 431"/>
                  <a:gd name="T4" fmla="*/ 0 w 1044"/>
                  <a:gd name="T5" fmla="*/ 23 h 431"/>
                  <a:gd name="T6" fmla="*/ 0 60000 65536"/>
                  <a:gd name="T7" fmla="*/ 0 60000 65536"/>
                  <a:gd name="T8" fmla="*/ 0 60000 65536"/>
                  <a:gd name="T9" fmla="*/ 0 w 1044"/>
                  <a:gd name="T10" fmla="*/ 0 h 431"/>
                  <a:gd name="T11" fmla="*/ 1044 w 1044"/>
                  <a:gd name="T12" fmla="*/ 431 h 4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4" h="431">
                    <a:moveTo>
                      <a:pt x="1044" y="431"/>
                    </a:moveTo>
                    <a:cubicBezTo>
                      <a:pt x="904" y="283"/>
                      <a:pt x="764" y="136"/>
                      <a:pt x="590" y="68"/>
                    </a:cubicBezTo>
                    <a:cubicBezTo>
                      <a:pt x="416" y="0"/>
                      <a:pt x="98" y="30"/>
                      <a:pt x="0" y="2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35" name="Text Box 99"/>
              <p:cNvSpPr txBox="1">
                <a:spLocks noChangeArrowheads="1"/>
              </p:cNvSpPr>
              <p:nvPr/>
            </p:nvSpPr>
            <p:spPr bwMode="auto">
              <a:xfrm>
                <a:off x="3243" y="1896"/>
                <a:ext cx="399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3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32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4836" name="Text Box 100"/>
              <p:cNvSpPr txBox="1">
                <a:spLocks noChangeArrowheads="1"/>
              </p:cNvSpPr>
              <p:nvPr/>
            </p:nvSpPr>
            <p:spPr bwMode="auto">
              <a:xfrm>
                <a:off x="4059" y="2659"/>
                <a:ext cx="399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6" name="Group 105"/>
            <p:cNvGrpSpPr>
              <a:grpSpLocks/>
            </p:cNvGrpSpPr>
            <p:nvPr/>
          </p:nvGrpSpPr>
          <p:grpSpPr bwMode="auto">
            <a:xfrm>
              <a:off x="3000376" y="2997200"/>
              <a:ext cx="1941513" cy="1995488"/>
              <a:chOff x="3560" y="2795"/>
              <a:chExt cx="1316" cy="1222"/>
            </a:xfrm>
          </p:grpSpPr>
          <p:sp>
            <p:nvSpPr>
              <p:cNvPr id="16398" name="Freeform 101"/>
              <p:cNvSpPr>
                <a:spLocks/>
              </p:cNvSpPr>
              <p:nvPr/>
            </p:nvSpPr>
            <p:spPr bwMode="auto">
              <a:xfrm rot="10800000">
                <a:off x="3560" y="2795"/>
                <a:ext cx="1316" cy="45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399" name="Freeform 103"/>
              <p:cNvSpPr>
                <a:spLocks/>
              </p:cNvSpPr>
              <p:nvPr/>
            </p:nvSpPr>
            <p:spPr bwMode="auto">
              <a:xfrm>
                <a:off x="4350" y="2922"/>
                <a:ext cx="408" cy="544"/>
              </a:xfrm>
              <a:custGeom>
                <a:avLst/>
                <a:gdLst>
                  <a:gd name="T0" fmla="*/ 0 w 272"/>
                  <a:gd name="T1" fmla="*/ 590 h 590"/>
                  <a:gd name="T2" fmla="*/ 46 w 272"/>
                  <a:gd name="T3" fmla="*/ 318 h 590"/>
                  <a:gd name="T4" fmla="*/ 272 w 27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590"/>
                  <a:gd name="T11" fmla="*/ 272 w 27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590">
                    <a:moveTo>
                      <a:pt x="0" y="590"/>
                    </a:moveTo>
                    <a:cubicBezTo>
                      <a:pt x="0" y="503"/>
                      <a:pt x="1" y="416"/>
                      <a:pt x="46" y="318"/>
                    </a:cubicBezTo>
                    <a:cubicBezTo>
                      <a:pt x="91" y="220"/>
                      <a:pt x="234" y="53"/>
                      <a:pt x="272" y="0"/>
                    </a:cubicBezTo>
                  </a:path>
                </a:pathLst>
              </a:custGeom>
              <a:noFill/>
              <a:ln w="22225">
                <a:solidFill>
                  <a:srgbClr val="FF0000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40" name="Text Box 104"/>
              <p:cNvSpPr txBox="1">
                <a:spLocks noChangeArrowheads="1"/>
              </p:cNvSpPr>
              <p:nvPr/>
            </p:nvSpPr>
            <p:spPr bwMode="auto">
              <a:xfrm>
                <a:off x="3925" y="3438"/>
                <a:ext cx="555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RO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8" name="Group 121"/>
          <p:cNvGrpSpPr>
            <a:grpSpLocks/>
          </p:cNvGrpSpPr>
          <p:nvPr/>
        </p:nvGrpSpPr>
        <p:grpSpPr bwMode="auto">
          <a:xfrm>
            <a:off x="2938761" y="1990171"/>
            <a:ext cx="4037012" cy="588962"/>
            <a:chOff x="-144" y="1447"/>
            <a:chExt cx="3616" cy="440"/>
          </a:xfrm>
        </p:grpSpPr>
        <p:sp>
          <p:nvSpPr>
            <p:cNvPr id="244858" name="AutoShape 122"/>
            <p:cNvSpPr>
              <a:spLocks/>
            </p:cNvSpPr>
            <p:nvPr/>
          </p:nvSpPr>
          <p:spPr bwMode="auto">
            <a:xfrm>
              <a:off x="-144" y="1447"/>
              <a:ext cx="3616" cy="440"/>
            </a:xfrm>
            <a:prstGeom prst="roundRect">
              <a:avLst>
                <a:gd name="adj" fmla="val 9088"/>
              </a:avLst>
            </a:prstGeom>
            <a:gradFill rotWithShape="0">
              <a:gsLst>
                <a:gs pos="0">
                  <a:srgbClr val="E74140"/>
                </a:gs>
                <a:gs pos="100000">
                  <a:srgbClr val="920000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5399" dir="5400000" algn="ctr" rotWithShape="0">
                <a:schemeClr val="bg2">
                  <a:alpha val="59999"/>
                </a:schemeClr>
              </a:outerShdw>
            </a:effec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395" name="Rectangle 123"/>
            <p:cNvSpPr>
              <a:spLocks/>
            </p:cNvSpPr>
            <p:nvPr/>
          </p:nvSpPr>
          <p:spPr bwMode="auto">
            <a:xfrm>
              <a:off x="449" y="1503"/>
              <a:ext cx="27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O +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2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 →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3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</a:t>
              </a:r>
            </a:p>
          </p:txBody>
        </p:sp>
      </p:grpSp>
      <p:sp>
        <p:nvSpPr>
          <p:cNvPr id="43" name="Text Box 120">
            <a:extLst>
              <a:ext uri="{FF2B5EF4-FFF2-40B4-BE49-F238E27FC236}">
                <a16:creationId xmlns:a16="http://schemas.microsoft.com/office/drawing/2014/main" id="{2F899DBA-71EB-4B64-8096-64D3FA8D602E}"/>
              </a:ext>
            </a:extLst>
          </p:cNvPr>
          <p:cNvSpPr txBox="1">
            <a:spLocks/>
          </p:cNvSpPr>
          <p:nvPr/>
        </p:nvSpPr>
        <p:spPr bwMode="auto">
          <a:xfrm>
            <a:off x="-66862" y="3039179"/>
            <a:ext cx="586901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Bad Ozone in the Troposphere</a:t>
            </a:r>
          </a:p>
        </p:txBody>
      </p:sp>
      <p:sp>
        <p:nvSpPr>
          <p:cNvPr id="45" name="Text Box 120">
            <a:extLst>
              <a:ext uri="{FF2B5EF4-FFF2-40B4-BE49-F238E27FC236}">
                <a16:creationId xmlns:a16="http://schemas.microsoft.com/office/drawing/2014/main" id="{51DA5443-670B-48F0-9F52-D0208BC15452}"/>
              </a:ext>
            </a:extLst>
          </p:cNvPr>
          <p:cNvSpPr txBox="1">
            <a:spLocks/>
          </p:cNvSpPr>
          <p:nvPr/>
        </p:nvSpPr>
        <p:spPr bwMode="auto">
          <a:xfrm>
            <a:off x="65496" y="518414"/>
            <a:ext cx="5869019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Good Ozone in the Stratosphere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B483A2-C5B4-4F3E-88A7-700DD2180113}"/>
              </a:ext>
            </a:extLst>
          </p:cNvPr>
          <p:cNvSpPr/>
          <p:nvPr/>
        </p:nvSpPr>
        <p:spPr>
          <a:xfrm>
            <a:off x="5246494" y="922960"/>
            <a:ext cx="6223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 from harmful UV radiations.</a:t>
            </a:r>
          </a:p>
        </p:txBody>
      </p:sp>
    </p:spTree>
    <p:extLst>
      <p:ext uri="{BB962C8B-B14F-4D97-AF65-F5344CB8AC3E}">
        <p14:creationId xmlns:p14="http://schemas.microsoft.com/office/powerpoint/2010/main" val="47095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18502766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400684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14796171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23808511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48ADC3-F159-4EB2-BDCA-0279A451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9" y="1295905"/>
            <a:ext cx="3443024" cy="2531596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48FEC7-F1DD-4F7E-BA5C-0BF8A20FE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" y="3941713"/>
            <a:ext cx="3364582" cy="260510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E7B982-52AA-4CD8-817B-2C6CE2E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1365858"/>
            <a:ext cx="3510841" cy="24499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ozone concentrations in ambient air across the state of California (2011-2016) and asthma rates per 10,000 individuals admitted during this time. Red triangles: &lt;18yr,  blue triangles:  &gt;18yr </a:t>
            </a:r>
          </a:p>
        </p:txBody>
      </p:sp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3A36C3-8D9B-4693-905D-D5FFAA693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3950495"/>
            <a:ext cx="3510841" cy="2587542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ADB8A3-AE89-4514-A1EA-9EC7310DC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1377547"/>
            <a:ext cx="3414715" cy="2449954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C950A5-6492-46BD-86A8-E54F9E0EC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3948189"/>
            <a:ext cx="3443617" cy="25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PM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concentrations in ambient air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3" name="Picture 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2A6459AD-C134-41A4-A6B9-0194892B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" y="1077499"/>
            <a:ext cx="3364581" cy="270639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54A2B2-352E-4262-B6FE-9886431A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9" y="3916401"/>
            <a:ext cx="3307676" cy="2613684"/>
          </a:xfrm>
          <a:prstGeom prst="rect">
            <a:avLst/>
          </a:prstGeom>
        </p:spPr>
      </p:pic>
      <p:pic>
        <p:nvPicPr>
          <p:cNvPr id="7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BEE2D6F-8E5D-4EE3-AAFB-668CE9870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29" y="1105766"/>
            <a:ext cx="3414715" cy="270639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90E0D0-50F3-4792-BE3E-DF4BD1F91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67" y="3941046"/>
            <a:ext cx="3443616" cy="263404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59BE0B-46F0-4A38-AC45-DD8DB8D3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26" y="1105766"/>
            <a:ext cx="3977310" cy="2854160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93CAB1-497C-40AC-BD73-BD1088172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08" y="4121448"/>
            <a:ext cx="3847573" cy="2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84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Strömung">
  <a:themeElements>
    <a:clrScheme name="Strömung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ömung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ömung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ömung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3066</Words>
  <Application>Microsoft Office PowerPoint</Application>
  <PresentationFormat>Widescreen</PresentationFormat>
  <Paragraphs>295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Gill Sans</vt:lpstr>
      <vt:lpstr>Lucida Grande</vt:lpstr>
      <vt:lpstr>Symbol</vt:lpstr>
      <vt:lpstr>Times New Roman</vt:lpstr>
      <vt:lpstr>Times New Roman Special G2</vt:lpstr>
      <vt:lpstr>Wingdings</vt:lpstr>
      <vt:lpstr>ヒラギノ角ゴ Pro W6</vt:lpstr>
      <vt:lpstr>Office Theme</vt:lpstr>
      <vt:lpstr>4_Strömung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Shaheen, Robina</dc:creator>
  <cp:lastModifiedBy>Shaheen, Robina</cp:lastModifiedBy>
  <cp:revision>24</cp:revision>
  <dcterms:created xsi:type="dcterms:W3CDTF">2018-08-18T17:30:51Z</dcterms:created>
  <dcterms:modified xsi:type="dcterms:W3CDTF">2018-08-20T22:38:19Z</dcterms:modified>
</cp:coreProperties>
</file>