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397" r:id="rId3"/>
    <p:sldId id="396" r:id="rId4"/>
    <p:sldId id="395" r:id="rId5"/>
    <p:sldId id="408" r:id="rId6"/>
    <p:sldId id="409" r:id="rId7"/>
    <p:sldId id="399" r:id="rId8"/>
    <p:sldId id="400" r:id="rId9"/>
    <p:sldId id="401" r:id="rId10"/>
    <p:sldId id="402" r:id="rId11"/>
    <p:sldId id="404" r:id="rId12"/>
    <p:sldId id="405" r:id="rId13"/>
    <p:sldId id="403" r:id="rId14"/>
    <p:sldId id="407" r:id="rId15"/>
    <p:sldId id="406" r:id="rId16"/>
    <p:sldId id="25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614D0-E9D4-41D7-A3E2-A6F0FB64A5C4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95277-86CE-4ADC-B3FD-69B10EA26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57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EBA1A60-3977-4FBB-A72C-82AE05F4034C}" type="slidenum"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4675188"/>
            <a:ext cx="4954587" cy="4429125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Tropospheric ozone is a secondary pollutant, it is not emitted directly but instead is produced </a:t>
            </a:r>
            <a:r>
              <a:rPr lang="en-US" dirty="0" err="1"/>
              <a:t>photochemically</a:t>
            </a:r>
            <a:r>
              <a:rPr lang="en-US" dirty="0"/>
              <a:t> in the troposphere by its precursors such as reactive nitrogen oxide (</a:t>
            </a:r>
            <a:r>
              <a:rPr lang="en-US" dirty="0" err="1"/>
              <a:t>NOx</a:t>
            </a:r>
            <a:r>
              <a:rPr lang="en-US" dirty="0"/>
              <a:t>), CO, CH4 and VOC’s. Life time of an ozone molecule in the troposphere varies according to the photochemical activity ( a mean tropospheric life time is ~22days). Ozone has a longer life time in the free and cold troposphere than warmer boundary layer.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difference between stratospheric and tropospheric ozone generation is in the source of atomic O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for solar radiation with a wavelength of less than 242 nm:</a:t>
            </a:r>
          </a:p>
          <a:p>
            <a:pPr algn="ctr" eaLnBrk="1" hangingPunct="1">
              <a:spcBef>
                <a:spcPct val="40000"/>
              </a:spcBef>
              <a:defRPr/>
            </a:pPr>
            <a:r>
              <a:rPr lang="en-US" dirty="0"/>
              <a:t>O</a:t>
            </a:r>
            <a:r>
              <a:rPr lang="en-US" baseline="-25000" dirty="0"/>
              <a:t>2</a:t>
            </a:r>
            <a:r>
              <a:rPr lang="en-US" dirty="0"/>
              <a:t> + </a:t>
            </a:r>
            <a:r>
              <a:rPr lang="en-US" i="1" dirty="0" err="1"/>
              <a:t>hv</a:t>
            </a:r>
            <a:r>
              <a:rPr lang="en-US" dirty="0"/>
              <a:t> </a:t>
            </a:r>
            <a:r>
              <a:rPr lang="en-US" dirty="0">
                <a:sym typeface="Times New Roman Special G2" pitchFamily="18" charset="2"/>
              </a:rPr>
              <a:t> O + O </a:t>
            </a:r>
          </a:p>
          <a:p>
            <a:pPr algn="ctr" eaLnBrk="1" hangingPunct="1">
              <a:spcBef>
                <a:spcPct val="40000"/>
              </a:spcBef>
              <a:defRPr/>
            </a:pPr>
            <a:endParaRPr lang="en-US" dirty="0">
              <a:sym typeface="Times New Roman Special G2" pitchFamily="18" charset="2"/>
            </a:endParaRPr>
          </a:p>
          <a:p>
            <a:pPr eaLnBrk="1" hangingPunct="1">
              <a:defRPr/>
            </a:pPr>
            <a:r>
              <a:rPr lang="en-US" dirty="0"/>
              <a:t>photochemical production of O</a:t>
            </a:r>
            <a:r>
              <a:rPr lang="en-US" baseline="-25000" dirty="0"/>
              <a:t>3</a:t>
            </a:r>
            <a:r>
              <a:rPr lang="en-US" dirty="0"/>
              <a:t> in troposphere tied to </a:t>
            </a:r>
            <a:r>
              <a:rPr lang="en-US" dirty="0" err="1"/>
              <a:t>NO</a:t>
            </a:r>
            <a:r>
              <a:rPr lang="en-US" baseline="-25000" dirty="0" err="1"/>
              <a:t>x</a:t>
            </a:r>
            <a:r>
              <a:rPr lang="en-US" dirty="0"/>
              <a:t> (NO + NO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eaLnBrk="1" hangingPunct="1">
              <a:defRPr/>
            </a:pPr>
            <a:r>
              <a:rPr lang="en-US" dirty="0"/>
              <a:t>for wavelengths less than 424 nm:</a:t>
            </a:r>
          </a:p>
          <a:p>
            <a:pPr algn="ctr" eaLnBrk="1" hangingPunct="1">
              <a:defRPr/>
            </a:pPr>
            <a:r>
              <a:rPr lang="en-US" dirty="0"/>
              <a:t>NO</a:t>
            </a:r>
            <a:r>
              <a:rPr lang="en-US" baseline="-25000" dirty="0"/>
              <a:t>2</a:t>
            </a:r>
            <a:r>
              <a:rPr lang="en-US" dirty="0"/>
              <a:t> + </a:t>
            </a:r>
            <a:r>
              <a:rPr lang="en-US" i="1" dirty="0" err="1"/>
              <a:t>hv</a:t>
            </a:r>
            <a:r>
              <a:rPr lang="en-US" dirty="0"/>
              <a:t> </a:t>
            </a:r>
            <a:r>
              <a:rPr lang="en-US" dirty="0">
                <a:sym typeface="Times New Roman Special G2" pitchFamily="18" charset="2"/>
              </a:rPr>
              <a:t> NO + O</a:t>
            </a:r>
          </a:p>
          <a:p>
            <a:pPr eaLnBrk="1" hangingPunct="1">
              <a:defRPr/>
            </a:pPr>
            <a:r>
              <a:rPr lang="en-US" dirty="0">
                <a:sym typeface="Times New Roman Special G2" pitchFamily="18" charset="2"/>
              </a:rPr>
              <a:t>but NO will react with O</a:t>
            </a:r>
            <a:r>
              <a:rPr lang="en-US" baseline="-25000" dirty="0">
                <a:sym typeface="Times New Roman Special G2" pitchFamily="18" charset="2"/>
              </a:rPr>
              <a:t>3</a:t>
            </a:r>
            <a:endParaRPr lang="en-US" dirty="0">
              <a:sym typeface="Times New Roman Special G2" pitchFamily="18" charset="2"/>
            </a:endParaRPr>
          </a:p>
          <a:p>
            <a:pPr algn="ctr" eaLnBrk="1" hangingPunct="1">
              <a:defRPr/>
            </a:pPr>
            <a:r>
              <a:rPr lang="en-US" dirty="0">
                <a:sym typeface="Times New Roman Special G2" pitchFamily="18" charset="2"/>
              </a:rPr>
              <a:t>NO + O</a:t>
            </a:r>
            <a:r>
              <a:rPr lang="en-US" baseline="-25000" dirty="0">
                <a:sym typeface="Times New Roman Special G2" pitchFamily="18" charset="2"/>
              </a:rPr>
              <a:t>3</a:t>
            </a:r>
            <a:r>
              <a:rPr lang="en-US" dirty="0">
                <a:sym typeface="Times New Roman Special G2" pitchFamily="18" charset="2"/>
              </a:rPr>
              <a:t>  NO</a:t>
            </a:r>
            <a:r>
              <a:rPr lang="en-US" baseline="-25000" dirty="0">
                <a:sym typeface="Times New Roman Special G2" pitchFamily="18" charset="2"/>
              </a:rPr>
              <a:t>2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presence of </a:t>
            </a:r>
            <a:r>
              <a:rPr lang="en-US" dirty="0" err="1"/>
              <a:t>peroxy</a:t>
            </a:r>
            <a:r>
              <a:rPr lang="en-US" dirty="0"/>
              <a:t> radicals, from the oxidation of hydrocarbons, disturbs O</a:t>
            </a:r>
            <a:r>
              <a:rPr lang="en-US" baseline="-25000" dirty="0"/>
              <a:t>3</a:t>
            </a:r>
            <a:r>
              <a:rPr lang="en-US" dirty="0"/>
              <a:t>-NO-NO</a:t>
            </a:r>
            <a:r>
              <a:rPr lang="en-US" baseline="-25000" dirty="0"/>
              <a:t>2</a:t>
            </a:r>
            <a:r>
              <a:rPr lang="en-US" dirty="0"/>
              <a:t> cycle</a:t>
            </a:r>
          </a:p>
          <a:p>
            <a:pPr algn="ctr" eaLnBrk="1" hangingPunct="1">
              <a:defRPr/>
            </a:pPr>
            <a:r>
              <a:rPr lang="en-US" sz="1000" dirty="0"/>
              <a:t>NO + HO</a:t>
            </a:r>
            <a:r>
              <a:rPr lang="en-US" sz="1000" baseline="-25000" dirty="0"/>
              <a:t>2</a:t>
            </a:r>
            <a:r>
              <a:rPr lang="en-US" sz="1000" dirty="0"/>
              <a:t>· </a:t>
            </a:r>
            <a:r>
              <a:rPr lang="en-US" sz="1000" dirty="0">
                <a:sym typeface="Times New Roman Special G2" pitchFamily="18" charset="2"/>
              </a:rPr>
              <a:t> NO</a:t>
            </a:r>
            <a:r>
              <a:rPr lang="en-US" sz="1000" baseline="-25000" dirty="0">
                <a:sym typeface="Times New Roman Special G2" pitchFamily="18" charset="2"/>
              </a:rPr>
              <a:t>2</a:t>
            </a:r>
            <a:r>
              <a:rPr lang="en-US" sz="1000" dirty="0">
                <a:sym typeface="Times New Roman Special G2" pitchFamily="18" charset="2"/>
              </a:rPr>
              <a:t> + OH·</a:t>
            </a:r>
          </a:p>
          <a:p>
            <a:pPr algn="ctr" eaLnBrk="1" hangingPunct="1">
              <a:defRPr/>
            </a:pPr>
            <a:r>
              <a:rPr lang="en-US" sz="1000" dirty="0"/>
              <a:t>NO + RO</a:t>
            </a:r>
            <a:r>
              <a:rPr lang="en-US" sz="1000" baseline="-25000" dirty="0"/>
              <a:t>2</a:t>
            </a:r>
            <a:r>
              <a:rPr lang="en-US" sz="1000" dirty="0"/>
              <a:t>· </a:t>
            </a:r>
            <a:r>
              <a:rPr lang="en-US" sz="1000" dirty="0">
                <a:sym typeface="Times New Roman Special G2" pitchFamily="18" charset="2"/>
              </a:rPr>
              <a:t> NO</a:t>
            </a:r>
            <a:r>
              <a:rPr lang="en-US" sz="1000" baseline="-25000" dirty="0">
                <a:sym typeface="Times New Roman Special G2" pitchFamily="18" charset="2"/>
              </a:rPr>
              <a:t>2</a:t>
            </a:r>
            <a:r>
              <a:rPr lang="en-US" sz="1000" dirty="0">
                <a:sym typeface="Times New Roman Special G2" pitchFamily="18" charset="2"/>
              </a:rPr>
              <a:t> + RO·</a:t>
            </a:r>
            <a:endParaRPr lang="en-US" sz="1000" dirty="0"/>
          </a:p>
          <a:p>
            <a:pPr lvl="1" eaLnBrk="1" hangingPunct="1">
              <a:defRPr/>
            </a:pPr>
            <a:r>
              <a:rPr lang="en-US" dirty="0"/>
              <a:t>leads to net production of ozone</a:t>
            </a:r>
          </a:p>
          <a:p>
            <a:pPr lvl="1" eaLnBrk="1" hangingPunct="1">
              <a:defRPr/>
            </a:pPr>
            <a:r>
              <a:rPr lang="en-US" dirty="0"/>
              <a:t>The ozone molecule has four resonance structure which imparts or confer a slight polarity to the ozone molecule (0.53D).</a:t>
            </a:r>
          </a:p>
          <a:p>
            <a:pPr lvl="1" eaLnBrk="1" hangingPunct="1">
              <a:defRPr/>
            </a:pPr>
            <a:r>
              <a:rPr lang="en-US" dirty="0"/>
              <a:t>The bond length 1.272A is intermediate b/w double bond 1.21A and single bond (H-O) 1.47A {angstroms (A)}.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Protective shield in the stratosphere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Strong oxidant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Secondary pollutant in the troposphere</a:t>
            </a:r>
          </a:p>
          <a:p>
            <a:pPr eaLnBrk="1" hangingPunct="1">
              <a:defRPr/>
            </a:pPr>
            <a:endParaRPr lang="en-US" dirty="0">
              <a:solidFill>
                <a:srgbClr val="EAEAEA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3rd most abundant GHG with RF +0.3 W.m-2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Damage crops and property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Cause respiratory diseases and premature mortality</a:t>
            </a:r>
          </a:p>
          <a:p>
            <a:pPr lvl="1" eaLnBrk="1" hangingPunct="1">
              <a:defRPr/>
            </a:pPr>
            <a:endParaRPr lang="en-US" dirty="0"/>
          </a:p>
          <a:p>
            <a:pPr algn="ctr" eaLnBrk="1" hangingPunct="1">
              <a:spcBef>
                <a:spcPct val="40000"/>
              </a:spcBef>
              <a:defRPr/>
            </a:pPr>
            <a:endParaRPr lang="en-US" dirty="0"/>
          </a:p>
          <a:p>
            <a:pPr algn="ctr" eaLnBrk="1" hangingPunct="1">
              <a:spcBef>
                <a:spcPct val="40000"/>
              </a:spcBef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323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EBA1A60-3977-4FBB-A72C-82AE05F4034C}" type="slidenum"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4675188"/>
            <a:ext cx="4954587" cy="4429125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Tropospheric ozone is a secondary pollutant, it is not emitted directly but instead is produced </a:t>
            </a:r>
            <a:r>
              <a:rPr lang="en-US" dirty="0" err="1"/>
              <a:t>photochemically</a:t>
            </a:r>
            <a:r>
              <a:rPr lang="en-US" dirty="0"/>
              <a:t> in the troposphere by its precursors such as reactive nitrogen oxide (</a:t>
            </a:r>
            <a:r>
              <a:rPr lang="en-US" dirty="0" err="1"/>
              <a:t>NOx</a:t>
            </a:r>
            <a:r>
              <a:rPr lang="en-US" dirty="0"/>
              <a:t>), CO, CH4 and VOC’s. Life time of an ozone molecule in the troposphere varies according to the photochemical activity ( a mean tropospheric life time is ~22days). Ozone has a longer life time in the free and cold troposphere than warmer boundary layer.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difference between stratospheric and tropospheric ozone generation is in the source of atomic O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for solar radiation with a wavelength of less than 242 nm:</a:t>
            </a:r>
          </a:p>
          <a:p>
            <a:pPr algn="ctr" eaLnBrk="1" hangingPunct="1">
              <a:spcBef>
                <a:spcPct val="40000"/>
              </a:spcBef>
              <a:defRPr/>
            </a:pPr>
            <a:r>
              <a:rPr lang="en-US" dirty="0"/>
              <a:t>O</a:t>
            </a:r>
            <a:r>
              <a:rPr lang="en-US" baseline="-25000" dirty="0"/>
              <a:t>2</a:t>
            </a:r>
            <a:r>
              <a:rPr lang="en-US" dirty="0"/>
              <a:t> + </a:t>
            </a:r>
            <a:r>
              <a:rPr lang="en-US" i="1" dirty="0" err="1"/>
              <a:t>hv</a:t>
            </a:r>
            <a:r>
              <a:rPr lang="en-US" dirty="0"/>
              <a:t> </a:t>
            </a:r>
            <a:r>
              <a:rPr lang="en-US" dirty="0">
                <a:sym typeface="Times New Roman Special G2" pitchFamily="18" charset="2"/>
              </a:rPr>
              <a:t> O + O </a:t>
            </a:r>
          </a:p>
          <a:p>
            <a:pPr algn="ctr" eaLnBrk="1" hangingPunct="1">
              <a:spcBef>
                <a:spcPct val="40000"/>
              </a:spcBef>
              <a:defRPr/>
            </a:pPr>
            <a:endParaRPr lang="en-US" dirty="0">
              <a:sym typeface="Times New Roman Special G2" pitchFamily="18" charset="2"/>
            </a:endParaRPr>
          </a:p>
          <a:p>
            <a:pPr eaLnBrk="1" hangingPunct="1">
              <a:defRPr/>
            </a:pPr>
            <a:r>
              <a:rPr lang="en-US" dirty="0"/>
              <a:t>photochemical production of O</a:t>
            </a:r>
            <a:r>
              <a:rPr lang="en-US" baseline="-25000" dirty="0"/>
              <a:t>3</a:t>
            </a:r>
            <a:r>
              <a:rPr lang="en-US" dirty="0"/>
              <a:t> in troposphere tied to </a:t>
            </a:r>
            <a:r>
              <a:rPr lang="en-US" dirty="0" err="1"/>
              <a:t>NO</a:t>
            </a:r>
            <a:r>
              <a:rPr lang="en-US" baseline="-25000" dirty="0" err="1"/>
              <a:t>x</a:t>
            </a:r>
            <a:r>
              <a:rPr lang="en-US" dirty="0"/>
              <a:t> (NO + NO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eaLnBrk="1" hangingPunct="1">
              <a:defRPr/>
            </a:pPr>
            <a:r>
              <a:rPr lang="en-US" dirty="0"/>
              <a:t>for wavelengths less than 424 nm:</a:t>
            </a:r>
          </a:p>
          <a:p>
            <a:pPr algn="ctr" eaLnBrk="1" hangingPunct="1">
              <a:defRPr/>
            </a:pPr>
            <a:r>
              <a:rPr lang="en-US" dirty="0"/>
              <a:t>NO</a:t>
            </a:r>
            <a:r>
              <a:rPr lang="en-US" baseline="-25000" dirty="0"/>
              <a:t>2</a:t>
            </a:r>
            <a:r>
              <a:rPr lang="en-US" dirty="0"/>
              <a:t> + </a:t>
            </a:r>
            <a:r>
              <a:rPr lang="en-US" i="1" dirty="0" err="1"/>
              <a:t>hv</a:t>
            </a:r>
            <a:r>
              <a:rPr lang="en-US" dirty="0"/>
              <a:t> </a:t>
            </a:r>
            <a:r>
              <a:rPr lang="en-US" dirty="0">
                <a:sym typeface="Times New Roman Special G2" pitchFamily="18" charset="2"/>
              </a:rPr>
              <a:t> NO + O</a:t>
            </a:r>
          </a:p>
          <a:p>
            <a:pPr eaLnBrk="1" hangingPunct="1">
              <a:defRPr/>
            </a:pPr>
            <a:r>
              <a:rPr lang="en-US" dirty="0">
                <a:sym typeface="Times New Roman Special G2" pitchFamily="18" charset="2"/>
              </a:rPr>
              <a:t>but NO will react with O</a:t>
            </a:r>
            <a:r>
              <a:rPr lang="en-US" baseline="-25000" dirty="0">
                <a:sym typeface="Times New Roman Special G2" pitchFamily="18" charset="2"/>
              </a:rPr>
              <a:t>3</a:t>
            </a:r>
            <a:endParaRPr lang="en-US" dirty="0">
              <a:sym typeface="Times New Roman Special G2" pitchFamily="18" charset="2"/>
            </a:endParaRPr>
          </a:p>
          <a:p>
            <a:pPr algn="ctr" eaLnBrk="1" hangingPunct="1">
              <a:defRPr/>
            </a:pPr>
            <a:r>
              <a:rPr lang="en-US" dirty="0">
                <a:sym typeface="Times New Roman Special G2" pitchFamily="18" charset="2"/>
              </a:rPr>
              <a:t>NO + O</a:t>
            </a:r>
            <a:r>
              <a:rPr lang="en-US" baseline="-25000" dirty="0">
                <a:sym typeface="Times New Roman Special G2" pitchFamily="18" charset="2"/>
              </a:rPr>
              <a:t>3</a:t>
            </a:r>
            <a:r>
              <a:rPr lang="en-US" dirty="0">
                <a:sym typeface="Times New Roman Special G2" pitchFamily="18" charset="2"/>
              </a:rPr>
              <a:t>  NO</a:t>
            </a:r>
            <a:r>
              <a:rPr lang="en-US" baseline="-25000" dirty="0">
                <a:sym typeface="Times New Roman Special G2" pitchFamily="18" charset="2"/>
              </a:rPr>
              <a:t>2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presence of </a:t>
            </a:r>
            <a:r>
              <a:rPr lang="en-US" dirty="0" err="1"/>
              <a:t>peroxy</a:t>
            </a:r>
            <a:r>
              <a:rPr lang="en-US" dirty="0"/>
              <a:t> radicals, from the oxidation of hydrocarbons, disturbs O</a:t>
            </a:r>
            <a:r>
              <a:rPr lang="en-US" baseline="-25000" dirty="0"/>
              <a:t>3</a:t>
            </a:r>
            <a:r>
              <a:rPr lang="en-US" dirty="0"/>
              <a:t>-NO-NO</a:t>
            </a:r>
            <a:r>
              <a:rPr lang="en-US" baseline="-25000" dirty="0"/>
              <a:t>2</a:t>
            </a:r>
            <a:r>
              <a:rPr lang="en-US" dirty="0"/>
              <a:t> cycle</a:t>
            </a:r>
          </a:p>
          <a:p>
            <a:pPr algn="ctr" eaLnBrk="1" hangingPunct="1">
              <a:defRPr/>
            </a:pPr>
            <a:r>
              <a:rPr lang="en-US" sz="1000" dirty="0"/>
              <a:t>NO + HO</a:t>
            </a:r>
            <a:r>
              <a:rPr lang="en-US" sz="1000" baseline="-25000" dirty="0"/>
              <a:t>2</a:t>
            </a:r>
            <a:r>
              <a:rPr lang="en-US" sz="1000" dirty="0"/>
              <a:t>· </a:t>
            </a:r>
            <a:r>
              <a:rPr lang="en-US" sz="1000" dirty="0">
                <a:sym typeface="Times New Roman Special G2" pitchFamily="18" charset="2"/>
              </a:rPr>
              <a:t> NO</a:t>
            </a:r>
            <a:r>
              <a:rPr lang="en-US" sz="1000" baseline="-25000" dirty="0">
                <a:sym typeface="Times New Roman Special G2" pitchFamily="18" charset="2"/>
              </a:rPr>
              <a:t>2</a:t>
            </a:r>
            <a:r>
              <a:rPr lang="en-US" sz="1000" dirty="0">
                <a:sym typeface="Times New Roman Special G2" pitchFamily="18" charset="2"/>
              </a:rPr>
              <a:t> + OH·</a:t>
            </a:r>
          </a:p>
          <a:p>
            <a:pPr algn="ctr" eaLnBrk="1" hangingPunct="1">
              <a:defRPr/>
            </a:pPr>
            <a:r>
              <a:rPr lang="en-US" sz="1000" dirty="0"/>
              <a:t>NO + RO</a:t>
            </a:r>
            <a:r>
              <a:rPr lang="en-US" sz="1000" baseline="-25000" dirty="0"/>
              <a:t>2</a:t>
            </a:r>
            <a:r>
              <a:rPr lang="en-US" sz="1000" dirty="0"/>
              <a:t>· </a:t>
            </a:r>
            <a:r>
              <a:rPr lang="en-US" sz="1000" dirty="0">
                <a:sym typeface="Times New Roman Special G2" pitchFamily="18" charset="2"/>
              </a:rPr>
              <a:t> NO</a:t>
            </a:r>
            <a:r>
              <a:rPr lang="en-US" sz="1000" baseline="-25000" dirty="0">
                <a:sym typeface="Times New Roman Special G2" pitchFamily="18" charset="2"/>
              </a:rPr>
              <a:t>2</a:t>
            </a:r>
            <a:r>
              <a:rPr lang="en-US" sz="1000" dirty="0">
                <a:sym typeface="Times New Roman Special G2" pitchFamily="18" charset="2"/>
              </a:rPr>
              <a:t> + RO·</a:t>
            </a:r>
            <a:endParaRPr lang="en-US" sz="1000" dirty="0"/>
          </a:p>
          <a:p>
            <a:pPr lvl="1" eaLnBrk="1" hangingPunct="1">
              <a:defRPr/>
            </a:pPr>
            <a:r>
              <a:rPr lang="en-US" dirty="0"/>
              <a:t>leads to net production of ozone</a:t>
            </a:r>
          </a:p>
          <a:p>
            <a:pPr lvl="1" eaLnBrk="1" hangingPunct="1">
              <a:defRPr/>
            </a:pPr>
            <a:r>
              <a:rPr lang="en-US" dirty="0"/>
              <a:t>The ozone molecule has four resonance structure which imparts or confer a slight polarity to the ozone molecule (0.53D).</a:t>
            </a:r>
          </a:p>
          <a:p>
            <a:pPr lvl="1" eaLnBrk="1" hangingPunct="1">
              <a:defRPr/>
            </a:pPr>
            <a:r>
              <a:rPr lang="en-US" dirty="0"/>
              <a:t>The bond length 1.272A is intermediate b/w double bond 1.21A and single bond (H-O) 1.47A {angstroms (A)}.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Protective shield in the stratosphere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Strong oxidant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Secondary pollutant in the troposphere</a:t>
            </a:r>
          </a:p>
          <a:p>
            <a:pPr eaLnBrk="1" hangingPunct="1">
              <a:defRPr/>
            </a:pPr>
            <a:endParaRPr lang="en-US" dirty="0">
              <a:solidFill>
                <a:srgbClr val="EAEAEA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3rd most abundant GHG with RF +0.3 W.m-2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Damage crops and property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Cause respiratory diseases and premature mortality</a:t>
            </a:r>
          </a:p>
          <a:p>
            <a:pPr lvl="1" eaLnBrk="1" hangingPunct="1">
              <a:defRPr/>
            </a:pPr>
            <a:endParaRPr lang="en-US" dirty="0"/>
          </a:p>
          <a:p>
            <a:pPr algn="ctr" eaLnBrk="1" hangingPunct="1">
              <a:spcBef>
                <a:spcPct val="40000"/>
              </a:spcBef>
              <a:defRPr/>
            </a:pPr>
            <a:endParaRPr lang="en-US" dirty="0"/>
          </a:p>
          <a:p>
            <a:pPr algn="ctr" eaLnBrk="1" hangingPunct="1">
              <a:spcBef>
                <a:spcPct val="40000"/>
              </a:spcBef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64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EBA1A60-3977-4FBB-A72C-82AE05F4034C}" type="slidenum"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4675188"/>
            <a:ext cx="4954587" cy="4429125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Tropospheric ozone is a secondary pollutant, it is not emitted directly but instead is produced </a:t>
            </a:r>
            <a:r>
              <a:rPr lang="en-US" dirty="0" err="1"/>
              <a:t>photochemically</a:t>
            </a:r>
            <a:r>
              <a:rPr lang="en-US" dirty="0"/>
              <a:t> in the troposphere by its precursors such as reactive nitrogen oxide (</a:t>
            </a:r>
            <a:r>
              <a:rPr lang="en-US" dirty="0" err="1"/>
              <a:t>NOx</a:t>
            </a:r>
            <a:r>
              <a:rPr lang="en-US" dirty="0"/>
              <a:t>), CO, CH4 and VOC’s. Life time of an ozone molecule in the troposphere varies according to the photochemical activity ( a mean tropospheric life time is ~22days). Ozone has a longer life time in the free and cold troposphere than warmer boundary layer.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difference between stratospheric and tropospheric ozone generation is in the source of atomic O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for solar radiation with a wavelength of less than 242 nm:</a:t>
            </a:r>
          </a:p>
          <a:p>
            <a:pPr algn="ctr" eaLnBrk="1" hangingPunct="1">
              <a:spcBef>
                <a:spcPct val="40000"/>
              </a:spcBef>
              <a:defRPr/>
            </a:pPr>
            <a:r>
              <a:rPr lang="en-US" dirty="0"/>
              <a:t>O</a:t>
            </a:r>
            <a:r>
              <a:rPr lang="en-US" baseline="-25000" dirty="0"/>
              <a:t>2</a:t>
            </a:r>
            <a:r>
              <a:rPr lang="en-US" dirty="0"/>
              <a:t> + </a:t>
            </a:r>
            <a:r>
              <a:rPr lang="en-US" i="1" dirty="0" err="1"/>
              <a:t>hv</a:t>
            </a:r>
            <a:r>
              <a:rPr lang="en-US" dirty="0"/>
              <a:t> </a:t>
            </a:r>
            <a:r>
              <a:rPr lang="en-US" dirty="0">
                <a:sym typeface="Times New Roman Special G2" pitchFamily="18" charset="2"/>
              </a:rPr>
              <a:t> O + O </a:t>
            </a:r>
          </a:p>
          <a:p>
            <a:pPr algn="ctr" eaLnBrk="1" hangingPunct="1">
              <a:spcBef>
                <a:spcPct val="40000"/>
              </a:spcBef>
              <a:defRPr/>
            </a:pPr>
            <a:endParaRPr lang="en-US" dirty="0">
              <a:sym typeface="Times New Roman Special G2" pitchFamily="18" charset="2"/>
            </a:endParaRPr>
          </a:p>
          <a:p>
            <a:pPr eaLnBrk="1" hangingPunct="1">
              <a:defRPr/>
            </a:pPr>
            <a:r>
              <a:rPr lang="en-US" dirty="0"/>
              <a:t>photochemical production of O</a:t>
            </a:r>
            <a:r>
              <a:rPr lang="en-US" baseline="-25000" dirty="0"/>
              <a:t>3</a:t>
            </a:r>
            <a:r>
              <a:rPr lang="en-US" dirty="0"/>
              <a:t> in troposphere tied to </a:t>
            </a:r>
            <a:r>
              <a:rPr lang="en-US" dirty="0" err="1"/>
              <a:t>NO</a:t>
            </a:r>
            <a:r>
              <a:rPr lang="en-US" baseline="-25000" dirty="0" err="1"/>
              <a:t>x</a:t>
            </a:r>
            <a:r>
              <a:rPr lang="en-US" dirty="0"/>
              <a:t> (NO + NO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eaLnBrk="1" hangingPunct="1">
              <a:defRPr/>
            </a:pPr>
            <a:r>
              <a:rPr lang="en-US" dirty="0"/>
              <a:t>for wavelengths less than 424 nm:</a:t>
            </a:r>
          </a:p>
          <a:p>
            <a:pPr algn="ctr" eaLnBrk="1" hangingPunct="1">
              <a:defRPr/>
            </a:pPr>
            <a:r>
              <a:rPr lang="en-US" dirty="0"/>
              <a:t>NO</a:t>
            </a:r>
            <a:r>
              <a:rPr lang="en-US" baseline="-25000" dirty="0"/>
              <a:t>2</a:t>
            </a:r>
            <a:r>
              <a:rPr lang="en-US" dirty="0"/>
              <a:t> + </a:t>
            </a:r>
            <a:r>
              <a:rPr lang="en-US" i="1" dirty="0" err="1"/>
              <a:t>hv</a:t>
            </a:r>
            <a:r>
              <a:rPr lang="en-US" dirty="0"/>
              <a:t> </a:t>
            </a:r>
            <a:r>
              <a:rPr lang="en-US" dirty="0">
                <a:sym typeface="Times New Roman Special G2" pitchFamily="18" charset="2"/>
              </a:rPr>
              <a:t> NO + O</a:t>
            </a:r>
          </a:p>
          <a:p>
            <a:pPr eaLnBrk="1" hangingPunct="1">
              <a:defRPr/>
            </a:pPr>
            <a:r>
              <a:rPr lang="en-US" dirty="0">
                <a:sym typeface="Times New Roman Special G2" pitchFamily="18" charset="2"/>
              </a:rPr>
              <a:t>but NO will react with O</a:t>
            </a:r>
            <a:r>
              <a:rPr lang="en-US" baseline="-25000" dirty="0">
                <a:sym typeface="Times New Roman Special G2" pitchFamily="18" charset="2"/>
              </a:rPr>
              <a:t>3</a:t>
            </a:r>
            <a:endParaRPr lang="en-US" dirty="0">
              <a:sym typeface="Times New Roman Special G2" pitchFamily="18" charset="2"/>
            </a:endParaRPr>
          </a:p>
          <a:p>
            <a:pPr algn="ctr" eaLnBrk="1" hangingPunct="1">
              <a:defRPr/>
            </a:pPr>
            <a:r>
              <a:rPr lang="en-US" dirty="0">
                <a:sym typeface="Times New Roman Special G2" pitchFamily="18" charset="2"/>
              </a:rPr>
              <a:t>NO + O</a:t>
            </a:r>
            <a:r>
              <a:rPr lang="en-US" baseline="-25000" dirty="0">
                <a:sym typeface="Times New Roman Special G2" pitchFamily="18" charset="2"/>
              </a:rPr>
              <a:t>3</a:t>
            </a:r>
            <a:r>
              <a:rPr lang="en-US" dirty="0">
                <a:sym typeface="Times New Roman Special G2" pitchFamily="18" charset="2"/>
              </a:rPr>
              <a:t>  NO</a:t>
            </a:r>
            <a:r>
              <a:rPr lang="en-US" baseline="-25000" dirty="0">
                <a:sym typeface="Times New Roman Special G2" pitchFamily="18" charset="2"/>
              </a:rPr>
              <a:t>2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presence of </a:t>
            </a:r>
            <a:r>
              <a:rPr lang="en-US" dirty="0" err="1"/>
              <a:t>peroxy</a:t>
            </a:r>
            <a:r>
              <a:rPr lang="en-US" dirty="0"/>
              <a:t> radicals, from the oxidation of hydrocarbons, disturbs O</a:t>
            </a:r>
            <a:r>
              <a:rPr lang="en-US" baseline="-25000" dirty="0"/>
              <a:t>3</a:t>
            </a:r>
            <a:r>
              <a:rPr lang="en-US" dirty="0"/>
              <a:t>-NO-NO</a:t>
            </a:r>
            <a:r>
              <a:rPr lang="en-US" baseline="-25000" dirty="0"/>
              <a:t>2</a:t>
            </a:r>
            <a:r>
              <a:rPr lang="en-US" dirty="0"/>
              <a:t> cycle</a:t>
            </a:r>
          </a:p>
          <a:p>
            <a:pPr algn="ctr" eaLnBrk="1" hangingPunct="1">
              <a:defRPr/>
            </a:pPr>
            <a:r>
              <a:rPr lang="en-US" sz="1000" dirty="0"/>
              <a:t>NO + HO</a:t>
            </a:r>
            <a:r>
              <a:rPr lang="en-US" sz="1000" baseline="-25000" dirty="0"/>
              <a:t>2</a:t>
            </a:r>
            <a:r>
              <a:rPr lang="en-US" sz="1000" dirty="0"/>
              <a:t>· </a:t>
            </a:r>
            <a:r>
              <a:rPr lang="en-US" sz="1000" dirty="0">
                <a:sym typeface="Times New Roman Special G2" pitchFamily="18" charset="2"/>
              </a:rPr>
              <a:t> NO</a:t>
            </a:r>
            <a:r>
              <a:rPr lang="en-US" sz="1000" baseline="-25000" dirty="0">
                <a:sym typeface="Times New Roman Special G2" pitchFamily="18" charset="2"/>
              </a:rPr>
              <a:t>2</a:t>
            </a:r>
            <a:r>
              <a:rPr lang="en-US" sz="1000" dirty="0">
                <a:sym typeface="Times New Roman Special G2" pitchFamily="18" charset="2"/>
              </a:rPr>
              <a:t> + OH·</a:t>
            </a:r>
          </a:p>
          <a:p>
            <a:pPr algn="ctr" eaLnBrk="1" hangingPunct="1">
              <a:defRPr/>
            </a:pPr>
            <a:r>
              <a:rPr lang="en-US" sz="1000" dirty="0"/>
              <a:t>NO + RO</a:t>
            </a:r>
            <a:r>
              <a:rPr lang="en-US" sz="1000" baseline="-25000" dirty="0"/>
              <a:t>2</a:t>
            </a:r>
            <a:r>
              <a:rPr lang="en-US" sz="1000" dirty="0"/>
              <a:t>· </a:t>
            </a:r>
            <a:r>
              <a:rPr lang="en-US" sz="1000" dirty="0">
                <a:sym typeface="Times New Roman Special G2" pitchFamily="18" charset="2"/>
              </a:rPr>
              <a:t> NO</a:t>
            </a:r>
            <a:r>
              <a:rPr lang="en-US" sz="1000" baseline="-25000" dirty="0">
                <a:sym typeface="Times New Roman Special G2" pitchFamily="18" charset="2"/>
              </a:rPr>
              <a:t>2</a:t>
            </a:r>
            <a:r>
              <a:rPr lang="en-US" sz="1000" dirty="0">
                <a:sym typeface="Times New Roman Special G2" pitchFamily="18" charset="2"/>
              </a:rPr>
              <a:t> + RO·</a:t>
            </a:r>
            <a:endParaRPr lang="en-US" sz="1000" dirty="0"/>
          </a:p>
          <a:p>
            <a:pPr lvl="1" eaLnBrk="1" hangingPunct="1">
              <a:defRPr/>
            </a:pPr>
            <a:r>
              <a:rPr lang="en-US" dirty="0"/>
              <a:t>leads to net production of ozone</a:t>
            </a:r>
          </a:p>
          <a:p>
            <a:pPr lvl="1" eaLnBrk="1" hangingPunct="1">
              <a:defRPr/>
            </a:pPr>
            <a:r>
              <a:rPr lang="en-US" dirty="0"/>
              <a:t>The ozone molecule has four resonance structure which imparts or confer a slight polarity to the ozone molecule (0.53D).</a:t>
            </a:r>
          </a:p>
          <a:p>
            <a:pPr lvl="1" eaLnBrk="1" hangingPunct="1">
              <a:defRPr/>
            </a:pPr>
            <a:r>
              <a:rPr lang="en-US" dirty="0"/>
              <a:t>The bond length 1.272A is intermediate b/w double bond 1.21A and single bond (H-O) 1.47A {angstroms (A)}.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Protective shield in the stratosphere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Strong oxidant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Secondary pollutant in the troposphere</a:t>
            </a:r>
          </a:p>
          <a:p>
            <a:pPr eaLnBrk="1" hangingPunct="1">
              <a:defRPr/>
            </a:pPr>
            <a:endParaRPr lang="en-US" dirty="0">
              <a:solidFill>
                <a:srgbClr val="EAEAEA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3rd most abundant GHG with RF +0.3 W.m-2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Damage crops and property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Cause respiratory diseases and premature mortality</a:t>
            </a:r>
          </a:p>
          <a:p>
            <a:pPr lvl="1" eaLnBrk="1" hangingPunct="1">
              <a:defRPr/>
            </a:pPr>
            <a:endParaRPr lang="en-US" dirty="0"/>
          </a:p>
          <a:p>
            <a:pPr algn="ctr" eaLnBrk="1" hangingPunct="1">
              <a:spcBef>
                <a:spcPct val="40000"/>
              </a:spcBef>
              <a:defRPr/>
            </a:pPr>
            <a:endParaRPr lang="en-US" dirty="0"/>
          </a:p>
          <a:p>
            <a:pPr algn="ctr" eaLnBrk="1" hangingPunct="1">
              <a:spcBef>
                <a:spcPct val="40000"/>
              </a:spcBef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26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EBA1A60-3977-4FBB-A72C-82AE05F4034C}" type="slidenum"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4675188"/>
            <a:ext cx="4954587" cy="4429125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Tropospheric ozone is a secondary pollutant, it is not emitted directly but instead is produced </a:t>
            </a:r>
            <a:r>
              <a:rPr lang="en-US" dirty="0" err="1"/>
              <a:t>photochemically</a:t>
            </a:r>
            <a:r>
              <a:rPr lang="en-US" dirty="0"/>
              <a:t> in the troposphere by its precursors such as reactive nitrogen oxide (</a:t>
            </a:r>
            <a:r>
              <a:rPr lang="en-US" dirty="0" err="1"/>
              <a:t>NOx</a:t>
            </a:r>
            <a:r>
              <a:rPr lang="en-US" dirty="0"/>
              <a:t>), CO, CH4 and VOC’s. Life time of an ozone molecule in the troposphere varies according to the photochemical activity ( a mean tropospheric life time is ~22days). Ozone has a longer life time in the free and cold troposphere than warmer boundary layer.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difference between stratospheric and tropospheric ozone generation is in the source of atomic O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for solar radiation with a wavelength of less than 242 nm:</a:t>
            </a:r>
          </a:p>
          <a:p>
            <a:pPr algn="ctr" eaLnBrk="1" hangingPunct="1">
              <a:spcBef>
                <a:spcPct val="40000"/>
              </a:spcBef>
              <a:defRPr/>
            </a:pPr>
            <a:r>
              <a:rPr lang="en-US" dirty="0"/>
              <a:t>O</a:t>
            </a:r>
            <a:r>
              <a:rPr lang="en-US" baseline="-25000" dirty="0"/>
              <a:t>2</a:t>
            </a:r>
            <a:r>
              <a:rPr lang="en-US" dirty="0"/>
              <a:t> + </a:t>
            </a:r>
            <a:r>
              <a:rPr lang="en-US" i="1" dirty="0" err="1"/>
              <a:t>hv</a:t>
            </a:r>
            <a:r>
              <a:rPr lang="en-US" dirty="0"/>
              <a:t> </a:t>
            </a:r>
            <a:r>
              <a:rPr lang="en-US" dirty="0">
                <a:sym typeface="Times New Roman Special G2" pitchFamily="18" charset="2"/>
              </a:rPr>
              <a:t> O + O </a:t>
            </a:r>
          </a:p>
          <a:p>
            <a:pPr algn="ctr" eaLnBrk="1" hangingPunct="1">
              <a:spcBef>
                <a:spcPct val="40000"/>
              </a:spcBef>
              <a:defRPr/>
            </a:pPr>
            <a:endParaRPr lang="en-US" dirty="0">
              <a:sym typeface="Times New Roman Special G2" pitchFamily="18" charset="2"/>
            </a:endParaRPr>
          </a:p>
          <a:p>
            <a:pPr eaLnBrk="1" hangingPunct="1">
              <a:defRPr/>
            </a:pPr>
            <a:r>
              <a:rPr lang="en-US" dirty="0"/>
              <a:t>photochemical production of O</a:t>
            </a:r>
            <a:r>
              <a:rPr lang="en-US" baseline="-25000" dirty="0"/>
              <a:t>3</a:t>
            </a:r>
            <a:r>
              <a:rPr lang="en-US" dirty="0"/>
              <a:t> in troposphere tied to </a:t>
            </a:r>
            <a:r>
              <a:rPr lang="en-US" dirty="0" err="1"/>
              <a:t>NO</a:t>
            </a:r>
            <a:r>
              <a:rPr lang="en-US" baseline="-25000" dirty="0" err="1"/>
              <a:t>x</a:t>
            </a:r>
            <a:r>
              <a:rPr lang="en-US" dirty="0"/>
              <a:t> (NO + NO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eaLnBrk="1" hangingPunct="1">
              <a:defRPr/>
            </a:pPr>
            <a:r>
              <a:rPr lang="en-US" dirty="0"/>
              <a:t>for wavelengths less than 424 nm:</a:t>
            </a:r>
          </a:p>
          <a:p>
            <a:pPr algn="ctr" eaLnBrk="1" hangingPunct="1">
              <a:defRPr/>
            </a:pPr>
            <a:r>
              <a:rPr lang="en-US" dirty="0"/>
              <a:t>NO</a:t>
            </a:r>
            <a:r>
              <a:rPr lang="en-US" baseline="-25000" dirty="0"/>
              <a:t>2</a:t>
            </a:r>
            <a:r>
              <a:rPr lang="en-US" dirty="0"/>
              <a:t> + </a:t>
            </a:r>
            <a:r>
              <a:rPr lang="en-US" i="1" dirty="0" err="1"/>
              <a:t>hv</a:t>
            </a:r>
            <a:r>
              <a:rPr lang="en-US" dirty="0"/>
              <a:t> </a:t>
            </a:r>
            <a:r>
              <a:rPr lang="en-US" dirty="0">
                <a:sym typeface="Times New Roman Special G2" pitchFamily="18" charset="2"/>
              </a:rPr>
              <a:t> NO + O</a:t>
            </a:r>
          </a:p>
          <a:p>
            <a:pPr eaLnBrk="1" hangingPunct="1">
              <a:defRPr/>
            </a:pPr>
            <a:r>
              <a:rPr lang="en-US" dirty="0">
                <a:sym typeface="Times New Roman Special G2" pitchFamily="18" charset="2"/>
              </a:rPr>
              <a:t>but NO will react with O</a:t>
            </a:r>
            <a:r>
              <a:rPr lang="en-US" baseline="-25000" dirty="0">
                <a:sym typeface="Times New Roman Special G2" pitchFamily="18" charset="2"/>
              </a:rPr>
              <a:t>3</a:t>
            </a:r>
            <a:endParaRPr lang="en-US" dirty="0">
              <a:sym typeface="Times New Roman Special G2" pitchFamily="18" charset="2"/>
            </a:endParaRPr>
          </a:p>
          <a:p>
            <a:pPr algn="ctr" eaLnBrk="1" hangingPunct="1">
              <a:defRPr/>
            </a:pPr>
            <a:r>
              <a:rPr lang="en-US" dirty="0">
                <a:sym typeface="Times New Roman Special G2" pitchFamily="18" charset="2"/>
              </a:rPr>
              <a:t>NO + O</a:t>
            </a:r>
            <a:r>
              <a:rPr lang="en-US" baseline="-25000" dirty="0">
                <a:sym typeface="Times New Roman Special G2" pitchFamily="18" charset="2"/>
              </a:rPr>
              <a:t>3</a:t>
            </a:r>
            <a:r>
              <a:rPr lang="en-US" dirty="0">
                <a:sym typeface="Times New Roman Special G2" pitchFamily="18" charset="2"/>
              </a:rPr>
              <a:t>  NO</a:t>
            </a:r>
            <a:r>
              <a:rPr lang="en-US" baseline="-25000" dirty="0">
                <a:sym typeface="Times New Roman Special G2" pitchFamily="18" charset="2"/>
              </a:rPr>
              <a:t>2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presence of </a:t>
            </a:r>
            <a:r>
              <a:rPr lang="en-US" dirty="0" err="1"/>
              <a:t>peroxy</a:t>
            </a:r>
            <a:r>
              <a:rPr lang="en-US" dirty="0"/>
              <a:t> radicals, from the oxidation of hydrocarbons, disturbs O</a:t>
            </a:r>
            <a:r>
              <a:rPr lang="en-US" baseline="-25000" dirty="0"/>
              <a:t>3</a:t>
            </a:r>
            <a:r>
              <a:rPr lang="en-US" dirty="0"/>
              <a:t>-NO-NO</a:t>
            </a:r>
            <a:r>
              <a:rPr lang="en-US" baseline="-25000" dirty="0"/>
              <a:t>2</a:t>
            </a:r>
            <a:r>
              <a:rPr lang="en-US" dirty="0"/>
              <a:t> cycle</a:t>
            </a:r>
          </a:p>
          <a:p>
            <a:pPr algn="ctr" eaLnBrk="1" hangingPunct="1">
              <a:defRPr/>
            </a:pPr>
            <a:r>
              <a:rPr lang="en-US" sz="1000" dirty="0"/>
              <a:t>NO + HO</a:t>
            </a:r>
            <a:r>
              <a:rPr lang="en-US" sz="1000" baseline="-25000" dirty="0"/>
              <a:t>2</a:t>
            </a:r>
            <a:r>
              <a:rPr lang="en-US" sz="1000" dirty="0"/>
              <a:t>· </a:t>
            </a:r>
            <a:r>
              <a:rPr lang="en-US" sz="1000" dirty="0">
                <a:sym typeface="Times New Roman Special G2" pitchFamily="18" charset="2"/>
              </a:rPr>
              <a:t> NO</a:t>
            </a:r>
            <a:r>
              <a:rPr lang="en-US" sz="1000" baseline="-25000" dirty="0">
                <a:sym typeface="Times New Roman Special G2" pitchFamily="18" charset="2"/>
              </a:rPr>
              <a:t>2</a:t>
            </a:r>
            <a:r>
              <a:rPr lang="en-US" sz="1000" dirty="0">
                <a:sym typeface="Times New Roman Special G2" pitchFamily="18" charset="2"/>
              </a:rPr>
              <a:t> + OH·</a:t>
            </a:r>
          </a:p>
          <a:p>
            <a:pPr algn="ctr" eaLnBrk="1" hangingPunct="1">
              <a:defRPr/>
            </a:pPr>
            <a:r>
              <a:rPr lang="en-US" sz="1000" dirty="0"/>
              <a:t>NO + RO</a:t>
            </a:r>
            <a:r>
              <a:rPr lang="en-US" sz="1000" baseline="-25000" dirty="0"/>
              <a:t>2</a:t>
            </a:r>
            <a:r>
              <a:rPr lang="en-US" sz="1000" dirty="0"/>
              <a:t>· </a:t>
            </a:r>
            <a:r>
              <a:rPr lang="en-US" sz="1000" dirty="0">
                <a:sym typeface="Times New Roman Special G2" pitchFamily="18" charset="2"/>
              </a:rPr>
              <a:t> NO</a:t>
            </a:r>
            <a:r>
              <a:rPr lang="en-US" sz="1000" baseline="-25000" dirty="0">
                <a:sym typeface="Times New Roman Special G2" pitchFamily="18" charset="2"/>
              </a:rPr>
              <a:t>2</a:t>
            </a:r>
            <a:r>
              <a:rPr lang="en-US" sz="1000" dirty="0">
                <a:sym typeface="Times New Roman Special G2" pitchFamily="18" charset="2"/>
              </a:rPr>
              <a:t> + RO·</a:t>
            </a:r>
            <a:endParaRPr lang="en-US" sz="1000" dirty="0"/>
          </a:p>
          <a:p>
            <a:pPr lvl="1" eaLnBrk="1" hangingPunct="1">
              <a:defRPr/>
            </a:pPr>
            <a:r>
              <a:rPr lang="en-US" dirty="0"/>
              <a:t>leads to net production of ozone</a:t>
            </a:r>
          </a:p>
          <a:p>
            <a:pPr lvl="1" eaLnBrk="1" hangingPunct="1">
              <a:defRPr/>
            </a:pPr>
            <a:r>
              <a:rPr lang="en-US" dirty="0"/>
              <a:t>The ozone molecule has four resonance structure which imparts or confer a slight polarity to the ozone molecule (0.53D).</a:t>
            </a:r>
          </a:p>
          <a:p>
            <a:pPr lvl="1" eaLnBrk="1" hangingPunct="1">
              <a:defRPr/>
            </a:pPr>
            <a:r>
              <a:rPr lang="en-US" dirty="0"/>
              <a:t>The bond length 1.272A is intermediate b/w double bond 1.21A and single bond (H-O) 1.47A {angstroms (A)}.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Protective shield in the stratosphere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Strong oxidant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Secondary pollutant in the troposphere</a:t>
            </a:r>
          </a:p>
          <a:p>
            <a:pPr eaLnBrk="1" hangingPunct="1">
              <a:defRPr/>
            </a:pPr>
            <a:endParaRPr lang="en-US" dirty="0">
              <a:solidFill>
                <a:srgbClr val="EAEAEA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3rd most abundant GHG with RF +0.3 W.m-2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Damage crops and property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Cause respiratory diseases and premature mortality</a:t>
            </a:r>
          </a:p>
          <a:p>
            <a:pPr lvl="1" eaLnBrk="1" hangingPunct="1">
              <a:defRPr/>
            </a:pPr>
            <a:endParaRPr lang="en-US" dirty="0"/>
          </a:p>
          <a:p>
            <a:pPr algn="ctr" eaLnBrk="1" hangingPunct="1">
              <a:spcBef>
                <a:spcPct val="40000"/>
              </a:spcBef>
              <a:defRPr/>
            </a:pPr>
            <a:endParaRPr lang="en-US" dirty="0"/>
          </a:p>
          <a:p>
            <a:pPr algn="ctr" eaLnBrk="1" hangingPunct="1">
              <a:spcBef>
                <a:spcPct val="40000"/>
              </a:spcBef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015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EBA1A60-3977-4FBB-A72C-82AE05F4034C}" type="slidenum"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4675188"/>
            <a:ext cx="4954587" cy="4429125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Tropospheric ozone is a secondary pollutant, it is not emitted directly but instead is produced </a:t>
            </a:r>
            <a:r>
              <a:rPr lang="en-US" dirty="0" err="1"/>
              <a:t>photochemically</a:t>
            </a:r>
            <a:r>
              <a:rPr lang="en-US" dirty="0"/>
              <a:t> in the troposphere by its precursors such as reactive nitrogen oxide (</a:t>
            </a:r>
            <a:r>
              <a:rPr lang="en-US" dirty="0" err="1"/>
              <a:t>NOx</a:t>
            </a:r>
            <a:r>
              <a:rPr lang="en-US" dirty="0"/>
              <a:t>), CO, CH4 and VOC’s. Life time of an ozone molecule in the troposphere varies according to the photochemical activity ( a mean tropospheric life time is ~22days). Ozone has a longer life time in the free and cold troposphere than warmer boundary layer.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difference between stratospheric and tropospheric ozone generation is in the source of atomic O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for solar radiation with a wavelength of less than 242 nm:</a:t>
            </a:r>
          </a:p>
          <a:p>
            <a:pPr algn="ctr" eaLnBrk="1" hangingPunct="1">
              <a:spcBef>
                <a:spcPct val="40000"/>
              </a:spcBef>
              <a:defRPr/>
            </a:pPr>
            <a:r>
              <a:rPr lang="en-US" dirty="0"/>
              <a:t>O</a:t>
            </a:r>
            <a:r>
              <a:rPr lang="en-US" baseline="-25000" dirty="0"/>
              <a:t>2</a:t>
            </a:r>
            <a:r>
              <a:rPr lang="en-US" dirty="0"/>
              <a:t> + </a:t>
            </a:r>
            <a:r>
              <a:rPr lang="en-US" i="1" dirty="0" err="1"/>
              <a:t>hv</a:t>
            </a:r>
            <a:r>
              <a:rPr lang="en-US" dirty="0"/>
              <a:t> </a:t>
            </a:r>
            <a:r>
              <a:rPr lang="en-US" dirty="0">
                <a:sym typeface="Times New Roman Special G2" pitchFamily="18" charset="2"/>
              </a:rPr>
              <a:t> O + O </a:t>
            </a:r>
          </a:p>
          <a:p>
            <a:pPr algn="ctr" eaLnBrk="1" hangingPunct="1">
              <a:spcBef>
                <a:spcPct val="40000"/>
              </a:spcBef>
              <a:defRPr/>
            </a:pPr>
            <a:endParaRPr lang="en-US" dirty="0">
              <a:sym typeface="Times New Roman Special G2" pitchFamily="18" charset="2"/>
            </a:endParaRPr>
          </a:p>
          <a:p>
            <a:pPr eaLnBrk="1" hangingPunct="1">
              <a:defRPr/>
            </a:pPr>
            <a:r>
              <a:rPr lang="en-US" dirty="0"/>
              <a:t>photochemical production of O</a:t>
            </a:r>
            <a:r>
              <a:rPr lang="en-US" baseline="-25000" dirty="0"/>
              <a:t>3</a:t>
            </a:r>
            <a:r>
              <a:rPr lang="en-US" dirty="0"/>
              <a:t> in troposphere tied to </a:t>
            </a:r>
            <a:r>
              <a:rPr lang="en-US" dirty="0" err="1"/>
              <a:t>NO</a:t>
            </a:r>
            <a:r>
              <a:rPr lang="en-US" baseline="-25000" dirty="0" err="1"/>
              <a:t>x</a:t>
            </a:r>
            <a:r>
              <a:rPr lang="en-US" dirty="0"/>
              <a:t> (NO + NO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eaLnBrk="1" hangingPunct="1">
              <a:defRPr/>
            </a:pPr>
            <a:r>
              <a:rPr lang="en-US" dirty="0"/>
              <a:t>for wavelengths less than 424 nm:</a:t>
            </a:r>
          </a:p>
          <a:p>
            <a:pPr algn="ctr" eaLnBrk="1" hangingPunct="1">
              <a:defRPr/>
            </a:pPr>
            <a:r>
              <a:rPr lang="en-US" dirty="0"/>
              <a:t>NO</a:t>
            </a:r>
            <a:r>
              <a:rPr lang="en-US" baseline="-25000" dirty="0"/>
              <a:t>2</a:t>
            </a:r>
            <a:r>
              <a:rPr lang="en-US" dirty="0"/>
              <a:t> + </a:t>
            </a:r>
            <a:r>
              <a:rPr lang="en-US" i="1" dirty="0" err="1"/>
              <a:t>hv</a:t>
            </a:r>
            <a:r>
              <a:rPr lang="en-US" dirty="0"/>
              <a:t> </a:t>
            </a:r>
            <a:r>
              <a:rPr lang="en-US" dirty="0">
                <a:sym typeface="Times New Roman Special G2" pitchFamily="18" charset="2"/>
              </a:rPr>
              <a:t> NO + O</a:t>
            </a:r>
          </a:p>
          <a:p>
            <a:pPr eaLnBrk="1" hangingPunct="1">
              <a:defRPr/>
            </a:pPr>
            <a:r>
              <a:rPr lang="en-US" dirty="0">
                <a:sym typeface="Times New Roman Special G2" pitchFamily="18" charset="2"/>
              </a:rPr>
              <a:t>but NO will react with O</a:t>
            </a:r>
            <a:r>
              <a:rPr lang="en-US" baseline="-25000" dirty="0">
                <a:sym typeface="Times New Roman Special G2" pitchFamily="18" charset="2"/>
              </a:rPr>
              <a:t>3</a:t>
            </a:r>
            <a:endParaRPr lang="en-US" dirty="0">
              <a:sym typeface="Times New Roman Special G2" pitchFamily="18" charset="2"/>
            </a:endParaRPr>
          </a:p>
          <a:p>
            <a:pPr algn="ctr" eaLnBrk="1" hangingPunct="1">
              <a:defRPr/>
            </a:pPr>
            <a:r>
              <a:rPr lang="en-US" dirty="0">
                <a:sym typeface="Times New Roman Special G2" pitchFamily="18" charset="2"/>
              </a:rPr>
              <a:t>NO + O</a:t>
            </a:r>
            <a:r>
              <a:rPr lang="en-US" baseline="-25000" dirty="0">
                <a:sym typeface="Times New Roman Special G2" pitchFamily="18" charset="2"/>
              </a:rPr>
              <a:t>3</a:t>
            </a:r>
            <a:r>
              <a:rPr lang="en-US" dirty="0">
                <a:sym typeface="Times New Roman Special G2" pitchFamily="18" charset="2"/>
              </a:rPr>
              <a:t>  NO</a:t>
            </a:r>
            <a:r>
              <a:rPr lang="en-US" baseline="-25000" dirty="0">
                <a:sym typeface="Times New Roman Special G2" pitchFamily="18" charset="2"/>
              </a:rPr>
              <a:t>2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presence of </a:t>
            </a:r>
            <a:r>
              <a:rPr lang="en-US" dirty="0" err="1"/>
              <a:t>peroxy</a:t>
            </a:r>
            <a:r>
              <a:rPr lang="en-US" dirty="0"/>
              <a:t> radicals, from the oxidation of hydrocarbons, disturbs O</a:t>
            </a:r>
            <a:r>
              <a:rPr lang="en-US" baseline="-25000" dirty="0"/>
              <a:t>3</a:t>
            </a:r>
            <a:r>
              <a:rPr lang="en-US" dirty="0"/>
              <a:t>-NO-NO</a:t>
            </a:r>
            <a:r>
              <a:rPr lang="en-US" baseline="-25000" dirty="0"/>
              <a:t>2</a:t>
            </a:r>
            <a:r>
              <a:rPr lang="en-US" dirty="0"/>
              <a:t> cycle</a:t>
            </a:r>
          </a:p>
          <a:p>
            <a:pPr algn="ctr" eaLnBrk="1" hangingPunct="1">
              <a:defRPr/>
            </a:pPr>
            <a:r>
              <a:rPr lang="en-US" sz="1000" dirty="0"/>
              <a:t>NO + HO</a:t>
            </a:r>
            <a:r>
              <a:rPr lang="en-US" sz="1000" baseline="-25000" dirty="0"/>
              <a:t>2</a:t>
            </a:r>
            <a:r>
              <a:rPr lang="en-US" sz="1000" dirty="0"/>
              <a:t>· </a:t>
            </a:r>
            <a:r>
              <a:rPr lang="en-US" sz="1000" dirty="0">
                <a:sym typeface="Times New Roman Special G2" pitchFamily="18" charset="2"/>
              </a:rPr>
              <a:t> NO</a:t>
            </a:r>
            <a:r>
              <a:rPr lang="en-US" sz="1000" baseline="-25000" dirty="0">
                <a:sym typeface="Times New Roman Special G2" pitchFamily="18" charset="2"/>
              </a:rPr>
              <a:t>2</a:t>
            </a:r>
            <a:r>
              <a:rPr lang="en-US" sz="1000" dirty="0">
                <a:sym typeface="Times New Roman Special G2" pitchFamily="18" charset="2"/>
              </a:rPr>
              <a:t> + OH·</a:t>
            </a:r>
          </a:p>
          <a:p>
            <a:pPr algn="ctr" eaLnBrk="1" hangingPunct="1">
              <a:defRPr/>
            </a:pPr>
            <a:r>
              <a:rPr lang="en-US" sz="1000" dirty="0"/>
              <a:t>NO + RO</a:t>
            </a:r>
            <a:r>
              <a:rPr lang="en-US" sz="1000" baseline="-25000" dirty="0"/>
              <a:t>2</a:t>
            </a:r>
            <a:r>
              <a:rPr lang="en-US" sz="1000" dirty="0"/>
              <a:t>· </a:t>
            </a:r>
            <a:r>
              <a:rPr lang="en-US" sz="1000" dirty="0">
                <a:sym typeface="Times New Roman Special G2" pitchFamily="18" charset="2"/>
              </a:rPr>
              <a:t> NO</a:t>
            </a:r>
            <a:r>
              <a:rPr lang="en-US" sz="1000" baseline="-25000" dirty="0">
                <a:sym typeface="Times New Roman Special G2" pitchFamily="18" charset="2"/>
              </a:rPr>
              <a:t>2</a:t>
            </a:r>
            <a:r>
              <a:rPr lang="en-US" sz="1000" dirty="0">
                <a:sym typeface="Times New Roman Special G2" pitchFamily="18" charset="2"/>
              </a:rPr>
              <a:t> + RO·</a:t>
            </a:r>
            <a:endParaRPr lang="en-US" sz="1000" dirty="0"/>
          </a:p>
          <a:p>
            <a:pPr lvl="1" eaLnBrk="1" hangingPunct="1">
              <a:defRPr/>
            </a:pPr>
            <a:r>
              <a:rPr lang="en-US" dirty="0"/>
              <a:t>leads to net production of ozone</a:t>
            </a:r>
          </a:p>
          <a:p>
            <a:pPr lvl="1" eaLnBrk="1" hangingPunct="1">
              <a:defRPr/>
            </a:pPr>
            <a:r>
              <a:rPr lang="en-US" dirty="0"/>
              <a:t>The ozone molecule has four resonance structure which imparts or confer a slight polarity to the ozone molecule (0.53D).</a:t>
            </a:r>
          </a:p>
          <a:p>
            <a:pPr lvl="1" eaLnBrk="1" hangingPunct="1">
              <a:defRPr/>
            </a:pPr>
            <a:r>
              <a:rPr lang="en-US" dirty="0"/>
              <a:t>The bond length 1.272A is intermediate b/w double bond 1.21A and single bond (H-O) 1.47A {angstroms (A)}.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Protective shield in the stratosphere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Strong oxidant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Secondary pollutant in the troposphere</a:t>
            </a:r>
          </a:p>
          <a:p>
            <a:pPr eaLnBrk="1" hangingPunct="1">
              <a:defRPr/>
            </a:pPr>
            <a:endParaRPr lang="en-US" dirty="0">
              <a:solidFill>
                <a:srgbClr val="EAEAEA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3rd most abundant GHG with RF +0.3 W.m-2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Damage crops and property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Cause respiratory diseases and premature mortality</a:t>
            </a:r>
          </a:p>
          <a:p>
            <a:pPr lvl="1" eaLnBrk="1" hangingPunct="1">
              <a:defRPr/>
            </a:pPr>
            <a:endParaRPr lang="en-US" dirty="0"/>
          </a:p>
          <a:p>
            <a:pPr algn="ctr" eaLnBrk="1" hangingPunct="1">
              <a:spcBef>
                <a:spcPct val="40000"/>
              </a:spcBef>
              <a:defRPr/>
            </a:pPr>
            <a:endParaRPr lang="en-US" dirty="0"/>
          </a:p>
          <a:p>
            <a:pPr algn="ctr" eaLnBrk="1" hangingPunct="1">
              <a:spcBef>
                <a:spcPct val="40000"/>
              </a:spcBef>
              <a:defRPr/>
            </a:pP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EBA1A60-3977-4FBB-A72C-82AE05F4034C}" type="slidenum"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4675188"/>
            <a:ext cx="4954587" cy="4429125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Tropospheric ozone is a secondary pollutant, it is not emitted directly but instead is produced </a:t>
            </a:r>
            <a:r>
              <a:rPr lang="en-US" dirty="0" err="1"/>
              <a:t>photochemically</a:t>
            </a:r>
            <a:r>
              <a:rPr lang="en-US" dirty="0"/>
              <a:t> in the troposphere by its precursors such as reactive nitrogen oxide (</a:t>
            </a:r>
            <a:r>
              <a:rPr lang="en-US" dirty="0" err="1"/>
              <a:t>NOx</a:t>
            </a:r>
            <a:r>
              <a:rPr lang="en-US" dirty="0"/>
              <a:t>), CO, CH4 and VOC’s. Life time of an ozone molecule in the troposphere varies according to the photochemical activity ( a mean tropospheric life time is ~22days). Ozone has a longer life time in the free and cold troposphere than warmer boundary layer.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difference between stratospheric and tropospheric ozone generation is in the source of atomic O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for solar radiation with a wavelength of less than 242 nm:</a:t>
            </a:r>
          </a:p>
          <a:p>
            <a:pPr algn="ctr" eaLnBrk="1" hangingPunct="1">
              <a:spcBef>
                <a:spcPct val="40000"/>
              </a:spcBef>
              <a:defRPr/>
            </a:pPr>
            <a:r>
              <a:rPr lang="en-US" dirty="0"/>
              <a:t>O</a:t>
            </a:r>
            <a:r>
              <a:rPr lang="en-US" baseline="-25000" dirty="0"/>
              <a:t>2</a:t>
            </a:r>
            <a:r>
              <a:rPr lang="en-US" dirty="0"/>
              <a:t> + </a:t>
            </a:r>
            <a:r>
              <a:rPr lang="en-US" i="1" dirty="0" err="1"/>
              <a:t>hv</a:t>
            </a:r>
            <a:r>
              <a:rPr lang="en-US" dirty="0"/>
              <a:t> </a:t>
            </a:r>
            <a:r>
              <a:rPr lang="en-US" dirty="0">
                <a:sym typeface="Times New Roman Special G2" pitchFamily="18" charset="2"/>
              </a:rPr>
              <a:t> O + O </a:t>
            </a:r>
          </a:p>
          <a:p>
            <a:pPr algn="ctr" eaLnBrk="1" hangingPunct="1">
              <a:spcBef>
                <a:spcPct val="40000"/>
              </a:spcBef>
              <a:defRPr/>
            </a:pPr>
            <a:endParaRPr lang="en-US" dirty="0">
              <a:sym typeface="Times New Roman Special G2" pitchFamily="18" charset="2"/>
            </a:endParaRPr>
          </a:p>
          <a:p>
            <a:pPr eaLnBrk="1" hangingPunct="1">
              <a:defRPr/>
            </a:pPr>
            <a:r>
              <a:rPr lang="en-US" dirty="0"/>
              <a:t>photochemical production of O</a:t>
            </a:r>
            <a:r>
              <a:rPr lang="en-US" baseline="-25000" dirty="0"/>
              <a:t>3</a:t>
            </a:r>
            <a:r>
              <a:rPr lang="en-US" dirty="0"/>
              <a:t> in troposphere tied to </a:t>
            </a:r>
            <a:r>
              <a:rPr lang="en-US" dirty="0" err="1"/>
              <a:t>NO</a:t>
            </a:r>
            <a:r>
              <a:rPr lang="en-US" baseline="-25000" dirty="0" err="1"/>
              <a:t>x</a:t>
            </a:r>
            <a:r>
              <a:rPr lang="en-US" dirty="0"/>
              <a:t> (NO + NO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eaLnBrk="1" hangingPunct="1">
              <a:defRPr/>
            </a:pPr>
            <a:r>
              <a:rPr lang="en-US" dirty="0"/>
              <a:t>for wavelengths less than 424 nm:</a:t>
            </a:r>
          </a:p>
          <a:p>
            <a:pPr algn="ctr" eaLnBrk="1" hangingPunct="1">
              <a:defRPr/>
            </a:pPr>
            <a:r>
              <a:rPr lang="en-US" dirty="0"/>
              <a:t>NO</a:t>
            </a:r>
            <a:r>
              <a:rPr lang="en-US" baseline="-25000" dirty="0"/>
              <a:t>2</a:t>
            </a:r>
            <a:r>
              <a:rPr lang="en-US" dirty="0"/>
              <a:t> + </a:t>
            </a:r>
            <a:r>
              <a:rPr lang="en-US" i="1" dirty="0" err="1"/>
              <a:t>hv</a:t>
            </a:r>
            <a:r>
              <a:rPr lang="en-US" dirty="0"/>
              <a:t> </a:t>
            </a:r>
            <a:r>
              <a:rPr lang="en-US" dirty="0">
                <a:sym typeface="Times New Roman Special G2" pitchFamily="18" charset="2"/>
              </a:rPr>
              <a:t> NO + O</a:t>
            </a:r>
          </a:p>
          <a:p>
            <a:pPr eaLnBrk="1" hangingPunct="1">
              <a:defRPr/>
            </a:pPr>
            <a:r>
              <a:rPr lang="en-US" dirty="0">
                <a:sym typeface="Times New Roman Special G2" pitchFamily="18" charset="2"/>
              </a:rPr>
              <a:t>but NO will react with O</a:t>
            </a:r>
            <a:r>
              <a:rPr lang="en-US" baseline="-25000" dirty="0">
                <a:sym typeface="Times New Roman Special G2" pitchFamily="18" charset="2"/>
              </a:rPr>
              <a:t>3</a:t>
            </a:r>
            <a:endParaRPr lang="en-US" dirty="0">
              <a:sym typeface="Times New Roman Special G2" pitchFamily="18" charset="2"/>
            </a:endParaRPr>
          </a:p>
          <a:p>
            <a:pPr algn="ctr" eaLnBrk="1" hangingPunct="1">
              <a:defRPr/>
            </a:pPr>
            <a:r>
              <a:rPr lang="en-US" dirty="0">
                <a:sym typeface="Times New Roman Special G2" pitchFamily="18" charset="2"/>
              </a:rPr>
              <a:t>NO + O</a:t>
            </a:r>
            <a:r>
              <a:rPr lang="en-US" baseline="-25000" dirty="0">
                <a:sym typeface="Times New Roman Special G2" pitchFamily="18" charset="2"/>
              </a:rPr>
              <a:t>3</a:t>
            </a:r>
            <a:r>
              <a:rPr lang="en-US" dirty="0">
                <a:sym typeface="Times New Roman Special G2" pitchFamily="18" charset="2"/>
              </a:rPr>
              <a:t>  NO</a:t>
            </a:r>
            <a:r>
              <a:rPr lang="en-US" baseline="-25000" dirty="0">
                <a:sym typeface="Times New Roman Special G2" pitchFamily="18" charset="2"/>
              </a:rPr>
              <a:t>2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presence of </a:t>
            </a:r>
            <a:r>
              <a:rPr lang="en-US" dirty="0" err="1"/>
              <a:t>peroxy</a:t>
            </a:r>
            <a:r>
              <a:rPr lang="en-US" dirty="0"/>
              <a:t> radicals, from the oxidation of hydrocarbons, disturbs O</a:t>
            </a:r>
            <a:r>
              <a:rPr lang="en-US" baseline="-25000" dirty="0"/>
              <a:t>3</a:t>
            </a:r>
            <a:r>
              <a:rPr lang="en-US" dirty="0"/>
              <a:t>-NO-NO</a:t>
            </a:r>
            <a:r>
              <a:rPr lang="en-US" baseline="-25000" dirty="0"/>
              <a:t>2</a:t>
            </a:r>
            <a:r>
              <a:rPr lang="en-US" dirty="0"/>
              <a:t> cycle</a:t>
            </a:r>
          </a:p>
          <a:p>
            <a:pPr algn="ctr" eaLnBrk="1" hangingPunct="1">
              <a:defRPr/>
            </a:pPr>
            <a:r>
              <a:rPr lang="en-US" sz="1000" dirty="0"/>
              <a:t>NO + HO</a:t>
            </a:r>
            <a:r>
              <a:rPr lang="en-US" sz="1000" baseline="-25000" dirty="0"/>
              <a:t>2</a:t>
            </a:r>
            <a:r>
              <a:rPr lang="en-US" sz="1000" dirty="0"/>
              <a:t>· </a:t>
            </a:r>
            <a:r>
              <a:rPr lang="en-US" sz="1000" dirty="0">
                <a:sym typeface="Times New Roman Special G2" pitchFamily="18" charset="2"/>
              </a:rPr>
              <a:t> NO</a:t>
            </a:r>
            <a:r>
              <a:rPr lang="en-US" sz="1000" baseline="-25000" dirty="0">
                <a:sym typeface="Times New Roman Special G2" pitchFamily="18" charset="2"/>
              </a:rPr>
              <a:t>2</a:t>
            </a:r>
            <a:r>
              <a:rPr lang="en-US" sz="1000" dirty="0">
                <a:sym typeface="Times New Roman Special G2" pitchFamily="18" charset="2"/>
              </a:rPr>
              <a:t> + OH·</a:t>
            </a:r>
          </a:p>
          <a:p>
            <a:pPr algn="ctr" eaLnBrk="1" hangingPunct="1">
              <a:defRPr/>
            </a:pPr>
            <a:r>
              <a:rPr lang="en-US" sz="1000" dirty="0"/>
              <a:t>NO + RO</a:t>
            </a:r>
            <a:r>
              <a:rPr lang="en-US" sz="1000" baseline="-25000" dirty="0"/>
              <a:t>2</a:t>
            </a:r>
            <a:r>
              <a:rPr lang="en-US" sz="1000" dirty="0"/>
              <a:t>· </a:t>
            </a:r>
            <a:r>
              <a:rPr lang="en-US" sz="1000" dirty="0">
                <a:sym typeface="Times New Roman Special G2" pitchFamily="18" charset="2"/>
              </a:rPr>
              <a:t> NO</a:t>
            </a:r>
            <a:r>
              <a:rPr lang="en-US" sz="1000" baseline="-25000" dirty="0">
                <a:sym typeface="Times New Roman Special G2" pitchFamily="18" charset="2"/>
              </a:rPr>
              <a:t>2</a:t>
            </a:r>
            <a:r>
              <a:rPr lang="en-US" sz="1000" dirty="0">
                <a:sym typeface="Times New Roman Special G2" pitchFamily="18" charset="2"/>
              </a:rPr>
              <a:t> + RO·</a:t>
            </a:r>
            <a:endParaRPr lang="en-US" sz="1000" dirty="0"/>
          </a:p>
          <a:p>
            <a:pPr lvl="1" eaLnBrk="1" hangingPunct="1">
              <a:defRPr/>
            </a:pPr>
            <a:r>
              <a:rPr lang="en-US" dirty="0"/>
              <a:t>leads to net production of ozone</a:t>
            </a:r>
          </a:p>
          <a:p>
            <a:pPr lvl="1" eaLnBrk="1" hangingPunct="1">
              <a:defRPr/>
            </a:pPr>
            <a:r>
              <a:rPr lang="en-US" dirty="0"/>
              <a:t>The ozone molecule has four resonance structure which imparts or confer a slight polarity to the ozone molecule (0.53D).</a:t>
            </a:r>
          </a:p>
          <a:p>
            <a:pPr lvl="1" eaLnBrk="1" hangingPunct="1">
              <a:defRPr/>
            </a:pPr>
            <a:r>
              <a:rPr lang="en-US" dirty="0"/>
              <a:t>The bond length 1.272A is intermediate b/w double bond 1.21A and single bond (H-O) 1.47A {angstroms (A)}.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Protective shield in the stratosphere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Strong oxidant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Secondary pollutant in the troposphere</a:t>
            </a:r>
          </a:p>
          <a:p>
            <a:pPr eaLnBrk="1" hangingPunct="1">
              <a:defRPr/>
            </a:pPr>
            <a:endParaRPr lang="en-US" dirty="0">
              <a:solidFill>
                <a:srgbClr val="EAEAEA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3rd most abundant GHG with RF +0.3 W.m-2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Damage crops and property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Cause respiratory diseases and premature mortality</a:t>
            </a:r>
          </a:p>
          <a:p>
            <a:pPr lvl="1" eaLnBrk="1" hangingPunct="1">
              <a:defRPr/>
            </a:pPr>
            <a:endParaRPr lang="en-US" dirty="0"/>
          </a:p>
          <a:p>
            <a:pPr algn="ctr" eaLnBrk="1" hangingPunct="1">
              <a:spcBef>
                <a:spcPct val="40000"/>
              </a:spcBef>
              <a:defRPr/>
            </a:pPr>
            <a:endParaRPr lang="en-US" dirty="0"/>
          </a:p>
          <a:p>
            <a:pPr algn="ctr" eaLnBrk="1" hangingPunct="1">
              <a:spcBef>
                <a:spcPct val="40000"/>
              </a:spcBef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401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EBA1A60-3977-4FBB-A72C-82AE05F4034C}" type="slidenum"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4675188"/>
            <a:ext cx="4954587" cy="4429125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Tropospheric ozone is a secondary pollutant, it is not emitted directly but instead is produced </a:t>
            </a:r>
            <a:r>
              <a:rPr lang="en-US" dirty="0" err="1"/>
              <a:t>photochemically</a:t>
            </a:r>
            <a:r>
              <a:rPr lang="en-US" dirty="0"/>
              <a:t> in the troposphere by its precursors such as reactive nitrogen oxide (</a:t>
            </a:r>
            <a:r>
              <a:rPr lang="en-US" dirty="0" err="1"/>
              <a:t>NOx</a:t>
            </a:r>
            <a:r>
              <a:rPr lang="en-US" dirty="0"/>
              <a:t>), CO, CH4 and VOC’s. Life time of an ozone molecule in the troposphere varies according to the photochemical activity ( a mean tropospheric life time is ~22days). Ozone has a longer life time in the free and cold troposphere than warmer boundary layer.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difference between stratospheric and tropospheric ozone generation is in the source of atomic O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for solar radiation with a wavelength of less than 242 nm:</a:t>
            </a:r>
          </a:p>
          <a:p>
            <a:pPr algn="ctr" eaLnBrk="1" hangingPunct="1">
              <a:spcBef>
                <a:spcPct val="40000"/>
              </a:spcBef>
              <a:defRPr/>
            </a:pPr>
            <a:r>
              <a:rPr lang="en-US" dirty="0"/>
              <a:t>O</a:t>
            </a:r>
            <a:r>
              <a:rPr lang="en-US" baseline="-25000" dirty="0"/>
              <a:t>2</a:t>
            </a:r>
            <a:r>
              <a:rPr lang="en-US" dirty="0"/>
              <a:t> + </a:t>
            </a:r>
            <a:r>
              <a:rPr lang="en-US" i="1" dirty="0" err="1"/>
              <a:t>hv</a:t>
            </a:r>
            <a:r>
              <a:rPr lang="en-US" dirty="0"/>
              <a:t> </a:t>
            </a:r>
            <a:r>
              <a:rPr lang="en-US" dirty="0">
                <a:sym typeface="Times New Roman Special G2" pitchFamily="18" charset="2"/>
              </a:rPr>
              <a:t> O + O </a:t>
            </a:r>
          </a:p>
          <a:p>
            <a:pPr algn="ctr" eaLnBrk="1" hangingPunct="1">
              <a:spcBef>
                <a:spcPct val="40000"/>
              </a:spcBef>
              <a:defRPr/>
            </a:pPr>
            <a:endParaRPr lang="en-US" dirty="0">
              <a:sym typeface="Times New Roman Special G2" pitchFamily="18" charset="2"/>
            </a:endParaRPr>
          </a:p>
          <a:p>
            <a:pPr eaLnBrk="1" hangingPunct="1">
              <a:defRPr/>
            </a:pPr>
            <a:r>
              <a:rPr lang="en-US" dirty="0"/>
              <a:t>photochemical production of O</a:t>
            </a:r>
            <a:r>
              <a:rPr lang="en-US" baseline="-25000" dirty="0"/>
              <a:t>3</a:t>
            </a:r>
            <a:r>
              <a:rPr lang="en-US" dirty="0"/>
              <a:t> in troposphere tied to </a:t>
            </a:r>
            <a:r>
              <a:rPr lang="en-US" dirty="0" err="1"/>
              <a:t>NO</a:t>
            </a:r>
            <a:r>
              <a:rPr lang="en-US" baseline="-25000" dirty="0" err="1"/>
              <a:t>x</a:t>
            </a:r>
            <a:r>
              <a:rPr lang="en-US" dirty="0"/>
              <a:t> (NO + NO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eaLnBrk="1" hangingPunct="1">
              <a:defRPr/>
            </a:pPr>
            <a:r>
              <a:rPr lang="en-US" dirty="0"/>
              <a:t>for wavelengths less than 424 nm:</a:t>
            </a:r>
          </a:p>
          <a:p>
            <a:pPr algn="ctr" eaLnBrk="1" hangingPunct="1">
              <a:defRPr/>
            </a:pPr>
            <a:r>
              <a:rPr lang="en-US" dirty="0"/>
              <a:t>NO</a:t>
            </a:r>
            <a:r>
              <a:rPr lang="en-US" baseline="-25000" dirty="0"/>
              <a:t>2</a:t>
            </a:r>
            <a:r>
              <a:rPr lang="en-US" dirty="0"/>
              <a:t> + </a:t>
            </a:r>
            <a:r>
              <a:rPr lang="en-US" i="1" dirty="0" err="1"/>
              <a:t>hv</a:t>
            </a:r>
            <a:r>
              <a:rPr lang="en-US" dirty="0"/>
              <a:t> </a:t>
            </a:r>
            <a:r>
              <a:rPr lang="en-US" dirty="0">
                <a:sym typeface="Times New Roman Special G2" pitchFamily="18" charset="2"/>
              </a:rPr>
              <a:t> NO + O</a:t>
            </a:r>
          </a:p>
          <a:p>
            <a:pPr eaLnBrk="1" hangingPunct="1">
              <a:defRPr/>
            </a:pPr>
            <a:r>
              <a:rPr lang="en-US" dirty="0">
                <a:sym typeface="Times New Roman Special G2" pitchFamily="18" charset="2"/>
              </a:rPr>
              <a:t>but NO will react with O</a:t>
            </a:r>
            <a:r>
              <a:rPr lang="en-US" baseline="-25000" dirty="0">
                <a:sym typeface="Times New Roman Special G2" pitchFamily="18" charset="2"/>
              </a:rPr>
              <a:t>3</a:t>
            </a:r>
            <a:endParaRPr lang="en-US" dirty="0">
              <a:sym typeface="Times New Roman Special G2" pitchFamily="18" charset="2"/>
            </a:endParaRPr>
          </a:p>
          <a:p>
            <a:pPr algn="ctr" eaLnBrk="1" hangingPunct="1">
              <a:defRPr/>
            </a:pPr>
            <a:r>
              <a:rPr lang="en-US" dirty="0">
                <a:sym typeface="Times New Roman Special G2" pitchFamily="18" charset="2"/>
              </a:rPr>
              <a:t>NO + O</a:t>
            </a:r>
            <a:r>
              <a:rPr lang="en-US" baseline="-25000" dirty="0">
                <a:sym typeface="Times New Roman Special G2" pitchFamily="18" charset="2"/>
              </a:rPr>
              <a:t>3</a:t>
            </a:r>
            <a:r>
              <a:rPr lang="en-US" dirty="0">
                <a:sym typeface="Times New Roman Special G2" pitchFamily="18" charset="2"/>
              </a:rPr>
              <a:t>  NO</a:t>
            </a:r>
            <a:r>
              <a:rPr lang="en-US" baseline="-25000" dirty="0">
                <a:sym typeface="Times New Roman Special G2" pitchFamily="18" charset="2"/>
              </a:rPr>
              <a:t>2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presence of </a:t>
            </a:r>
            <a:r>
              <a:rPr lang="en-US" dirty="0" err="1"/>
              <a:t>peroxy</a:t>
            </a:r>
            <a:r>
              <a:rPr lang="en-US" dirty="0"/>
              <a:t> radicals, from the oxidation of hydrocarbons, disturbs O</a:t>
            </a:r>
            <a:r>
              <a:rPr lang="en-US" baseline="-25000" dirty="0"/>
              <a:t>3</a:t>
            </a:r>
            <a:r>
              <a:rPr lang="en-US" dirty="0"/>
              <a:t>-NO-NO</a:t>
            </a:r>
            <a:r>
              <a:rPr lang="en-US" baseline="-25000" dirty="0"/>
              <a:t>2</a:t>
            </a:r>
            <a:r>
              <a:rPr lang="en-US" dirty="0"/>
              <a:t> cycle</a:t>
            </a:r>
          </a:p>
          <a:p>
            <a:pPr algn="ctr" eaLnBrk="1" hangingPunct="1">
              <a:defRPr/>
            </a:pPr>
            <a:r>
              <a:rPr lang="en-US" sz="1000" dirty="0"/>
              <a:t>NO + HO</a:t>
            </a:r>
            <a:r>
              <a:rPr lang="en-US" sz="1000" baseline="-25000" dirty="0"/>
              <a:t>2</a:t>
            </a:r>
            <a:r>
              <a:rPr lang="en-US" sz="1000" dirty="0"/>
              <a:t>· </a:t>
            </a:r>
            <a:r>
              <a:rPr lang="en-US" sz="1000" dirty="0">
                <a:sym typeface="Times New Roman Special G2" pitchFamily="18" charset="2"/>
              </a:rPr>
              <a:t> NO</a:t>
            </a:r>
            <a:r>
              <a:rPr lang="en-US" sz="1000" baseline="-25000" dirty="0">
                <a:sym typeface="Times New Roman Special G2" pitchFamily="18" charset="2"/>
              </a:rPr>
              <a:t>2</a:t>
            </a:r>
            <a:r>
              <a:rPr lang="en-US" sz="1000" dirty="0">
                <a:sym typeface="Times New Roman Special G2" pitchFamily="18" charset="2"/>
              </a:rPr>
              <a:t> + OH·</a:t>
            </a:r>
          </a:p>
          <a:p>
            <a:pPr algn="ctr" eaLnBrk="1" hangingPunct="1">
              <a:defRPr/>
            </a:pPr>
            <a:r>
              <a:rPr lang="en-US" sz="1000" dirty="0"/>
              <a:t>NO + RO</a:t>
            </a:r>
            <a:r>
              <a:rPr lang="en-US" sz="1000" baseline="-25000" dirty="0"/>
              <a:t>2</a:t>
            </a:r>
            <a:r>
              <a:rPr lang="en-US" sz="1000" dirty="0"/>
              <a:t>· </a:t>
            </a:r>
            <a:r>
              <a:rPr lang="en-US" sz="1000" dirty="0">
                <a:sym typeface="Times New Roman Special G2" pitchFamily="18" charset="2"/>
              </a:rPr>
              <a:t> NO</a:t>
            </a:r>
            <a:r>
              <a:rPr lang="en-US" sz="1000" baseline="-25000" dirty="0">
                <a:sym typeface="Times New Roman Special G2" pitchFamily="18" charset="2"/>
              </a:rPr>
              <a:t>2</a:t>
            </a:r>
            <a:r>
              <a:rPr lang="en-US" sz="1000" dirty="0">
                <a:sym typeface="Times New Roman Special G2" pitchFamily="18" charset="2"/>
              </a:rPr>
              <a:t> + RO·</a:t>
            </a:r>
            <a:endParaRPr lang="en-US" sz="1000" dirty="0"/>
          </a:p>
          <a:p>
            <a:pPr lvl="1" eaLnBrk="1" hangingPunct="1">
              <a:defRPr/>
            </a:pPr>
            <a:r>
              <a:rPr lang="en-US" dirty="0"/>
              <a:t>leads to net production of ozone</a:t>
            </a:r>
          </a:p>
          <a:p>
            <a:pPr lvl="1" eaLnBrk="1" hangingPunct="1">
              <a:defRPr/>
            </a:pPr>
            <a:r>
              <a:rPr lang="en-US" dirty="0"/>
              <a:t>The ozone molecule has four resonance structure which imparts or confer a slight polarity to the ozone molecule (0.53D).</a:t>
            </a:r>
          </a:p>
          <a:p>
            <a:pPr lvl="1" eaLnBrk="1" hangingPunct="1">
              <a:defRPr/>
            </a:pPr>
            <a:r>
              <a:rPr lang="en-US" dirty="0"/>
              <a:t>The bond length 1.272A is intermediate b/w double bond 1.21A and single bond (H-O) 1.47A {angstroms (A)}.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Protective shield in the stratosphere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Strong oxidant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Secondary pollutant in the troposphere</a:t>
            </a:r>
          </a:p>
          <a:p>
            <a:pPr eaLnBrk="1" hangingPunct="1">
              <a:defRPr/>
            </a:pPr>
            <a:endParaRPr lang="en-US" dirty="0">
              <a:solidFill>
                <a:srgbClr val="EAEAEA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3rd most abundant GHG with RF +0.3 W.m-2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Damage crops and property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Cause respiratory diseases and premature mortality</a:t>
            </a:r>
          </a:p>
          <a:p>
            <a:pPr lvl="1" eaLnBrk="1" hangingPunct="1">
              <a:defRPr/>
            </a:pPr>
            <a:endParaRPr lang="en-US" dirty="0"/>
          </a:p>
          <a:p>
            <a:pPr algn="ctr" eaLnBrk="1" hangingPunct="1">
              <a:spcBef>
                <a:spcPct val="40000"/>
              </a:spcBef>
              <a:defRPr/>
            </a:pPr>
            <a:endParaRPr lang="en-US" dirty="0"/>
          </a:p>
          <a:p>
            <a:pPr algn="ctr" eaLnBrk="1" hangingPunct="1">
              <a:spcBef>
                <a:spcPct val="40000"/>
              </a:spcBef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164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EBA1A60-3977-4FBB-A72C-82AE05F4034C}" type="slidenum"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4675188"/>
            <a:ext cx="4954587" cy="4429125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Tropospheric ozone is a secondary pollutant, it is not emitted directly but instead is produced </a:t>
            </a:r>
            <a:r>
              <a:rPr lang="en-US" dirty="0" err="1"/>
              <a:t>photochemically</a:t>
            </a:r>
            <a:r>
              <a:rPr lang="en-US" dirty="0"/>
              <a:t> in the troposphere by its precursors such as reactive nitrogen oxide (</a:t>
            </a:r>
            <a:r>
              <a:rPr lang="en-US" dirty="0" err="1"/>
              <a:t>NOx</a:t>
            </a:r>
            <a:r>
              <a:rPr lang="en-US" dirty="0"/>
              <a:t>), CO, CH4 and VOC’s. Life time of an ozone molecule in the troposphere varies according to the photochemical activity ( a mean tropospheric life time is ~22days). Ozone has a longer life time in the free and cold troposphere than warmer boundary layer.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difference between stratospheric and tropospheric ozone generation is in the source of atomic O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for solar radiation with a wavelength of less than 242 nm:</a:t>
            </a:r>
          </a:p>
          <a:p>
            <a:pPr algn="ctr" eaLnBrk="1" hangingPunct="1">
              <a:spcBef>
                <a:spcPct val="40000"/>
              </a:spcBef>
              <a:defRPr/>
            </a:pPr>
            <a:r>
              <a:rPr lang="en-US" dirty="0"/>
              <a:t>O</a:t>
            </a:r>
            <a:r>
              <a:rPr lang="en-US" baseline="-25000" dirty="0"/>
              <a:t>2</a:t>
            </a:r>
            <a:r>
              <a:rPr lang="en-US" dirty="0"/>
              <a:t> + </a:t>
            </a:r>
            <a:r>
              <a:rPr lang="en-US" i="1" dirty="0" err="1"/>
              <a:t>hv</a:t>
            </a:r>
            <a:r>
              <a:rPr lang="en-US" dirty="0"/>
              <a:t> </a:t>
            </a:r>
            <a:r>
              <a:rPr lang="en-US" dirty="0">
                <a:sym typeface="Times New Roman Special G2" pitchFamily="18" charset="2"/>
              </a:rPr>
              <a:t> O + O </a:t>
            </a:r>
          </a:p>
          <a:p>
            <a:pPr algn="ctr" eaLnBrk="1" hangingPunct="1">
              <a:spcBef>
                <a:spcPct val="40000"/>
              </a:spcBef>
              <a:defRPr/>
            </a:pPr>
            <a:endParaRPr lang="en-US" dirty="0">
              <a:sym typeface="Times New Roman Special G2" pitchFamily="18" charset="2"/>
            </a:endParaRPr>
          </a:p>
          <a:p>
            <a:pPr eaLnBrk="1" hangingPunct="1">
              <a:defRPr/>
            </a:pPr>
            <a:r>
              <a:rPr lang="en-US" dirty="0"/>
              <a:t>photochemical production of O</a:t>
            </a:r>
            <a:r>
              <a:rPr lang="en-US" baseline="-25000" dirty="0"/>
              <a:t>3</a:t>
            </a:r>
            <a:r>
              <a:rPr lang="en-US" dirty="0"/>
              <a:t> in troposphere tied to </a:t>
            </a:r>
            <a:r>
              <a:rPr lang="en-US" dirty="0" err="1"/>
              <a:t>NO</a:t>
            </a:r>
            <a:r>
              <a:rPr lang="en-US" baseline="-25000" dirty="0" err="1"/>
              <a:t>x</a:t>
            </a:r>
            <a:r>
              <a:rPr lang="en-US" dirty="0"/>
              <a:t> (NO + NO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eaLnBrk="1" hangingPunct="1">
              <a:defRPr/>
            </a:pPr>
            <a:r>
              <a:rPr lang="en-US" dirty="0"/>
              <a:t>for wavelengths less than 424 nm:</a:t>
            </a:r>
          </a:p>
          <a:p>
            <a:pPr algn="ctr" eaLnBrk="1" hangingPunct="1">
              <a:defRPr/>
            </a:pPr>
            <a:r>
              <a:rPr lang="en-US" dirty="0"/>
              <a:t>NO</a:t>
            </a:r>
            <a:r>
              <a:rPr lang="en-US" baseline="-25000" dirty="0"/>
              <a:t>2</a:t>
            </a:r>
            <a:r>
              <a:rPr lang="en-US" dirty="0"/>
              <a:t> + </a:t>
            </a:r>
            <a:r>
              <a:rPr lang="en-US" i="1" dirty="0" err="1"/>
              <a:t>hv</a:t>
            </a:r>
            <a:r>
              <a:rPr lang="en-US" dirty="0"/>
              <a:t> </a:t>
            </a:r>
            <a:r>
              <a:rPr lang="en-US" dirty="0">
                <a:sym typeface="Times New Roman Special G2" pitchFamily="18" charset="2"/>
              </a:rPr>
              <a:t> NO + O</a:t>
            </a:r>
          </a:p>
          <a:p>
            <a:pPr eaLnBrk="1" hangingPunct="1">
              <a:defRPr/>
            </a:pPr>
            <a:r>
              <a:rPr lang="en-US" dirty="0">
                <a:sym typeface="Times New Roman Special G2" pitchFamily="18" charset="2"/>
              </a:rPr>
              <a:t>but NO will react with O</a:t>
            </a:r>
            <a:r>
              <a:rPr lang="en-US" baseline="-25000" dirty="0">
                <a:sym typeface="Times New Roman Special G2" pitchFamily="18" charset="2"/>
              </a:rPr>
              <a:t>3</a:t>
            </a:r>
            <a:endParaRPr lang="en-US" dirty="0">
              <a:sym typeface="Times New Roman Special G2" pitchFamily="18" charset="2"/>
            </a:endParaRPr>
          </a:p>
          <a:p>
            <a:pPr algn="ctr" eaLnBrk="1" hangingPunct="1">
              <a:defRPr/>
            </a:pPr>
            <a:r>
              <a:rPr lang="en-US" dirty="0">
                <a:sym typeface="Times New Roman Special G2" pitchFamily="18" charset="2"/>
              </a:rPr>
              <a:t>NO + O</a:t>
            </a:r>
            <a:r>
              <a:rPr lang="en-US" baseline="-25000" dirty="0">
                <a:sym typeface="Times New Roman Special G2" pitchFamily="18" charset="2"/>
              </a:rPr>
              <a:t>3</a:t>
            </a:r>
            <a:r>
              <a:rPr lang="en-US" dirty="0">
                <a:sym typeface="Times New Roman Special G2" pitchFamily="18" charset="2"/>
              </a:rPr>
              <a:t>  NO</a:t>
            </a:r>
            <a:r>
              <a:rPr lang="en-US" baseline="-25000" dirty="0">
                <a:sym typeface="Times New Roman Special G2" pitchFamily="18" charset="2"/>
              </a:rPr>
              <a:t>2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presence of </a:t>
            </a:r>
            <a:r>
              <a:rPr lang="en-US" dirty="0" err="1"/>
              <a:t>peroxy</a:t>
            </a:r>
            <a:r>
              <a:rPr lang="en-US" dirty="0"/>
              <a:t> radicals, from the oxidation of hydrocarbons, disturbs O</a:t>
            </a:r>
            <a:r>
              <a:rPr lang="en-US" baseline="-25000" dirty="0"/>
              <a:t>3</a:t>
            </a:r>
            <a:r>
              <a:rPr lang="en-US" dirty="0"/>
              <a:t>-NO-NO</a:t>
            </a:r>
            <a:r>
              <a:rPr lang="en-US" baseline="-25000" dirty="0"/>
              <a:t>2</a:t>
            </a:r>
            <a:r>
              <a:rPr lang="en-US" dirty="0"/>
              <a:t> cycle</a:t>
            </a:r>
          </a:p>
          <a:p>
            <a:pPr algn="ctr" eaLnBrk="1" hangingPunct="1">
              <a:defRPr/>
            </a:pPr>
            <a:r>
              <a:rPr lang="en-US" sz="1000" dirty="0"/>
              <a:t>NO + HO</a:t>
            </a:r>
            <a:r>
              <a:rPr lang="en-US" sz="1000" baseline="-25000" dirty="0"/>
              <a:t>2</a:t>
            </a:r>
            <a:r>
              <a:rPr lang="en-US" sz="1000" dirty="0"/>
              <a:t>· </a:t>
            </a:r>
            <a:r>
              <a:rPr lang="en-US" sz="1000" dirty="0">
                <a:sym typeface="Times New Roman Special G2" pitchFamily="18" charset="2"/>
              </a:rPr>
              <a:t> NO</a:t>
            </a:r>
            <a:r>
              <a:rPr lang="en-US" sz="1000" baseline="-25000" dirty="0">
                <a:sym typeface="Times New Roman Special G2" pitchFamily="18" charset="2"/>
              </a:rPr>
              <a:t>2</a:t>
            </a:r>
            <a:r>
              <a:rPr lang="en-US" sz="1000" dirty="0">
                <a:sym typeface="Times New Roman Special G2" pitchFamily="18" charset="2"/>
              </a:rPr>
              <a:t> + OH·</a:t>
            </a:r>
          </a:p>
          <a:p>
            <a:pPr algn="ctr" eaLnBrk="1" hangingPunct="1">
              <a:defRPr/>
            </a:pPr>
            <a:r>
              <a:rPr lang="en-US" sz="1000" dirty="0"/>
              <a:t>NO + RO</a:t>
            </a:r>
            <a:r>
              <a:rPr lang="en-US" sz="1000" baseline="-25000" dirty="0"/>
              <a:t>2</a:t>
            </a:r>
            <a:r>
              <a:rPr lang="en-US" sz="1000" dirty="0"/>
              <a:t>· </a:t>
            </a:r>
            <a:r>
              <a:rPr lang="en-US" sz="1000" dirty="0">
                <a:sym typeface="Times New Roman Special G2" pitchFamily="18" charset="2"/>
              </a:rPr>
              <a:t> NO</a:t>
            </a:r>
            <a:r>
              <a:rPr lang="en-US" sz="1000" baseline="-25000" dirty="0">
                <a:sym typeface="Times New Roman Special G2" pitchFamily="18" charset="2"/>
              </a:rPr>
              <a:t>2</a:t>
            </a:r>
            <a:r>
              <a:rPr lang="en-US" sz="1000" dirty="0">
                <a:sym typeface="Times New Roman Special G2" pitchFamily="18" charset="2"/>
              </a:rPr>
              <a:t> + RO·</a:t>
            </a:r>
            <a:endParaRPr lang="en-US" sz="1000" dirty="0"/>
          </a:p>
          <a:p>
            <a:pPr lvl="1" eaLnBrk="1" hangingPunct="1">
              <a:defRPr/>
            </a:pPr>
            <a:r>
              <a:rPr lang="en-US" dirty="0"/>
              <a:t>leads to net production of ozone</a:t>
            </a:r>
          </a:p>
          <a:p>
            <a:pPr lvl="1" eaLnBrk="1" hangingPunct="1">
              <a:defRPr/>
            </a:pPr>
            <a:r>
              <a:rPr lang="en-US" dirty="0"/>
              <a:t>The ozone molecule has four resonance structure which imparts or confer a slight polarity to the ozone molecule (0.53D).</a:t>
            </a:r>
          </a:p>
          <a:p>
            <a:pPr lvl="1" eaLnBrk="1" hangingPunct="1">
              <a:defRPr/>
            </a:pPr>
            <a:r>
              <a:rPr lang="en-US" dirty="0"/>
              <a:t>The bond length 1.272A is intermediate b/w double bond 1.21A and single bond (H-O) 1.47A {angstroms (A)}.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Protective shield in the stratosphere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Strong oxidant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Secondary pollutant in the troposphere</a:t>
            </a:r>
          </a:p>
          <a:p>
            <a:pPr eaLnBrk="1" hangingPunct="1">
              <a:defRPr/>
            </a:pPr>
            <a:endParaRPr lang="en-US" dirty="0">
              <a:solidFill>
                <a:srgbClr val="EAEAEA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3rd most abundant GHG with RF +0.3 W.m-2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Damage crops and property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Cause respiratory diseases and premature mortality</a:t>
            </a:r>
          </a:p>
          <a:p>
            <a:pPr lvl="1" eaLnBrk="1" hangingPunct="1">
              <a:defRPr/>
            </a:pPr>
            <a:endParaRPr lang="en-US" dirty="0"/>
          </a:p>
          <a:p>
            <a:pPr algn="ctr" eaLnBrk="1" hangingPunct="1">
              <a:spcBef>
                <a:spcPct val="40000"/>
              </a:spcBef>
              <a:defRPr/>
            </a:pPr>
            <a:endParaRPr lang="en-US" dirty="0"/>
          </a:p>
          <a:p>
            <a:pPr algn="ctr" eaLnBrk="1" hangingPunct="1">
              <a:spcBef>
                <a:spcPct val="40000"/>
              </a:spcBef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780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EBA1A60-3977-4FBB-A72C-82AE05F4034C}" type="slidenum"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4675188"/>
            <a:ext cx="4954587" cy="4429125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Tropospheric ozone is a secondary pollutant, it is not emitted directly but instead is produced </a:t>
            </a:r>
            <a:r>
              <a:rPr lang="en-US" dirty="0" err="1"/>
              <a:t>photochemically</a:t>
            </a:r>
            <a:r>
              <a:rPr lang="en-US" dirty="0"/>
              <a:t> in the troposphere by its precursors such as reactive nitrogen oxide (</a:t>
            </a:r>
            <a:r>
              <a:rPr lang="en-US" dirty="0" err="1"/>
              <a:t>NOx</a:t>
            </a:r>
            <a:r>
              <a:rPr lang="en-US" dirty="0"/>
              <a:t>), CO, CH4 and VOC’s. Life time of an ozone molecule in the troposphere varies according to the photochemical activity ( a mean tropospheric life time is ~22days). Ozone has a longer life time in the free and cold troposphere than warmer boundary layer.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difference between stratospheric and tropospheric ozone generation is in the source of atomic O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for solar radiation with a wavelength of less than 242 nm:</a:t>
            </a:r>
          </a:p>
          <a:p>
            <a:pPr algn="ctr" eaLnBrk="1" hangingPunct="1">
              <a:spcBef>
                <a:spcPct val="40000"/>
              </a:spcBef>
              <a:defRPr/>
            </a:pPr>
            <a:r>
              <a:rPr lang="en-US" dirty="0"/>
              <a:t>O</a:t>
            </a:r>
            <a:r>
              <a:rPr lang="en-US" baseline="-25000" dirty="0"/>
              <a:t>2</a:t>
            </a:r>
            <a:r>
              <a:rPr lang="en-US" dirty="0"/>
              <a:t> + </a:t>
            </a:r>
            <a:r>
              <a:rPr lang="en-US" i="1" dirty="0" err="1"/>
              <a:t>hv</a:t>
            </a:r>
            <a:r>
              <a:rPr lang="en-US" dirty="0"/>
              <a:t> </a:t>
            </a:r>
            <a:r>
              <a:rPr lang="en-US" dirty="0">
                <a:sym typeface="Times New Roman Special G2" pitchFamily="18" charset="2"/>
              </a:rPr>
              <a:t> O + O </a:t>
            </a:r>
          </a:p>
          <a:p>
            <a:pPr algn="ctr" eaLnBrk="1" hangingPunct="1">
              <a:spcBef>
                <a:spcPct val="40000"/>
              </a:spcBef>
              <a:defRPr/>
            </a:pPr>
            <a:endParaRPr lang="en-US" dirty="0">
              <a:sym typeface="Times New Roman Special G2" pitchFamily="18" charset="2"/>
            </a:endParaRPr>
          </a:p>
          <a:p>
            <a:pPr eaLnBrk="1" hangingPunct="1">
              <a:defRPr/>
            </a:pPr>
            <a:r>
              <a:rPr lang="en-US" dirty="0"/>
              <a:t>photochemical production of O</a:t>
            </a:r>
            <a:r>
              <a:rPr lang="en-US" baseline="-25000" dirty="0"/>
              <a:t>3</a:t>
            </a:r>
            <a:r>
              <a:rPr lang="en-US" dirty="0"/>
              <a:t> in troposphere tied to </a:t>
            </a:r>
            <a:r>
              <a:rPr lang="en-US" dirty="0" err="1"/>
              <a:t>NO</a:t>
            </a:r>
            <a:r>
              <a:rPr lang="en-US" baseline="-25000" dirty="0" err="1"/>
              <a:t>x</a:t>
            </a:r>
            <a:r>
              <a:rPr lang="en-US" dirty="0"/>
              <a:t> (NO + NO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eaLnBrk="1" hangingPunct="1">
              <a:defRPr/>
            </a:pPr>
            <a:r>
              <a:rPr lang="en-US" dirty="0"/>
              <a:t>for wavelengths less than 424 nm:</a:t>
            </a:r>
          </a:p>
          <a:p>
            <a:pPr algn="ctr" eaLnBrk="1" hangingPunct="1">
              <a:defRPr/>
            </a:pPr>
            <a:r>
              <a:rPr lang="en-US" dirty="0"/>
              <a:t>NO</a:t>
            </a:r>
            <a:r>
              <a:rPr lang="en-US" baseline="-25000" dirty="0"/>
              <a:t>2</a:t>
            </a:r>
            <a:r>
              <a:rPr lang="en-US" dirty="0"/>
              <a:t> + </a:t>
            </a:r>
            <a:r>
              <a:rPr lang="en-US" i="1" dirty="0" err="1"/>
              <a:t>hv</a:t>
            </a:r>
            <a:r>
              <a:rPr lang="en-US" dirty="0"/>
              <a:t> </a:t>
            </a:r>
            <a:r>
              <a:rPr lang="en-US" dirty="0">
                <a:sym typeface="Times New Roman Special G2" pitchFamily="18" charset="2"/>
              </a:rPr>
              <a:t> NO + O</a:t>
            </a:r>
          </a:p>
          <a:p>
            <a:pPr eaLnBrk="1" hangingPunct="1">
              <a:defRPr/>
            </a:pPr>
            <a:r>
              <a:rPr lang="en-US" dirty="0">
                <a:sym typeface="Times New Roman Special G2" pitchFamily="18" charset="2"/>
              </a:rPr>
              <a:t>but NO will react with O</a:t>
            </a:r>
            <a:r>
              <a:rPr lang="en-US" baseline="-25000" dirty="0">
                <a:sym typeface="Times New Roman Special G2" pitchFamily="18" charset="2"/>
              </a:rPr>
              <a:t>3</a:t>
            </a:r>
            <a:endParaRPr lang="en-US" dirty="0">
              <a:sym typeface="Times New Roman Special G2" pitchFamily="18" charset="2"/>
            </a:endParaRPr>
          </a:p>
          <a:p>
            <a:pPr algn="ctr" eaLnBrk="1" hangingPunct="1">
              <a:defRPr/>
            </a:pPr>
            <a:r>
              <a:rPr lang="en-US" dirty="0">
                <a:sym typeface="Times New Roman Special G2" pitchFamily="18" charset="2"/>
              </a:rPr>
              <a:t>NO + O</a:t>
            </a:r>
            <a:r>
              <a:rPr lang="en-US" baseline="-25000" dirty="0">
                <a:sym typeface="Times New Roman Special G2" pitchFamily="18" charset="2"/>
              </a:rPr>
              <a:t>3</a:t>
            </a:r>
            <a:r>
              <a:rPr lang="en-US" dirty="0">
                <a:sym typeface="Times New Roman Special G2" pitchFamily="18" charset="2"/>
              </a:rPr>
              <a:t>  NO</a:t>
            </a:r>
            <a:r>
              <a:rPr lang="en-US" baseline="-25000" dirty="0">
                <a:sym typeface="Times New Roman Special G2" pitchFamily="18" charset="2"/>
              </a:rPr>
              <a:t>2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presence of </a:t>
            </a:r>
            <a:r>
              <a:rPr lang="en-US" dirty="0" err="1"/>
              <a:t>peroxy</a:t>
            </a:r>
            <a:r>
              <a:rPr lang="en-US" dirty="0"/>
              <a:t> radicals, from the oxidation of hydrocarbons, disturbs O</a:t>
            </a:r>
            <a:r>
              <a:rPr lang="en-US" baseline="-25000" dirty="0"/>
              <a:t>3</a:t>
            </a:r>
            <a:r>
              <a:rPr lang="en-US" dirty="0"/>
              <a:t>-NO-NO</a:t>
            </a:r>
            <a:r>
              <a:rPr lang="en-US" baseline="-25000" dirty="0"/>
              <a:t>2</a:t>
            </a:r>
            <a:r>
              <a:rPr lang="en-US" dirty="0"/>
              <a:t> cycle</a:t>
            </a:r>
          </a:p>
          <a:p>
            <a:pPr algn="ctr" eaLnBrk="1" hangingPunct="1">
              <a:defRPr/>
            </a:pPr>
            <a:r>
              <a:rPr lang="en-US" sz="1000" dirty="0"/>
              <a:t>NO + HO</a:t>
            </a:r>
            <a:r>
              <a:rPr lang="en-US" sz="1000" baseline="-25000" dirty="0"/>
              <a:t>2</a:t>
            </a:r>
            <a:r>
              <a:rPr lang="en-US" sz="1000" dirty="0"/>
              <a:t>· </a:t>
            </a:r>
            <a:r>
              <a:rPr lang="en-US" sz="1000" dirty="0">
                <a:sym typeface="Times New Roman Special G2" pitchFamily="18" charset="2"/>
              </a:rPr>
              <a:t> NO</a:t>
            </a:r>
            <a:r>
              <a:rPr lang="en-US" sz="1000" baseline="-25000" dirty="0">
                <a:sym typeface="Times New Roman Special G2" pitchFamily="18" charset="2"/>
              </a:rPr>
              <a:t>2</a:t>
            </a:r>
            <a:r>
              <a:rPr lang="en-US" sz="1000" dirty="0">
                <a:sym typeface="Times New Roman Special G2" pitchFamily="18" charset="2"/>
              </a:rPr>
              <a:t> + OH·</a:t>
            </a:r>
          </a:p>
          <a:p>
            <a:pPr algn="ctr" eaLnBrk="1" hangingPunct="1">
              <a:defRPr/>
            </a:pPr>
            <a:r>
              <a:rPr lang="en-US" sz="1000" dirty="0"/>
              <a:t>NO + RO</a:t>
            </a:r>
            <a:r>
              <a:rPr lang="en-US" sz="1000" baseline="-25000" dirty="0"/>
              <a:t>2</a:t>
            </a:r>
            <a:r>
              <a:rPr lang="en-US" sz="1000" dirty="0"/>
              <a:t>· </a:t>
            </a:r>
            <a:r>
              <a:rPr lang="en-US" sz="1000" dirty="0">
                <a:sym typeface="Times New Roman Special G2" pitchFamily="18" charset="2"/>
              </a:rPr>
              <a:t> NO</a:t>
            </a:r>
            <a:r>
              <a:rPr lang="en-US" sz="1000" baseline="-25000" dirty="0">
                <a:sym typeface="Times New Roman Special G2" pitchFamily="18" charset="2"/>
              </a:rPr>
              <a:t>2</a:t>
            </a:r>
            <a:r>
              <a:rPr lang="en-US" sz="1000" dirty="0">
                <a:sym typeface="Times New Roman Special G2" pitchFamily="18" charset="2"/>
              </a:rPr>
              <a:t> + RO·</a:t>
            </a:r>
            <a:endParaRPr lang="en-US" sz="1000" dirty="0"/>
          </a:p>
          <a:p>
            <a:pPr lvl="1" eaLnBrk="1" hangingPunct="1">
              <a:defRPr/>
            </a:pPr>
            <a:r>
              <a:rPr lang="en-US" dirty="0"/>
              <a:t>leads to net production of ozone</a:t>
            </a:r>
          </a:p>
          <a:p>
            <a:pPr lvl="1" eaLnBrk="1" hangingPunct="1">
              <a:defRPr/>
            </a:pPr>
            <a:r>
              <a:rPr lang="en-US" dirty="0"/>
              <a:t>The ozone molecule has four resonance structure which imparts or confer a slight polarity to the ozone molecule (0.53D).</a:t>
            </a:r>
          </a:p>
          <a:p>
            <a:pPr lvl="1" eaLnBrk="1" hangingPunct="1">
              <a:defRPr/>
            </a:pPr>
            <a:r>
              <a:rPr lang="en-US" dirty="0"/>
              <a:t>The bond length 1.272A is intermediate b/w double bond 1.21A and single bond (H-O) 1.47A {angstroms (A)}.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Protective shield in the stratosphere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Strong oxidant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Secondary pollutant in the troposphere</a:t>
            </a:r>
          </a:p>
          <a:p>
            <a:pPr eaLnBrk="1" hangingPunct="1">
              <a:defRPr/>
            </a:pPr>
            <a:endParaRPr lang="en-US" dirty="0">
              <a:solidFill>
                <a:srgbClr val="EAEAEA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3rd most abundant GHG with RF +0.3 W.m-2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Damage crops and property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Cause respiratory diseases and premature mortality</a:t>
            </a:r>
          </a:p>
          <a:p>
            <a:pPr lvl="1" eaLnBrk="1" hangingPunct="1">
              <a:defRPr/>
            </a:pPr>
            <a:endParaRPr lang="en-US" dirty="0"/>
          </a:p>
          <a:p>
            <a:pPr algn="ctr" eaLnBrk="1" hangingPunct="1">
              <a:spcBef>
                <a:spcPct val="40000"/>
              </a:spcBef>
              <a:defRPr/>
            </a:pPr>
            <a:endParaRPr lang="en-US" dirty="0"/>
          </a:p>
          <a:p>
            <a:pPr algn="ctr" eaLnBrk="1" hangingPunct="1">
              <a:spcBef>
                <a:spcPct val="40000"/>
              </a:spcBef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48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EBA1A60-3977-4FBB-A72C-82AE05F4034C}" type="slidenum"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4675188"/>
            <a:ext cx="4954587" cy="4429125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Tropospheric ozone is a secondary pollutant, it is not emitted directly but instead is produced </a:t>
            </a:r>
            <a:r>
              <a:rPr lang="en-US" dirty="0" err="1"/>
              <a:t>photochemically</a:t>
            </a:r>
            <a:r>
              <a:rPr lang="en-US" dirty="0"/>
              <a:t> in the troposphere by its precursors such as reactive nitrogen oxide (</a:t>
            </a:r>
            <a:r>
              <a:rPr lang="en-US" dirty="0" err="1"/>
              <a:t>NOx</a:t>
            </a:r>
            <a:r>
              <a:rPr lang="en-US" dirty="0"/>
              <a:t>), CO, CH4 and VOC’s. Life time of an ozone molecule in the troposphere varies according to the photochemical activity ( a mean tropospheric life time is ~22days). Ozone has a longer life time in the free and cold troposphere than warmer boundary layer.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difference between stratospheric and tropospheric ozone generation is in the source of atomic O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for solar radiation with a wavelength of less than 242 nm:</a:t>
            </a:r>
          </a:p>
          <a:p>
            <a:pPr algn="ctr" eaLnBrk="1" hangingPunct="1">
              <a:spcBef>
                <a:spcPct val="40000"/>
              </a:spcBef>
              <a:defRPr/>
            </a:pPr>
            <a:r>
              <a:rPr lang="en-US" dirty="0"/>
              <a:t>O</a:t>
            </a:r>
            <a:r>
              <a:rPr lang="en-US" baseline="-25000" dirty="0"/>
              <a:t>2</a:t>
            </a:r>
            <a:r>
              <a:rPr lang="en-US" dirty="0"/>
              <a:t> + </a:t>
            </a:r>
            <a:r>
              <a:rPr lang="en-US" i="1" dirty="0" err="1"/>
              <a:t>hv</a:t>
            </a:r>
            <a:r>
              <a:rPr lang="en-US" dirty="0"/>
              <a:t> </a:t>
            </a:r>
            <a:r>
              <a:rPr lang="en-US" dirty="0">
                <a:sym typeface="Times New Roman Special G2" pitchFamily="18" charset="2"/>
              </a:rPr>
              <a:t> O + O </a:t>
            </a:r>
          </a:p>
          <a:p>
            <a:pPr algn="ctr" eaLnBrk="1" hangingPunct="1">
              <a:spcBef>
                <a:spcPct val="40000"/>
              </a:spcBef>
              <a:defRPr/>
            </a:pPr>
            <a:endParaRPr lang="en-US" dirty="0">
              <a:sym typeface="Times New Roman Special G2" pitchFamily="18" charset="2"/>
            </a:endParaRPr>
          </a:p>
          <a:p>
            <a:pPr eaLnBrk="1" hangingPunct="1">
              <a:defRPr/>
            </a:pPr>
            <a:r>
              <a:rPr lang="en-US" dirty="0"/>
              <a:t>photochemical production of O</a:t>
            </a:r>
            <a:r>
              <a:rPr lang="en-US" baseline="-25000" dirty="0"/>
              <a:t>3</a:t>
            </a:r>
            <a:r>
              <a:rPr lang="en-US" dirty="0"/>
              <a:t> in troposphere tied to </a:t>
            </a:r>
            <a:r>
              <a:rPr lang="en-US" dirty="0" err="1"/>
              <a:t>NO</a:t>
            </a:r>
            <a:r>
              <a:rPr lang="en-US" baseline="-25000" dirty="0" err="1"/>
              <a:t>x</a:t>
            </a:r>
            <a:r>
              <a:rPr lang="en-US" dirty="0"/>
              <a:t> (NO + NO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eaLnBrk="1" hangingPunct="1">
              <a:defRPr/>
            </a:pPr>
            <a:r>
              <a:rPr lang="en-US" dirty="0"/>
              <a:t>for wavelengths less than 424 nm:</a:t>
            </a:r>
          </a:p>
          <a:p>
            <a:pPr algn="ctr" eaLnBrk="1" hangingPunct="1">
              <a:defRPr/>
            </a:pPr>
            <a:r>
              <a:rPr lang="en-US" dirty="0"/>
              <a:t>NO</a:t>
            </a:r>
            <a:r>
              <a:rPr lang="en-US" baseline="-25000" dirty="0"/>
              <a:t>2</a:t>
            </a:r>
            <a:r>
              <a:rPr lang="en-US" dirty="0"/>
              <a:t> + </a:t>
            </a:r>
            <a:r>
              <a:rPr lang="en-US" i="1" dirty="0" err="1"/>
              <a:t>hv</a:t>
            </a:r>
            <a:r>
              <a:rPr lang="en-US" dirty="0"/>
              <a:t> </a:t>
            </a:r>
            <a:r>
              <a:rPr lang="en-US" dirty="0">
                <a:sym typeface="Times New Roman Special G2" pitchFamily="18" charset="2"/>
              </a:rPr>
              <a:t> NO + O</a:t>
            </a:r>
          </a:p>
          <a:p>
            <a:pPr eaLnBrk="1" hangingPunct="1">
              <a:defRPr/>
            </a:pPr>
            <a:r>
              <a:rPr lang="en-US" dirty="0">
                <a:sym typeface="Times New Roman Special G2" pitchFamily="18" charset="2"/>
              </a:rPr>
              <a:t>but NO will react with O</a:t>
            </a:r>
            <a:r>
              <a:rPr lang="en-US" baseline="-25000" dirty="0">
                <a:sym typeface="Times New Roman Special G2" pitchFamily="18" charset="2"/>
              </a:rPr>
              <a:t>3</a:t>
            </a:r>
            <a:endParaRPr lang="en-US" dirty="0">
              <a:sym typeface="Times New Roman Special G2" pitchFamily="18" charset="2"/>
            </a:endParaRPr>
          </a:p>
          <a:p>
            <a:pPr algn="ctr" eaLnBrk="1" hangingPunct="1">
              <a:defRPr/>
            </a:pPr>
            <a:r>
              <a:rPr lang="en-US" dirty="0">
                <a:sym typeface="Times New Roman Special G2" pitchFamily="18" charset="2"/>
              </a:rPr>
              <a:t>NO + O</a:t>
            </a:r>
            <a:r>
              <a:rPr lang="en-US" baseline="-25000" dirty="0">
                <a:sym typeface="Times New Roman Special G2" pitchFamily="18" charset="2"/>
              </a:rPr>
              <a:t>3</a:t>
            </a:r>
            <a:r>
              <a:rPr lang="en-US" dirty="0">
                <a:sym typeface="Times New Roman Special G2" pitchFamily="18" charset="2"/>
              </a:rPr>
              <a:t>  NO</a:t>
            </a:r>
            <a:r>
              <a:rPr lang="en-US" baseline="-25000" dirty="0">
                <a:sym typeface="Times New Roman Special G2" pitchFamily="18" charset="2"/>
              </a:rPr>
              <a:t>2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presence of </a:t>
            </a:r>
            <a:r>
              <a:rPr lang="en-US" dirty="0" err="1"/>
              <a:t>peroxy</a:t>
            </a:r>
            <a:r>
              <a:rPr lang="en-US" dirty="0"/>
              <a:t> radicals, from the oxidation of hydrocarbons, disturbs O</a:t>
            </a:r>
            <a:r>
              <a:rPr lang="en-US" baseline="-25000" dirty="0"/>
              <a:t>3</a:t>
            </a:r>
            <a:r>
              <a:rPr lang="en-US" dirty="0"/>
              <a:t>-NO-NO</a:t>
            </a:r>
            <a:r>
              <a:rPr lang="en-US" baseline="-25000" dirty="0"/>
              <a:t>2</a:t>
            </a:r>
            <a:r>
              <a:rPr lang="en-US" dirty="0"/>
              <a:t> cycle</a:t>
            </a:r>
          </a:p>
          <a:p>
            <a:pPr algn="ctr" eaLnBrk="1" hangingPunct="1">
              <a:defRPr/>
            </a:pPr>
            <a:r>
              <a:rPr lang="en-US" sz="1000" dirty="0"/>
              <a:t>NO + HO</a:t>
            </a:r>
            <a:r>
              <a:rPr lang="en-US" sz="1000" baseline="-25000" dirty="0"/>
              <a:t>2</a:t>
            </a:r>
            <a:r>
              <a:rPr lang="en-US" sz="1000" dirty="0"/>
              <a:t>· </a:t>
            </a:r>
            <a:r>
              <a:rPr lang="en-US" sz="1000" dirty="0">
                <a:sym typeface="Times New Roman Special G2" pitchFamily="18" charset="2"/>
              </a:rPr>
              <a:t> NO</a:t>
            </a:r>
            <a:r>
              <a:rPr lang="en-US" sz="1000" baseline="-25000" dirty="0">
                <a:sym typeface="Times New Roman Special G2" pitchFamily="18" charset="2"/>
              </a:rPr>
              <a:t>2</a:t>
            </a:r>
            <a:r>
              <a:rPr lang="en-US" sz="1000" dirty="0">
                <a:sym typeface="Times New Roman Special G2" pitchFamily="18" charset="2"/>
              </a:rPr>
              <a:t> + OH·</a:t>
            </a:r>
          </a:p>
          <a:p>
            <a:pPr algn="ctr" eaLnBrk="1" hangingPunct="1">
              <a:defRPr/>
            </a:pPr>
            <a:r>
              <a:rPr lang="en-US" sz="1000" dirty="0"/>
              <a:t>NO + RO</a:t>
            </a:r>
            <a:r>
              <a:rPr lang="en-US" sz="1000" baseline="-25000" dirty="0"/>
              <a:t>2</a:t>
            </a:r>
            <a:r>
              <a:rPr lang="en-US" sz="1000" dirty="0"/>
              <a:t>· </a:t>
            </a:r>
            <a:r>
              <a:rPr lang="en-US" sz="1000" dirty="0">
                <a:sym typeface="Times New Roman Special G2" pitchFamily="18" charset="2"/>
              </a:rPr>
              <a:t> NO</a:t>
            </a:r>
            <a:r>
              <a:rPr lang="en-US" sz="1000" baseline="-25000" dirty="0">
                <a:sym typeface="Times New Roman Special G2" pitchFamily="18" charset="2"/>
              </a:rPr>
              <a:t>2</a:t>
            </a:r>
            <a:r>
              <a:rPr lang="en-US" sz="1000" dirty="0">
                <a:sym typeface="Times New Roman Special G2" pitchFamily="18" charset="2"/>
              </a:rPr>
              <a:t> + RO·</a:t>
            </a:r>
            <a:endParaRPr lang="en-US" sz="1000" dirty="0"/>
          </a:p>
          <a:p>
            <a:pPr lvl="1" eaLnBrk="1" hangingPunct="1">
              <a:defRPr/>
            </a:pPr>
            <a:r>
              <a:rPr lang="en-US" dirty="0"/>
              <a:t>leads to net production of ozone</a:t>
            </a:r>
          </a:p>
          <a:p>
            <a:pPr lvl="1" eaLnBrk="1" hangingPunct="1">
              <a:defRPr/>
            </a:pPr>
            <a:r>
              <a:rPr lang="en-US" dirty="0"/>
              <a:t>The ozone molecule has four resonance structure which imparts or confer a slight polarity to the ozone molecule (0.53D).</a:t>
            </a:r>
          </a:p>
          <a:p>
            <a:pPr lvl="1" eaLnBrk="1" hangingPunct="1">
              <a:defRPr/>
            </a:pPr>
            <a:r>
              <a:rPr lang="en-US" dirty="0"/>
              <a:t>The bond length 1.272A is intermediate b/w double bond 1.21A and single bond (H-O) 1.47A {angstroms (A)}.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Protective shield in the stratosphere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Strong oxidant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Secondary pollutant in the troposphere</a:t>
            </a:r>
          </a:p>
          <a:p>
            <a:pPr eaLnBrk="1" hangingPunct="1">
              <a:defRPr/>
            </a:pPr>
            <a:endParaRPr lang="en-US" dirty="0">
              <a:solidFill>
                <a:srgbClr val="EAEAEA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3rd most abundant GHG with RF +0.3 W.m-2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Damage crops and property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Cause respiratory diseases and premature mortality</a:t>
            </a:r>
          </a:p>
          <a:p>
            <a:pPr lvl="1" eaLnBrk="1" hangingPunct="1">
              <a:defRPr/>
            </a:pPr>
            <a:endParaRPr lang="en-US" dirty="0"/>
          </a:p>
          <a:p>
            <a:pPr algn="ctr" eaLnBrk="1" hangingPunct="1">
              <a:spcBef>
                <a:spcPct val="40000"/>
              </a:spcBef>
              <a:defRPr/>
            </a:pPr>
            <a:endParaRPr lang="en-US" dirty="0"/>
          </a:p>
          <a:p>
            <a:pPr algn="ctr" eaLnBrk="1" hangingPunct="1">
              <a:spcBef>
                <a:spcPct val="40000"/>
              </a:spcBef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935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EBA1A60-3977-4FBB-A72C-82AE05F4034C}" type="slidenum"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4675188"/>
            <a:ext cx="4954587" cy="4429125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Tropospheric ozone is a secondary pollutant, it is not emitted directly but instead is produced </a:t>
            </a:r>
            <a:r>
              <a:rPr lang="en-US" dirty="0" err="1"/>
              <a:t>photochemically</a:t>
            </a:r>
            <a:r>
              <a:rPr lang="en-US" dirty="0"/>
              <a:t> in the troposphere by its precursors such as reactive nitrogen oxide (</a:t>
            </a:r>
            <a:r>
              <a:rPr lang="en-US" dirty="0" err="1"/>
              <a:t>NOx</a:t>
            </a:r>
            <a:r>
              <a:rPr lang="en-US" dirty="0"/>
              <a:t>), CO, CH4 and VOC’s. Life time of an ozone molecule in the troposphere varies according to the photochemical activity ( a mean tropospheric life time is ~22days). Ozone has a longer life time in the free and cold troposphere than warmer boundary layer.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difference between stratospheric and tropospheric ozone generation is in the source of atomic O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for solar radiation with a wavelength of less than 242 nm:</a:t>
            </a:r>
          </a:p>
          <a:p>
            <a:pPr algn="ctr" eaLnBrk="1" hangingPunct="1">
              <a:spcBef>
                <a:spcPct val="40000"/>
              </a:spcBef>
              <a:defRPr/>
            </a:pPr>
            <a:r>
              <a:rPr lang="en-US" dirty="0"/>
              <a:t>O</a:t>
            </a:r>
            <a:r>
              <a:rPr lang="en-US" baseline="-25000" dirty="0"/>
              <a:t>2</a:t>
            </a:r>
            <a:r>
              <a:rPr lang="en-US" dirty="0"/>
              <a:t> + </a:t>
            </a:r>
            <a:r>
              <a:rPr lang="en-US" i="1" dirty="0" err="1"/>
              <a:t>hv</a:t>
            </a:r>
            <a:r>
              <a:rPr lang="en-US" dirty="0"/>
              <a:t> </a:t>
            </a:r>
            <a:r>
              <a:rPr lang="en-US" dirty="0">
                <a:sym typeface="Times New Roman Special G2" pitchFamily="18" charset="2"/>
              </a:rPr>
              <a:t> O + O </a:t>
            </a:r>
          </a:p>
          <a:p>
            <a:pPr algn="ctr" eaLnBrk="1" hangingPunct="1">
              <a:spcBef>
                <a:spcPct val="40000"/>
              </a:spcBef>
              <a:defRPr/>
            </a:pPr>
            <a:endParaRPr lang="en-US" dirty="0">
              <a:sym typeface="Times New Roman Special G2" pitchFamily="18" charset="2"/>
            </a:endParaRPr>
          </a:p>
          <a:p>
            <a:pPr eaLnBrk="1" hangingPunct="1">
              <a:defRPr/>
            </a:pPr>
            <a:r>
              <a:rPr lang="en-US" dirty="0"/>
              <a:t>photochemical production of O</a:t>
            </a:r>
            <a:r>
              <a:rPr lang="en-US" baseline="-25000" dirty="0"/>
              <a:t>3</a:t>
            </a:r>
            <a:r>
              <a:rPr lang="en-US" dirty="0"/>
              <a:t> in troposphere tied to </a:t>
            </a:r>
            <a:r>
              <a:rPr lang="en-US" dirty="0" err="1"/>
              <a:t>NO</a:t>
            </a:r>
            <a:r>
              <a:rPr lang="en-US" baseline="-25000" dirty="0" err="1"/>
              <a:t>x</a:t>
            </a:r>
            <a:r>
              <a:rPr lang="en-US" dirty="0"/>
              <a:t> (NO + NO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eaLnBrk="1" hangingPunct="1">
              <a:defRPr/>
            </a:pPr>
            <a:r>
              <a:rPr lang="en-US" dirty="0"/>
              <a:t>for wavelengths less than 424 nm:</a:t>
            </a:r>
          </a:p>
          <a:p>
            <a:pPr algn="ctr" eaLnBrk="1" hangingPunct="1">
              <a:defRPr/>
            </a:pPr>
            <a:r>
              <a:rPr lang="en-US" dirty="0"/>
              <a:t>NO</a:t>
            </a:r>
            <a:r>
              <a:rPr lang="en-US" baseline="-25000" dirty="0"/>
              <a:t>2</a:t>
            </a:r>
            <a:r>
              <a:rPr lang="en-US" dirty="0"/>
              <a:t> + </a:t>
            </a:r>
            <a:r>
              <a:rPr lang="en-US" i="1" dirty="0" err="1"/>
              <a:t>hv</a:t>
            </a:r>
            <a:r>
              <a:rPr lang="en-US" dirty="0"/>
              <a:t> </a:t>
            </a:r>
            <a:r>
              <a:rPr lang="en-US" dirty="0">
                <a:sym typeface="Times New Roman Special G2" pitchFamily="18" charset="2"/>
              </a:rPr>
              <a:t> NO + O</a:t>
            </a:r>
          </a:p>
          <a:p>
            <a:pPr eaLnBrk="1" hangingPunct="1">
              <a:defRPr/>
            </a:pPr>
            <a:r>
              <a:rPr lang="en-US" dirty="0">
                <a:sym typeface="Times New Roman Special G2" pitchFamily="18" charset="2"/>
              </a:rPr>
              <a:t>but NO will react with O</a:t>
            </a:r>
            <a:r>
              <a:rPr lang="en-US" baseline="-25000" dirty="0">
                <a:sym typeface="Times New Roman Special G2" pitchFamily="18" charset="2"/>
              </a:rPr>
              <a:t>3</a:t>
            </a:r>
            <a:endParaRPr lang="en-US" dirty="0">
              <a:sym typeface="Times New Roman Special G2" pitchFamily="18" charset="2"/>
            </a:endParaRPr>
          </a:p>
          <a:p>
            <a:pPr algn="ctr" eaLnBrk="1" hangingPunct="1">
              <a:defRPr/>
            </a:pPr>
            <a:r>
              <a:rPr lang="en-US" dirty="0">
                <a:sym typeface="Times New Roman Special G2" pitchFamily="18" charset="2"/>
              </a:rPr>
              <a:t>NO + O</a:t>
            </a:r>
            <a:r>
              <a:rPr lang="en-US" baseline="-25000" dirty="0">
                <a:sym typeface="Times New Roman Special G2" pitchFamily="18" charset="2"/>
              </a:rPr>
              <a:t>3</a:t>
            </a:r>
            <a:r>
              <a:rPr lang="en-US" dirty="0">
                <a:sym typeface="Times New Roman Special G2" pitchFamily="18" charset="2"/>
              </a:rPr>
              <a:t>  NO</a:t>
            </a:r>
            <a:r>
              <a:rPr lang="en-US" baseline="-25000" dirty="0">
                <a:sym typeface="Times New Roman Special G2" pitchFamily="18" charset="2"/>
              </a:rPr>
              <a:t>2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presence of </a:t>
            </a:r>
            <a:r>
              <a:rPr lang="en-US" dirty="0" err="1"/>
              <a:t>peroxy</a:t>
            </a:r>
            <a:r>
              <a:rPr lang="en-US" dirty="0"/>
              <a:t> radicals, from the oxidation of hydrocarbons, disturbs O</a:t>
            </a:r>
            <a:r>
              <a:rPr lang="en-US" baseline="-25000" dirty="0"/>
              <a:t>3</a:t>
            </a:r>
            <a:r>
              <a:rPr lang="en-US" dirty="0"/>
              <a:t>-NO-NO</a:t>
            </a:r>
            <a:r>
              <a:rPr lang="en-US" baseline="-25000" dirty="0"/>
              <a:t>2</a:t>
            </a:r>
            <a:r>
              <a:rPr lang="en-US" dirty="0"/>
              <a:t> cycle</a:t>
            </a:r>
          </a:p>
          <a:p>
            <a:pPr algn="ctr" eaLnBrk="1" hangingPunct="1">
              <a:defRPr/>
            </a:pPr>
            <a:r>
              <a:rPr lang="en-US" sz="1000" dirty="0"/>
              <a:t>NO + HO</a:t>
            </a:r>
            <a:r>
              <a:rPr lang="en-US" sz="1000" baseline="-25000" dirty="0"/>
              <a:t>2</a:t>
            </a:r>
            <a:r>
              <a:rPr lang="en-US" sz="1000" dirty="0"/>
              <a:t>· </a:t>
            </a:r>
            <a:r>
              <a:rPr lang="en-US" sz="1000" dirty="0">
                <a:sym typeface="Times New Roman Special G2" pitchFamily="18" charset="2"/>
              </a:rPr>
              <a:t> NO</a:t>
            </a:r>
            <a:r>
              <a:rPr lang="en-US" sz="1000" baseline="-25000" dirty="0">
                <a:sym typeface="Times New Roman Special G2" pitchFamily="18" charset="2"/>
              </a:rPr>
              <a:t>2</a:t>
            </a:r>
            <a:r>
              <a:rPr lang="en-US" sz="1000" dirty="0">
                <a:sym typeface="Times New Roman Special G2" pitchFamily="18" charset="2"/>
              </a:rPr>
              <a:t> + OH·</a:t>
            </a:r>
          </a:p>
          <a:p>
            <a:pPr algn="ctr" eaLnBrk="1" hangingPunct="1">
              <a:defRPr/>
            </a:pPr>
            <a:r>
              <a:rPr lang="en-US" sz="1000" dirty="0"/>
              <a:t>NO + RO</a:t>
            </a:r>
            <a:r>
              <a:rPr lang="en-US" sz="1000" baseline="-25000" dirty="0"/>
              <a:t>2</a:t>
            </a:r>
            <a:r>
              <a:rPr lang="en-US" sz="1000" dirty="0"/>
              <a:t>· </a:t>
            </a:r>
            <a:r>
              <a:rPr lang="en-US" sz="1000" dirty="0">
                <a:sym typeface="Times New Roman Special G2" pitchFamily="18" charset="2"/>
              </a:rPr>
              <a:t> NO</a:t>
            </a:r>
            <a:r>
              <a:rPr lang="en-US" sz="1000" baseline="-25000" dirty="0">
                <a:sym typeface="Times New Roman Special G2" pitchFamily="18" charset="2"/>
              </a:rPr>
              <a:t>2</a:t>
            </a:r>
            <a:r>
              <a:rPr lang="en-US" sz="1000" dirty="0">
                <a:sym typeface="Times New Roman Special G2" pitchFamily="18" charset="2"/>
              </a:rPr>
              <a:t> + RO·</a:t>
            </a:r>
            <a:endParaRPr lang="en-US" sz="1000" dirty="0"/>
          </a:p>
          <a:p>
            <a:pPr lvl="1" eaLnBrk="1" hangingPunct="1">
              <a:defRPr/>
            </a:pPr>
            <a:r>
              <a:rPr lang="en-US" dirty="0"/>
              <a:t>leads to net production of ozone</a:t>
            </a:r>
          </a:p>
          <a:p>
            <a:pPr lvl="1" eaLnBrk="1" hangingPunct="1">
              <a:defRPr/>
            </a:pPr>
            <a:r>
              <a:rPr lang="en-US" dirty="0"/>
              <a:t>The ozone molecule has four resonance structure which imparts or confer a slight polarity to the ozone molecule (0.53D).</a:t>
            </a:r>
          </a:p>
          <a:p>
            <a:pPr lvl="1" eaLnBrk="1" hangingPunct="1">
              <a:defRPr/>
            </a:pPr>
            <a:r>
              <a:rPr lang="en-US" dirty="0"/>
              <a:t>The bond length 1.272A is intermediate b/w double bond 1.21A and single bond (H-O) 1.47A {angstroms (A)}.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Protective shield in the stratosphere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Strong oxidant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Secondary pollutant in the troposphere</a:t>
            </a:r>
          </a:p>
          <a:p>
            <a:pPr eaLnBrk="1" hangingPunct="1">
              <a:defRPr/>
            </a:pPr>
            <a:endParaRPr lang="en-US" dirty="0">
              <a:solidFill>
                <a:srgbClr val="EAEAEA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3rd most abundant GHG with RF +0.3 W.m-2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Damage crops and property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Cause respiratory diseases and premature mortality</a:t>
            </a:r>
          </a:p>
          <a:p>
            <a:pPr lvl="1" eaLnBrk="1" hangingPunct="1">
              <a:defRPr/>
            </a:pPr>
            <a:endParaRPr lang="en-US" dirty="0"/>
          </a:p>
          <a:p>
            <a:pPr algn="ctr" eaLnBrk="1" hangingPunct="1">
              <a:spcBef>
                <a:spcPct val="40000"/>
              </a:spcBef>
              <a:defRPr/>
            </a:pPr>
            <a:endParaRPr lang="en-US" dirty="0"/>
          </a:p>
          <a:p>
            <a:pPr algn="ctr" eaLnBrk="1" hangingPunct="1">
              <a:spcBef>
                <a:spcPct val="40000"/>
              </a:spcBef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959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2C2AC-D384-4DA8-BDD0-F9EA2A808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35A1C-22DE-44C4-995F-EB1FD2112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CEC9B-7812-4269-B3FF-2A04D08E6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796C-E1CD-410B-B6FB-BF3D94CB0D1D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BEA9D-1105-4DE5-B4B4-F391CECCA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662AE-9932-42E6-8B65-6206972BE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1EB5-B58C-4900-A30B-7363FB50E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70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FFDF0-A387-4589-A71A-C91197A7B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A2E74D-22FD-44CC-880D-26D98D98F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02DA2-FBBD-43F5-9227-E41E3868D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796C-E1CD-410B-B6FB-BF3D94CB0D1D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5867F-2979-42DE-8CAB-EB483464D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84194-F54A-4290-8ED6-05BCA34E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1EB5-B58C-4900-A30B-7363FB50E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4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A4EF0F-2BC4-4773-B31F-74D9F04CDD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3A272F-6E34-4F12-BD37-8EE45684A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D8825-9E57-4955-8CCC-94FCD3B4D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796C-E1CD-410B-B6FB-BF3D94CB0D1D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1FFF6-1E48-4381-BED8-EC2507B1F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8BB49-A910-494A-B6BD-579420B7C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1EB5-B58C-4900-A30B-7363FB50E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6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1"/>
            <a:ext cx="12187767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800">
                  <a:solidFill>
                    <a:srgbClr val="FFFFFF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800">
                  <a:solidFill>
                    <a:srgbClr val="FFFFFF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800">
                  <a:solidFill>
                    <a:srgbClr val="FFFFFF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800">
                  <a:solidFill>
                    <a:srgbClr val="FFFFFF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800">
                  <a:solidFill>
                    <a:srgbClr val="FFFFFF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  <a:defRPr/>
              </a:pPr>
              <a:endParaRPr lang="en-US" sz="1800">
                <a:solidFill>
                  <a:srgbClr val="FFFFFF"/>
                </a:solidFill>
                <a:effectLst/>
                <a:latin typeface="Arial" charset="0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  <a:defRPr/>
              </a:pPr>
              <a:endParaRPr lang="en-US" sz="1800">
                <a:solidFill>
                  <a:srgbClr val="FFFFFF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7899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7900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38961E3-C299-4839-BFE8-0DA8FF4BDCE7}" type="slidenum">
              <a:rPr lang="de-D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504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CF74C3-CDD4-4873-911C-6406BD80DC42}" type="slidenum">
              <a:rPr lang="de-D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671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0075EC-EBCC-4867-A242-5A1D656518EE}" type="slidenum">
              <a:rPr lang="de-D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043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246CC1-D908-4A5E-81DD-8DAFB9B0B545}" type="slidenum">
              <a:rPr lang="de-D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1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9237C-3CFE-4760-A315-9436DC9B8791}" type="slidenum">
              <a:rPr lang="de-D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076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BDBBE-A7D1-471F-A7E9-A2FD7216051D}" type="slidenum">
              <a:rPr lang="de-D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7180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FCCFA-AC44-4C1C-AE48-9AD01481305C}" type="slidenum">
              <a:rPr lang="de-D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438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98E4AA-2649-4EB2-B715-8BB7678F2A3F}" type="slidenum">
              <a:rPr lang="de-D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409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B1426-3A28-4853-988C-9E76FDD17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24783-01F1-4619-B5FB-492DF1CB0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CB65D-4BEA-45F9-BCB2-AA85B7FC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796C-E1CD-410B-B6FB-BF3D94CB0D1D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E8242-C144-4142-811A-215935E59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B01F6-DC3B-44B9-9DB6-B91958A10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1EB5-B58C-4900-A30B-7363FB50E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998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E1F79-88E0-48F8-B598-F439FEBB871F}" type="slidenum">
              <a:rPr lang="de-D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8466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6DAAD-91FF-4F85-92AB-1411ABCFD3AE}" type="slidenum">
              <a:rPr lang="de-D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8355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4C2A8A-EEF8-47C3-B279-CC91FA35BEF4}" type="slidenum">
              <a:rPr lang="de-D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2465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BA8003-3222-4840-A6BE-38A3979C1503}" type="slidenum">
              <a:rPr lang="de-D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8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573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9DFF9-B090-4743-9438-321D8AC45E2B}" type="slidenum">
              <a:rPr lang="de-D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729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EE4F13-F67D-4199-8B01-0A437AEA09BE}" type="slidenum">
              <a:rPr lang="de-D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406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E05C1-4759-4B79-85B2-45DFFB2D9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77657-9CDE-4DF6-9CEE-BD3922E2B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CAB88-B039-4335-8D25-C393D2C63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796C-E1CD-410B-B6FB-BF3D94CB0D1D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2218D-099E-4051-950C-C3339ACDF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18B3D-1CB0-4A51-AE8C-BA4EE6E28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1EB5-B58C-4900-A30B-7363FB50E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65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F36D-1260-4789-806D-87990474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2196A-F02A-4B0B-BE88-F2CB1C6EE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8F833-B24E-4D31-9006-D85F93AED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48937-8D67-46C4-8EEF-58454C673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796C-E1CD-410B-B6FB-BF3D94CB0D1D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2C910-4CA8-49C0-B9E2-4877E5F0E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9329B-735D-48CD-AD2E-2461D9ACB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1EB5-B58C-4900-A30B-7363FB50E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80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05C34-78E2-408B-BB99-E4FC5D8FB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FCED1-E656-412C-B1FF-A31D1724A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96F997-B6A0-4DEA-AE6F-93BF715A5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7A5A46-CEE5-4903-9774-7D240D7C3C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62A3BC-F823-4FC6-9CA7-BD4B7771ED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6A7B29-D113-4C81-A665-CC2F4E10A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796C-E1CD-410B-B6FB-BF3D94CB0D1D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CDBA60-37F3-40DB-8B8A-17D6DA6FA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4C43F-4367-4DF4-A5BA-258B6FA41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1EB5-B58C-4900-A30B-7363FB50E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25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ACC5A-11AC-46F5-9699-008281182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89F0C3-0413-4EA4-83A8-3F56E2953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796C-E1CD-410B-B6FB-BF3D94CB0D1D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3F402-CB02-43D9-8DBD-4A19C9739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2AC618-B4A8-47EC-9AD2-8469699C2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1EB5-B58C-4900-A30B-7363FB50E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1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A399BB-41D0-4537-8B61-7544310FB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796C-E1CD-410B-B6FB-BF3D94CB0D1D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7CCD89-16DA-4026-8B06-150C1A769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E6FBA-D95C-41C5-9520-C43B5D56D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1EB5-B58C-4900-A30B-7363FB50E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61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1FAD5-746B-40E4-B8FB-F2F215B56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E382D-37F0-423C-B134-4946F95FD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59EDA-CF35-45FD-BF1D-D4BD198C1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D17A3-BB4F-4A1B-8D76-938979F9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796C-E1CD-410B-B6FB-BF3D94CB0D1D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C140A-499F-46B7-87C7-C432994CF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41E3B-6F4A-4783-9B6F-FE93149A5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1EB5-B58C-4900-A30B-7363FB50E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56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E112A-8DCA-4B2B-AA31-3EE66ED76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24E874-82E1-45CB-9B51-ECA1C78F7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D33BD-BEAB-4ECD-A040-0647E254D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40B98-9FA2-4537-BCCE-4788611A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796C-E1CD-410B-B6FB-BF3D94CB0D1D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9CDC6-7FBB-4B19-A7D7-48DFD2AF4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F9EF4-9A1D-49E6-93CA-E1AD7DD8F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1EB5-B58C-4900-A30B-7363FB50E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0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73B52-3662-423F-9EEB-4A44A6AB9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13049-56D6-4C1E-9B7B-BD0E7EE75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858F0-5459-4152-A85D-6CA0F809D5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A796C-E1CD-410B-B6FB-BF3D94CB0D1D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618E6-F74B-4751-85C7-6FBD61CFC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9AD77-8706-4B6D-9846-57149D0029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71EB5-B58C-4900-A30B-7363FB50E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11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  <a:effectLst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3C069AED-3057-48D7-94D9-A162CC17F75A}" type="slidenum">
              <a:rPr lang="de-DE">
                <a:solidFill>
                  <a:srgbClr val="FFFFFF"/>
                </a:solidFill>
                <a:effectLst/>
              </a:rPr>
              <a:pPr>
                <a:defRPr/>
              </a:pPr>
              <a:t>‹#›</a:t>
            </a:fld>
            <a:endParaRPr lang="de-DE">
              <a:solidFill>
                <a:srgbClr val="FFFFFF"/>
              </a:solidFill>
              <a:effectLst/>
            </a:endParaRPr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1" y="1"/>
            <a:ext cx="12187767" cy="6850063"/>
            <a:chOff x="0" y="0"/>
            <a:chExt cx="5758" cy="4315"/>
          </a:xfrm>
        </p:grpSpPr>
        <p:grpSp>
          <p:nvGrpSpPr>
            <p:cNvPr id="12296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36870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800">
                  <a:solidFill>
                    <a:srgbClr val="FFFFFF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871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800">
                  <a:solidFill>
                    <a:srgbClr val="FFFFFF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872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800">
                  <a:solidFill>
                    <a:srgbClr val="FFFFFF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873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800">
                  <a:solidFill>
                    <a:srgbClr val="FFFFFF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874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800">
                  <a:solidFill>
                    <a:srgbClr val="FFFFFF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36875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  <a:defRPr/>
              </a:pPr>
              <a:endParaRPr lang="en-US" sz="1800">
                <a:solidFill>
                  <a:srgbClr val="FFFFFF"/>
                </a:solidFill>
                <a:effectLst/>
                <a:latin typeface="Arial" charset="0"/>
              </a:endParaRPr>
            </a:p>
          </p:txBody>
        </p:sp>
        <p:sp>
          <p:nvSpPr>
            <p:cNvPr id="36876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  <a:defRPr/>
              </a:pPr>
              <a:endParaRPr lang="en-US" sz="1800">
                <a:solidFill>
                  <a:srgbClr val="FFFFFF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6877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6878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  <a:effectLst/>
            </a:endParaRPr>
          </a:p>
        </p:txBody>
      </p:sp>
      <p:sp>
        <p:nvSpPr>
          <p:cNvPr id="3687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8212856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54" name="Rectangle 18"/>
          <p:cNvSpPr>
            <a:spLocks noChangeArrowheads="1"/>
          </p:cNvSpPr>
          <p:nvPr/>
        </p:nvSpPr>
        <p:spPr bwMode="auto">
          <a:xfrm>
            <a:off x="7362825" y="6213476"/>
            <a:ext cx="184720" cy="584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35" tIns="45718" rIns="91435" bIns="4571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4755" name="Rectangle 19"/>
          <p:cNvSpPr>
            <a:spLocks noChangeArrowheads="1"/>
          </p:cNvSpPr>
          <p:nvPr/>
        </p:nvSpPr>
        <p:spPr bwMode="auto">
          <a:xfrm>
            <a:off x="8140700" y="6746876"/>
            <a:ext cx="184720" cy="461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35" tIns="45718" rIns="91435" bIns="4571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0" y="6546821"/>
            <a:ext cx="5676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i="1" dirty="0">
                <a:solidFill>
                  <a:srgbClr val="CC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6" charset="0"/>
              </a:rPr>
              <a:t>UCSD Data visualization Bootcamp, DATA20180619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540B09-D462-4CA0-A35B-B3539DB1671B}"/>
              </a:ext>
            </a:extLst>
          </p:cNvPr>
          <p:cNvSpPr txBox="1"/>
          <p:nvPr/>
        </p:nvSpPr>
        <p:spPr>
          <a:xfrm>
            <a:off x="232346" y="3966437"/>
            <a:ext cx="56768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Hypothesis1:  Ozone pollutions causes higher asthma rates..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Hypothesis 2: Particulate matter (PM2.5) is responsible for higher asthma rates.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615A5C-9264-480C-A818-3ACCFBC2B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948" y="3429000"/>
            <a:ext cx="5616318" cy="320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788018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54" name="Rectangle 18"/>
          <p:cNvSpPr>
            <a:spLocks noChangeArrowheads="1"/>
          </p:cNvSpPr>
          <p:nvPr/>
        </p:nvSpPr>
        <p:spPr bwMode="auto">
          <a:xfrm>
            <a:off x="7362825" y="6213476"/>
            <a:ext cx="184720" cy="584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35" tIns="45718" rIns="91435" bIns="4571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4755" name="Rectangle 19"/>
          <p:cNvSpPr>
            <a:spLocks noChangeArrowheads="1"/>
          </p:cNvSpPr>
          <p:nvPr/>
        </p:nvSpPr>
        <p:spPr bwMode="auto">
          <a:xfrm>
            <a:off x="8140700" y="6746876"/>
            <a:ext cx="184720" cy="461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35" tIns="45718" rIns="91435" bIns="4571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0" y="6546821"/>
            <a:ext cx="5676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i="1" dirty="0">
                <a:solidFill>
                  <a:srgbClr val="CC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6" charset="0"/>
              </a:rPr>
              <a:t>UCSD Data visualization Bootcamp, DATA20180619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A59C7A-D5E8-4306-8B39-13CF1D2A4D04}"/>
              </a:ext>
            </a:extLst>
          </p:cNvPr>
          <p:cNvSpPr/>
          <p:nvPr/>
        </p:nvSpPr>
        <p:spPr>
          <a:xfrm>
            <a:off x="709554" y="172062"/>
            <a:ext cx="11159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Fig. 1. The PM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2.5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concentrations in ambient air across the state of California (2011-2016) and asthma rates per 10,000 individuals admitted during this time. Red squares: &lt;18yr,  blue squares:  &gt;18yr </a:t>
            </a:r>
          </a:p>
        </p:txBody>
      </p:sp>
      <p:pic>
        <p:nvPicPr>
          <p:cNvPr id="3" name="Picture 2" descr="A picture containing sky&#10;&#10;Description generated with very high confidence">
            <a:extLst>
              <a:ext uri="{FF2B5EF4-FFF2-40B4-BE49-F238E27FC236}">
                <a16:creationId xmlns:a16="http://schemas.microsoft.com/office/drawing/2014/main" id="{2A6459AD-C134-41A4-A6B9-0194892B0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67" y="1077499"/>
            <a:ext cx="3364581" cy="2706394"/>
          </a:xfrm>
          <a:prstGeom prst="rect">
            <a:avLst/>
          </a:prstGeom>
        </p:spPr>
      </p:pic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454A2B2-352E-4262-B6FE-9886431A8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19" y="3916401"/>
            <a:ext cx="3307676" cy="2613684"/>
          </a:xfrm>
          <a:prstGeom prst="rect">
            <a:avLst/>
          </a:prstGeom>
        </p:spPr>
      </p:pic>
      <p:pic>
        <p:nvPicPr>
          <p:cNvPr id="7" name="Picture 6" descr="A picture containing sky&#10;&#10;Description generated with very high confidence">
            <a:extLst>
              <a:ext uri="{FF2B5EF4-FFF2-40B4-BE49-F238E27FC236}">
                <a16:creationId xmlns:a16="http://schemas.microsoft.com/office/drawing/2014/main" id="{CBEE2D6F-8E5D-4EE3-AAFB-668CE98706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829" y="1105766"/>
            <a:ext cx="3414715" cy="2706394"/>
          </a:xfrm>
          <a:prstGeom prst="rect">
            <a:avLst/>
          </a:prstGeom>
        </p:spPr>
      </p:pic>
      <p:pic>
        <p:nvPicPr>
          <p:cNvPr id="10" name="Picture 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A90E0D0-50F3-4792-BE3E-DF4BD1F911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067" y="3941046"/>
            <a:ext cx="3443616" cy="2634042"/>
          </a:xfrm>
          <a:prstGeom prst="rect">
            <a:avLst/>
          </a:prstGeom>
        </p:spPr>
      </p:pic>
      <p:pic>
        <p:nvPicPr>
          <p:cNvPr id="14" name="Picture 1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259BE0B-46F0-4A38-AC45-DD8DB8D31E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726" y="1105766"/>
            <a:ext cx="3977310" cy="2854160"/>
          </a:xfrm>
          <a:prstGeom prst="rect">
            <a:avLst/>
          </a:prstGeom>
        </p:spPr>
      </p:pic>
      <p:pic>
        <p:nvPicPr>
          <p:cNvPr id="19" name="Picture 1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393CAB1-497C-40AC-BD73-BD10881724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908" y="4121448"/>
            <a:ext cx="3847573" cy="251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12840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54" name="Rectangle 18"/>
          <p:cNvSpPr>
            <a:spLocks noChangeArrowheads="1"/>
          </p:cNvSpPr>
          <p:nvPr/>
        </p:nvSpPr>
        <p:spPr bwMode="auto">
          <a:xfrm>
            <a:off x="7362825" y="6213476"/>
            <a:ext cx="184720" cy="584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35" tIns="45718" rIns="91435" bIns="4571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4755" name="Rectangle 19"/>
          <p:cNvSpPr>
            <a:spLocks noChangeArrowheads="1"/>
          </p:cNvSpPr>
          <p:nvPr/>
        </p:nvSpPr>
        <p:spPr bwMode="auto">
          <a:xfrm>
            <a:off x="8140700" y="6746876"/>
            <a:ext cx="184720" cy="461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35" tIns="45718" rIns="91435" bIns="4571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0" y="6546821"/>
            <a:ext cx="5676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i="1" dirty="0">
                <a:solidFill>
                  <a:srgbClr val="CC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6" charset="0"/>
              </a:rPr>
              <a:t>UCSD Data visualization Bootcamp, DATA20180619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A59C7A-D5E8-4306-8B39-13CF1D2A4D04}"/>
              </a:ext>
            </a:extLst>
          </p:cNvPr>
          <p:cNvSpPr/>
          <p:nvPr/>
        </p:nvSpPr>
        <p:spPr>
          <a:xfrm>
            <a:off x="709554" y="172062"/>
            <a:ext cx="11159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Fig. 1. The Air Quality Index (AQI) across the state of California (2011-2016) and asthma rates per 10,000 individuals admitted during this time. Red squares: &lt;18yr,  blue squares:  &gt;18yr </a:t>
            </a:r>
          </a:p>
        </p:txBody>
      </p:sp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5F2EB57-4318-4D59-964F-C09A8994C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40" y="1105766"/>
            <a:ext cx="3117437" cy="2613684"/>
          </a:xfrm>
          <a:prstGeom prst="rect">
            <a:avLst/>
          </a:prstGeom>
        </p:spPr>
      </p:pic>
      <p:pic>
        <p:nvPicPr>
          <p:cNvPr id="8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C8A64D6-0761-4EA8-AFBA-791E4B0C48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8" y="3812160"/>
            <a:ext cx="3065776" cy="2857212"/>
          </a:xfrm>
          <a:prstGeom prst="rect">
            <a:avLst/>
          </a:prstGeom>
        </p:spPr>
      </p:pic>
      <p:pic>
        <p:nvPicPr>
          <p:cNvPr id="11" name="Picture 1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8A509E9-E142-441D-8212-EACB3D4ED2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082" y="1105765"/>
            <a:ext cx="3572620" cy="2706395"/>
          </a:xfrm>
          <a:prstGeom prst="rect">
            <a:avLst/>
          </a:prstGeom>
        </p:spPr>
      </p:pic>
      <p:pic>
        <p:nvPicPr>
          <p:cNvPr id="13" name="Picture 1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7730DDE-EFF3-4FDC-BC74-B4D0CD661F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082" y="3889664"/>
            <a:ext cx="3572620" cy="2706395"/>
          </a:xfrm>
          <a:prstGeom prst="rect">
            <a:avLst/>
          </a:prstGeom>
        </p:spPr>
      </p:pic>
      <p:pic>
        <p:nvPicPr>
          <p:cNvPr id="16" name="Picture 1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679866F-B2CA-4CA1-AA93-6FDDC07CE0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263" y="1156625"/>
            <a:ext cx="3760217" cy="2733039"/>
          </a:xfrm>
          <a:prstGeom prst="rect">
            <a:avLst/>
          </a:prstGeom>
        </p:spPr>
      </p:pic>
      <p:pic>
        <p:nvPicPr>
          <p:cNvPr id="20" name="Picture 1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37D6A7D-B2A4-4598-802D-B34FFCB6B2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263" y="4020958"/>
            <a:ext cx="3667809" cy="259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25073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social media post&#10;&#10;Description generated with high confidence">
            <a:extLst>
              <a:ext uri="{FF2B5EF4-FFF2-40B4-BE49-F238E27FC236}">
                <a16:creationId xmlns:a16="http://schemas.microsoft.com/office/drawing/2014/main" id="{9123A2C8-17C9-424D-84DE-81C8B0E60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877" y="2797703"/>
            <a:ext cx="3741715" cy="3857688"/>
          </a:xfrm>
          <a:prstGeom prst="rect">
            <a:avLst/>
          </a:prstGeom>
        </p:spPr>
      </p:pic>
      <p:pic>
        <p:nvPicPr>
          <p:cNvPr id="6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1AEEBC5-0908-41E6-A065-EF161B64D7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79" y="2797702"/>
            <a:ext cx="3554655" cy="3844806"/>
          </a:xfrm>
          <a:prstGeom prst="rect">
            <a:avLst/>
          </a:prstGeom>
        </p:spPr>
      </p:pic>
      <p:pic>
        <p:nvPicPr>
          <p:cNvPr id="8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8CF3E58-79C0-4F9D-A791-FB9E57A2F4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035" y="2499727"/>
            <a:ext cx="4213933" cy="4213933"/>
          </a:xfrm>
          <a:prstGeom prst="rect">
            <a:avLst/>
          </a:prstGeom>
        </p:spPr>
      </p:pic>
      <p:sp>
        <p:nvSpPr>
          <p:cNvPr id="9" name="Text Box 120">
            <a:extLst>
              <a:ext uri="{FF2B5EF4-FFF2-40B4-BE49-F238E27FC236}">
                <a16:creationId xmlns:a16="http://schemas.microsoft.com/office/drawing/2014/main" id="{8BD4057E-7A77-462E-8087-559E49EBAA08}"/>
              </a:ext>
            </a:extLst>
          </p:cNvPr>
          <p:cNvSpPr txBox="1">
            <a:spLocks/>
          </p:cNvSpPr>
          <p:nvPr/>
        </p:nvSpPr>
        <p:spPr bwMode="auto">
          <a:xfrm>
            <a:off x="6161" y="144340"/>
            <a:ext cx="7655431" cy="495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>
            <a:spAutoFit/>
          </a:bodyPr>
          <a:lstStyle>
            <a:lvl1pPr defTabSz="642938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642938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642938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642938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642938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642938" eaLnBrk="0" fontAlgn="base" hangingPunct="0">
              <a:spcBef>
                <a:spcPct val="5000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642938" eaLnBrk="0" fontAlgn="base" hangingPunct="0">
              <a:spcBef>
                <a:spcPct val="5000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642938" eaLnBrk="0" fontAlgn="base" hangingPunct="0">
              <a:spcBef>
                <a:spcPct val="5000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642938" eaLnBrk="0" fontAlgn="base" hangingPunct="0">
              <a:spcBef>
                <a:spcPct val="5000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 b="1" u="sng" dirty="0">
                <a:solidFill>
                  <a:srgbClr val="FFFFFF"/>
                </a:solidFill>
                <a:latin typeface="Times New Roman" pitchFamily="18" charset="0"/>
                <a:ea typeface="ヒラギノ角ゴ Pro W6" pitchFamily="1" charset="-128"/>
                <a:sym typeface="Lucida Grande" pitchFamily="1" charset="0"/>
              </a:rPr>
              <a:t>Cumulative data (2011-2016) for all counties</a:t>
            </a:r>
          </a:p>
        </p:txBody>
      </p:sp>
    </p:spTree>
    <p:extLst>
      <p:ext uri="{BB962C8B-B14F-4D97-AF65-F5344CB8AC3E}">
        <p14:creationId xmlns:p14="http://schemas.microsoft.com/office/powerpoint/2010/main" val="1793164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8CF3E58-79C0-4F9D-A791-FB9E57A2F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78" y="1661776"/>
            <a:ext cx="4213933" cy="4213933"/>
          </a:xfrm>
          <a:prstGeom prst="rect">
            <a:avLst/>
          </a:prstGeom>
        </p:spPr>
      </p:pic>
      <p:sp>
        <p:nvSpPr>
          <p:cNvPr id="9" name="Text Box 120">
            <a:extLst>
              <a:ext uri="{FF2B5EF4-FFF2-40B4-BE49-F238E27FC236}">
                <a16:creationId xmlns:a16="http://schemas.microsoft.com/office/drawing/2014/main" id="{8BD4057E-7A77-462E-8087-559E49EBAA08}"/>
              </a:ext>
            </a:extLst>
          </p:cNvPr>
          <p:cNvSpPr txBox="1">
            <a:spLocks/>
          </p:cNvSpPr>
          <p:nvPr/>
        </p:nvSpPr>
        <p:spPr bwMode="auto">
          <a:xfrm>
            <a:off x="0" y="69078"/>
            <a:ext cx="11584313" cy="114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>
            <a:spAutoFit/>
          </a:bodyPr>
          <a:lstStyle>
            <a:lvl1pPr defTabSz="642938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642938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642938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642938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642938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642938" eaLnBrk="0" fontAlgn="base" hangingPunct="0">
              <a:spcBef>
                <a:spcPct val="5000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642938" eaLnBrk="0" fontAlgn="base" hangingPunct="0">
              <a:spcBef>
                <a:spcPct val="5000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642938" eaLnBrk="0" fontAlgn="base" hangingPunct="0">
              <a:spcBef>
                <a:spcPct val="5000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642938" eaLnBrk="0" fontAlgn="base" hangingPunct="0">
              <a:spcBef>
                <a:spcPct val="5000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 b="1" u="sng" dirty="0">
                <a:solidFill>
                  <a:srgbClr val="FFFFFF"/>
                </a:solidFill>
                <a:latin typeface="Times New Roman" pitchFamily="18" charset="0"/>
                <a:ea typeface="ヒラギノ角ゴ Pro W6" pitchFamily="1" charset="-128"/>
                <a:sym typeface="Lucida Grande" pitchFamily="1" charset="0"/>
              </a:rPr>
              <a:t>Cumulative data (2011-2016) for all counties and </a:t>
            </a:r>
          </a:p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 b="1" u="sng" dirty="0">
                <a:solidFill>
                  <a:srgbClr val="FFFFFF"/>
                </a:solidFill>
                <a:latin typeface="Times New Roman" pitchFamily="18" charset="0"/>
                <a:ea typeface="ヒラギノ角ゴ Pro W6" pitchFamily="1" charset="-128"/>
                <a:sym typeface="Lucida Grande" pitchFamily="1" charset="0"/>
              </a:rPr>
              <a:t>population demographics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5EB107-8EE6-479E-9805-6E196588D38F}"/>
              </a:ext>
            </a:extLst>
          </p:cNvPr>
          <p:cNvSpPr txBox="1"/>
          <p:nvPr/>
        </p:nvSpPr>
        <p:spPr>
          <a:xfrm>
            <a:off x="230306" y="6095022"/>
            <a:ext cx="5676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Ambient air PM2.5 and Asthma rate &lt;18 (red squares) and &gt;18 &gt;18yr in the state of California. </a:t>
            </a:r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13E7175-E67C-4893-8BC1-56F5D2A0E8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886" y="1100872"/>
            <a:ext cx="3022755" cy="104145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070E3B4-8FF6-4F72-B2F6-2E8AF500EDB7}"/>
              </a:ext>
            </a:extLst>
          </p:cNvPr>
          <p:cNvGrpSpPr/>
          <p:nvPr/>
        </p:nvGrpSpPr>
        <p:grpSpPr>
          <a:xfrm>
            <a:off x="6284819" y="2397486"/>
            <a:ext cx="5809993" cy="3784583"/>
            <a:chOff x="4756595" y="2234851"/>
            <a:chExt cx="5809993" cy="3784583"/>
          </a:xfrm>
        </p:grpSpPr>
        <p:pic>
          <p:nvPicPr>
            <p:cNvPr id="4" name="Picture 3" descr="A close up of a map&#10;&#10;Description generated with high confidence">
              <a:extLst>
                <a:ext uri="{FF2B5EF4-FFF2-40B4-BE49-F238E27FC236}">
                  <a16:creationId xmlns:a16="http://schemas.microsoft.com/office/drawing/2014/main" id="{CD5F03CB-C941-4E1C-BD14-8717D4534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6595" y="2234851"/>
              <a:ext cx="5809993" cy="3784583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EE61CBE-A504-4E4E-8E91-CA50C2093BCD}"/>
                </a:ext>
              </a:extLst>
            </p:cNvPr>
            <p:cNvSpPr/>
            <p:nvPr/>
          </p:nvSpPr>
          <p:spPr bwMode="auto">
            <a:xfrm>
              <a:off x="10008967" y="3324750"/>
              <a:ext cx="557621" cy="148502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D10C527-8F27-4A95-9791-EA7634BD878D}"/>
              </a:ext>
            </a:extLst>
          </p:cNvPr>
          <p:cNvSpPr txBox="1"/>
          <p:nvPr/>
        </p:nvSpPr>
        <p:spPr>
          <a:xfrm>
            <a:off x="5979069" y="6182069"/>
            <a:ext cx="5676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Asthma rates sorted on the basis of population demographics from 2011-2016 in the state of California. </a:t>
            </a:r>
          </a:p>
        </p:txBody>
      </p:sp>
    </p:spTree>
    <p:extLst>
      <p:ext uri="{BB962C8B-B14F-4D97-AF65-F5344CB8AC3E}">
        <p14:creationId xmlns:p14="http://schemas.microsoft.com/office/powerpoint/2010/main" val="3566384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8CF3E58-79C0-4F9D-A791-FB9E57A2F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176" y="1655806"/>
            <a:ext cx="4483266" cy="4483266"/>
          </a:xfrm>
          <a:prstGeom prst="rect">
            <a:avLst/>
          </a:prstGeom>
        </p:spPr>
      </p:pic>
      <p:sp>
        <p:nvSpPr>
          <p:cNvPr id="9" name="Text Box 120">
            <a:extLst>
              <a:ext uri="{FF2B5EF4-FFF2-40B4-BE49-F238E27FC236}">
                <a16:creationId xmlns:a16="http://schemas.microsoft.com/office/drawing/2014/main" id="{8BD4057E-7A77-462E-8087-559E49EBAA08}"/>
              </a:ext>
            </a:extLst>
          </p:cNvPr>
          <p:cNvSpPr txBox="1">
            <a:spLocks/>
          </p:cNvSpPr>
          <p:nvPr/>
        </p:nvSpPr>
        <p:spPr bwMode="auto">
          <a:xfrm>
            <a:off x="518967" y="162106"/>
            <a:ext cx="10206698" cy="495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>
            <a:spAutoFit/>
          </a:bodyPr>
          <a:lstStyle>
            <a:lvl1pPr defTabSz="642938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642938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642938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642938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642938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642938" eaLnBrk="0" fontAlgn="base" hangingPunct="0">
              <a:spcBef>
                <a:spcPct val="5000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642938" eaLnBrk="0" fontAlgn="base" hangingPunct="0">
              <a:spcBef>
                <a:spcPct val="5000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642938" eaLnBrk="0" fontAlgn="base" hangingPunct="0">
              <a:spcBef>
                <a:spcPct val="5000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642938" eaLnBrk="0" fontAlgn="base" hangingPunct="0">
              <a:spcBef>
                <a:spcPct val="5000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 b="1" u="sng" dirty="0">
                <a:solidFill>
                  <a:srgbClr val="FFFFFF"/>
                </a:solidFill>
                <a:latin typeface="Times New Roman" pitchFamily="18" charset="0"/>
                <a:ea typeface="ヒラギノ角ゴ Pro W6" pitchFamily="1" charset="-128"/>
                <a:sym typeface="Lucida Grande" pitchFamily="1" charset="0"/>
              </a:rPr>
              <a:t>PM2.5 and ozone related pollution and global mortality rates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5EB107-8EE6-479E-9805-6E196588D38F}"/>
              </a:ext>
            </a:extLst>
          </p:cNvPr>
          <p:cNvSpPr txBox="1"/>
          <p:nvPr/>
        </p:nvSpPr>
        <p:spPr>
          <a:xfrm>
            <a:off x="396124" y="6085622"/>
            <a:ext cx="6209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World health data on mortality rates with air quality and projection to 2025.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FDE426-118D-4871-869C-FB8489F86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066" y="1606379"/>
            <a:ext cx="6331405" cy="412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652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11FD03-B6E1-4959-BC5C-FE9020F06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06" y="2700876"/>
            <a:ext cx="5152931" cy="33539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B033A0-FB12-4057-87D3-B82BF7427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365" y="2281192"/>
            <a:ext cx="5636259" cy="346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20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54" name="Rectangle 18"/>
          <p:cNvSpPr>
            <a:spLocks noChangeArrowheads="1"/>
          </p:cNvSpPr>
          <p:nvPr/>
        </p:nvSpPr>
        <p:spPr bwMode="auto">
          <a:xfrm>
            <a:off x="7362825" y="6213476"/>
            <a:ext cx="184720" cy="584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35" tIns="45718" rIns="91435" bIns="4571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4755" name="Rectangle 19"/>
          <p:cNvSpPr>
            <a:spLocks noChangeArrowheads="1"/>
          </p:cNvSpPr>
          <p:nvPr/>
        </p:nvSpPr>
        <p:spPr bwMode="auto">
          <a:xfrm>
            <a:off x="8113881" y="6746876"/>
            <a:ext cx="184720" cy="461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35" tIns="45718" rIns="91435" bIns="4571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0" y="6546821"/>
            <a:ext cx="5676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i="1" dirty="0">
                <a:solidFill>
                  <a:srgbClr val="CC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6" charset="0"/>
              </a:rPr>
              <a:t>UCSD Data visualization Bootcamp, DATA20180619</a:t>
            </a:r>
          </a:p>
        </p:txBody>
      </p:sp>
      <p:grpSp>
        <p:nvGrpSpPr>
          <p:cNvPr id="30" name="Group 20">
            <a:extLst>
              <a:ext uri="{FF2B5EF4-FFF2-40B4-BE49-F238E27FC236}">
                <a16:creationId xmlns:a16="http://schemas.microsoft.com/office/drawing/2014/main" id="{66BB766A-359A-464B-AF75-3A56D4301C5D}"/>
              </a:ext>
            </a:extLst>
          </p:cNvPr>
          <p:cNvGrpSpPr>
            <a:grpSpLocks/>
          </p:cNvGrpSpPr>
          <p:nvPr/>
        </p:nvGrpSpPr>
        <p:grpSpPr bwMode="auto">
          <a:xfrm rot="3182632">
            <a:off x="947840" y="1224925"/>
            <a:ext cx="1371850" cy="1982971"/>
            <a:chOff x="493" y="1831"/>
            <a:chExt cx="1229" cy="1777"/>
          </a:xfrm>
        </p:grpSpPr>
        <p:grpSp>
          <p:nvGrpSpPr>
            <p:cNvPr id="33" name="Group 23">
              <a:extLst>
                <a:ext uri="{FF2B5EF4-FFF2-40B4-BE49-F238E27FC236}">
                  <a16:creationId xmlns:a16="http://schemas.microsoft.com/office/drawing/2014/main" id="{7B469AE7-4D83-423E-82B1-7A60A29E1E09}"/>
                </a:ext>
              </a:extLst>
            </p:cNvPr>
            <p:cNvGrpSpPr>
              <a:grpSpLocks/>
            </p:cNvGrpSpPr>
            <p:nvPr/>
          </p:nvGrpSpPr>
          <p:grpSpPr bwMode="auto">
            <a:xfrm rot="-3562857">
              <a:off x="204" y="2120"/>
              <a:ext cx="1777" cy="1200"/>
              <a:chOff x="1936" y="2928"/>
              <a:chExt cx="1728" cy="1152"/>
            </a:xfrm>
          </p:grpSpPr>
          <p:pic>
            <p:nvPicPr>
              <p:cNvPr id="39" name="Picture 24" descr="O3asym2">
                <a:extLst>
                  <a:ext uri="{FF2B5EF4-FFF2-40B4-BE49-F238E27FC236}">
                    <a16:creationId xmlns:a16="http://schemas.microsoft.com/office/drawing/2014/main" id="{DA60F067-9CC3-4382-9DB1-D0A4A0856F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937" y="2928"/>
                <a:ext cx="1728" cy="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</p:pic>
          <p:sp>
            <p:nvSpPr>
              <p:cNvPr id="40" name="Text Box 25">
                <a:extLst>
                  <a:ext uri="{FF2B5EF4-FFF2-40B4-BE49-F238E27FC236}">
                    <a16:creationId xmlns:a16="http://schemas.microsoft.com/office/drawing/2014/main" id="{DB9548D9-3838-4505-AF3D-4D72C794798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586" y="3167"/>
                <a:ext cx="310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lIns="64291" tIns="32146" rIns="64291" bIns="32146">
                <a:spAutoFit/>
              </a:bodyPr>
              <a:lstStyle>
                <a:lvl1pPr defTabSz="642938" eaLnBrk="0" hangingPunct="0"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642938" eaLnBrk="0" hangingPunct="0"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642938" eaLnBrk="0" hangingPunct="0"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642938" eaLnBrk="0" hangingPunct="0"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642938" eaLnBrk="0" hangingPunct="0"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642938" eaLnBrk="0" fontAlgn="base" hangingPunct="0">
                  <a:spcBef>
                    <a:spcPct val="50000"/>
                  </a:spcBef>
                  <a:spcAft>
                    <a:spcPct val="0"/>
                  </a:spcAft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642938" eaLnBrk="0" fontAlgn="base" hangingPunct="0">
                  <a:spcBef>
                    <a:spcPct val="50000"/>
                  </a:spcBef>
                  <a:spcAft>
                    <a:spcPct val="0"/>
                  </a:spcAft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642938" eaLnBrk="0" fontAlgn="base" hangingPunct="0">
                  <a:spcBef>
                    <a:spcPct val="50000"/>
                  </a:spcBef>
                  <a:spcAft>
                    <a:spcPct val="0"/>
                  </a:spcAft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642938" eaLnBrk="0" fontAlgn="base" hangingPunct="0">
                  <a:spcBef>
                    <a:spcPct val="50000"/>
                  </a:spcBef>
                  <a:spcAft>
                    <a:spcPct val="0"/>
                  </a:spcAft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sz="1500" b="1">
                  <a:solidFill>
                    <a:srgbClr val="003399"/>
                  </a:solidFill>
                  <a:effectLst/>
                  <a:latin typeface="Lucida Grande" pitchFamily="1" charset="0"/>
                  <a:ea typeface="ヒラギノ角ゴ Pro W6" pitchFamily="1" charset="-128"/>
                  <a:sym typeface="Lucida Grande" pitchFamily="1" charset="0"/>
                </a:endParaRPr>
              </a:p>
            </p:txBody>
          </p:sp>
          <p:sp>
            <p:nvSpPr>
              <p:cNvPr id="42" name="Text Box 26">
                <a:extLst>
                  <a:ext uri="{FF2B5EF4-FFF2-40B4-BE49-F238E27FC236}">
                    <a16:creationId xmlns:a16="http://schemas.microsoft.com/office/drawing/2014/main" id="{E122D6A5-0DE0-4458-8AD1-6F03FE2EEA9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155" y="3458"/>
                <a:ext cx="309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lIns="64291" tIns="32146" rIns="64291" bIns="32146">
                <a:spAutoFit/>
              </a:bodyPr>
              <a:lstStyle>
                <a:lvl1pPr defTabSz="642938" eaLnBrk="0" hangingPunct="0"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642938" eaLnBrk="0" hangingPunct="0"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642938" eaLnBrk="0" hangingPunct="0"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642938" eaLnBrk="0" hangingPunct="0"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642938" eaLnBrk="0" hangingPunct="0"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642938" eaLnBrk="0" fontAlgn="base" hangingPunct="0">
                  <a:spcBef>
                    <a:spcPct val="50000"/>
                  </a:spcBef>
                  <a:spcAft>
                    <a:spcPct val="0"/>
                  </a:spcAft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642938" eaLnBrk="0" fontAlgn="base" hangingPunct="0">
                  <a:spcBef>
                    <a:spcPct val="50000"/>
                  </a:spcBef>
                  <a:spcAft>
                    <a:spcPct val="0"/>
                  </a:spcAft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642938" eaLnBrk="0" fontAlgn="base" hangingPunct="0">
                  <a:spcBef>
                    <a:spcPct val="50000"/>
                  </a:spcBef>
                  <a:spcAft>
                    <a:spcPct val="0"/>
                  </a:spcAft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642938" eaLnBrk="0" fontAlgn="base" hangingPunct="0">
                  <a:spcBef>
                    <a:spcPct val="50000"/>
                  </a:spcBef>
                  <a:spcAft>
                    <a:spcPct val="0"/>
                  </a:spcAft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sz="1500" b="1">
                  <a:solidFill>
                    <a:srgbClr val="003399"/>
                  </a:solidFill>
                  <a:effectLst/>
                  <a:latin typeface="Lucida Grande" pitchFamily="1" charset="0"/>
                  <a:ea typeface="ヒラギノ角ゴ Pro W6" pitchFamily="1" charset="-128"/>
                  <a:sym typeface="Lucida Grande" pitchFamily="1" charset="0"/>
                </a:endParaRPr>
              </a:p>
            </p:txBody>
          </p:sp>
          <p:sp>
            <p:nvSpPr>
              <p:cNvPr id="43" name="Text Box 27">
                <a:extLst>
                  <a:ext uri="{FF2B5EF4-FFF2-40B4-BE49-F238E27FC236}">
                    <a16:creationId xmlns:a16="http://schemas.microsoft.com/office/drawing/2014/main" id="{D52E80E4-9AE9-4A7A-8CA0-58BCE2A7C2D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94" y="3549"/>
                <a:ext cx="337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4291" tIns="32146" rIns="64291" bIns="32146">
                <a:spAutoFit/>
              </a:bodyPr>
              <a:lstStyle>
                <a:lvl1pPr defTabSz="642938" eaLnBrk="0" hangingPunct="0"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642938" eaLnBrk="0" hangingPunct="0"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642938" eaLnBrk="0" hangingPunct="0"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642938" eaLnBrk="0" hangingPunct="0"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642938" eaLnBrk="0" hangingPunct="0"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642938" eaLnBrk="0" fontAlgn="base" hangingPunct="0">
                  <a:spcBef>
                    <a:spcPct val="50000"/>
                  </a:spcBef>
                  <a:spcAft>
                    <a:spcPct val="0"/>
                  </a:spcAft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642938" eaLnBrk="0" fontAlgn="base" hangingPunct="0">
                  <a:spcBef>
                    <a:spcPct val="50000"/>
                  </a:spcBef>
                  <a:spcAft>
                    <a:spcPct val="0"/>
                  </a:spcAft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642938" eaLnBrk="0" fontAlgn="base" hangingPunct="0">
                  <a:spcBef>
                    <a:spcPct val="50000"/>
                  </a:spcBef>
                  <a:spcAft>
                    <a:spcPct val="0"/>
                  </a:spcAft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642938" eaLnBrk="0" fontAlgn="base" hangingPunct="0">
                  <a:spcBef>
                    <a:spcPct val="50000"/>
                  </a:spcBef>
                  <a:spcAft>
                    <a:spcPct val="0"/>
                  </a:spcAft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1500" b="1">
                    <a:solidFill>
                      <a:srgbClr val="003399"/>
                    </a:solidFill>
                    <a:effectLst/>
                    <a:latin typeface="Lucida Grande" pitchFamily="1" charset="0"/>
                    <a:ea typeface="ヒラギノ角ゴ Pro W6" pitchFamily="1" charset="-128"/>
                    <a:sym typeface="Lucida Grande" pitchFamily="1" charset="0"/>
                  </a:rPr>
                  <a:t>17</a:t>
                </a:r>
              </a:p>
            </p:txBody>
          </p:sp>
          <p:sp>
            <p:nvSpPr>
              <p:cNvPr id="44" name="Oval 28">
                <a:extLst>
                  <a:ext uri="{FF2B5EF4-FFF2-40B4-BE49-F238E27FC236}">
                    <a16:creationId xmlns:a16="http://schemas.microsoft.com/office/drawing/2014/main" id="{9F78389F-B4EB-40EC-BDC7-BF6ED106DB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8" y="3264"/>
                <a:ext cx="768" cy="768"/>
              </a:xfrm>
              <a:prstGeom prst="ellipse">
                <a:avLst/>
              </a:prstGeom>
              <a:gradFill rotWithShape="1">
                <a:gsLst>
                  <a:gs pos="0">
                    <a:srgbClr val="DDDDDD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 sz="1800">
                  <a:solidFill>
                    <a:srgbClr val="FFFFFF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5" name="Text Box 29">
                <a:extLst>
                  <a:ext uri="{FF2B5EF4-FFF2-40B4-BE49-F238E27FC236}">
                    <a16:creationId xmlns:a16="http://schemas.microsoft.com/office/drawing/2014/main" id="{1B546EBB-E89C-4A90-8813-DEC17CA03FB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069" y="3550"/>
                <a:ext cx="310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lIns="64291" tIns="32146" rIns="64291" bIns="32146">
                <a:spAutoFit/>
              </a:bodyPr>
              <a:lstStyle>
                <a:lvl1pPr defTabSz="642938" eaLnBrk="0" hangingPunct="0"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642938" eaLnBrk="0" hangingPunct="0"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642938" eaLnBrk="0" hangingPunct="0"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642938" eaLnBrk="0" hangingPunct="0"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642938" eaLnBrk="0" hangingPunct="0"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642938" eaLnBrk="0" fontAlgn="base" hangingPunct="0">
                  <a:spcBef>
                    <a:spcPct val="50000"/>
                  </a:spcBef>
                  <a:spcAft>
                    <a:spcPct val="0"/>
                  </a:spcAft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642938" eaLnBrk="0" fontAlgn="base" hangingPunct="0">
                  <a:spcBef>
                    <a:spcPct val="50000"/>
                  </a:spcBef>
                  <a:spcAft>
                    <a:spcPct val="0"/>
                  </a:spcAft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642938" eaLnBrk="0" fontAlgn="base" hangingPunct="0">
                  <a:spcBef>
                    <a:spcPct val="50000"/>
                  </a:spcBef>
                  <a:spcAft>
                    <a:spcPct val="0"/>
                  </a:spcAft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642938" eaLnBrk="0" fontAlgn="base" hangingPunct="0">
                  <a:spcBef>
                    <a:spcPct val="50000"/>
                  </a:spcBef>
                  <a:spcAft>
                    <a:spcPct val="0"/>
                  </a:spcAft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sz="1500" b="1">
                  <a:solidFill>
                    <a:srgbClr val="003399"/>
                  </a:solidFill>
                  <a:effectLst/>
                  <a:latin typeface="Lucida Grande" pitchFamily="1" charset="0"/>
                  <a:ea typeface="ヒラギノ角ゴ Pro W6" pitchFamily="1" charset="-128"/>
                  <a:sym typeface="Lucida Grande" pitchFamily="1" charset="0"/>
                </a:endParaRPr>
              </a:p>
            </p:txBody>
          </p:sp>
        </p:grpSp>
        <p:sp>
          <p:nvSpPr>
            <p:cNvPr id="34" name="Line 30">
              <a:extLst>
                <a:ext uri="{FF2B5EF4-FFF2-40B4-BE49-F238E27FC236}">
                  <a16:creationId xmlns:a16="http://schemas.microsoft.com/office/drawing/2014/main" id="{F5F69A6B-4BB6-4E3C-B2F6-76B5C00B9A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95" y="2496"/>
              <a:ext cx="51" cy="66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sz="1800">
                <a:solidFill>
                  <a:srgbClr val="FFFFFF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" name="Line 31">
              <a:extLst>
                <a:ext uri="{FF2B5EF4-FFF2-40B4-BE49-F238E27FC236}">
                  <a16:creationId xmlns:a16="http://schemas.microsoft.com/office/drawing/2014/main" id="{E2C48646-6BE6-42BF-8635-0EA00B372CA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943" y="2400"/>
              <a:ext cx="779" cy="10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sz="1800">
                <a:solidFill>
                  <a:srgbClr val="FFFFFF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" name="Text Box 32">
              <a:extLst>
                <a:ext uri="{FF2B5EF4-FFF2-40B4-BE49-F238E27FC236}">
                  <a16:creationId xmlns:a16="http://schemas.microsoft.com/office/drawing/2014/main" id="{1AC1F667-AE9B-4698-A4A8-A8B66131AD3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264" y="2208"/>
              <a:ext cx="273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4291" tIns="32146" rIns="64291" bIns="32146">
              <a:spAutoFit/>
            </a:bodyPr>
            <a:lstStyle>
              <a:lvl1pPr defTabSz="642938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642938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642938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642938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642938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642938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642938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642938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642938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b="1" dirty="0">
                  <a:solidFill>
                    <a:srgbClr val="003399"/>
                  </a:solidFill>
                  <a:latin typeface="Lucida Grande" pitchFamily="1" charset="0"/>
                  <a:ea typeface="ヒラギノ角ゴ Pro W6" pitchFamily="1" charset="-128"/>
                  <a:sym typeface="Lucida Grande" pitchFamily="1" charset="0"/>
                </a:rPr>
                <a:t>O</a:t>
              </a:r>
              <a:endParaRPr lang="en-US" b="1" dirty="0">
                <a:solidFill>
                  <a:srgbClr val="003399"/>
                </a:solidFill>
                <a:effectLst/>
                <a:latin typeface="Lucida Grande" pitchFamily="1" charset="0"/>
                <a:ea typeface="ヒラギノ角ゴ Pro W6" pitchFamily="1" charset="-128"/>
                <a:sym typeface="Lucida Grande" pitchFamily="1" charset="0"/>
              </a:endParaRPr>
            </a:p>
          </p:txBody>
        </p:sp>
        <p:sp>
          <p:nvSpPr>
            <p:cNvPr id="37" name="Text Box 33">
              <a:extLst>
                <a:ext uri="{FF2B5EF4-FFF2-40B4-BE49-F238E27FC236}">
                  <a16:creationId xmlns:a16="http://schemas.microsoft.com/office/drawing/2014/main" id="{D1417A35-B884-407B-B1BD-A3D463A39E0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97" y="3072"/>
              <a:ext cx="247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4291" tIns="32146" rIns="64291" bIns="32146">
              <a:spAutoFit/>
            </a:bodyPr>
            <a:lstStyle>
              <a:lvl1pPr defTabSz="642938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642938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642938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642938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642938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642938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642938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642938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642938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1500" b="1" dirty="0">
                  <a:solidFill>
                    <a:srgbClr val="003399"/>
                  </a:solidFill>
                  <a:effectLst/>
                  <a:latin typeface="Lucida Grande" pitchFamily="1" charset="0"/>
                  <a:ea typeface="ヒラギノ角ゴ Pro W6" pitchFamily="1" charset="-128"/>
                  <a:sym typeface="Lucida Grande" pitchFamily="1" charset="0"/>
                </a:rPr>
                <a:t>O</a:t>
              </a:r>
            </a:p>
          </p:txBody>
        </p:sp>
        <p:sp>
          <p:nvSpPr>
            <p:cNvPr id="38" name="Text Box 34">
              <a:extLst>
                <a:ext uri="{FF2B5EF4-FFF2-40B4-BE49-F238E27FC236}">
                  <a16:creationId xmlns:a16="http://schemas.microsoft.com/office/drawing/2014/main" id="{CADBCBE0-7514-4AF8-A6DC-DC2EB4EBF88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07" y="2449"/>
              <a:ext cx="343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4291" tIns="32146" rIns="64291" bIns="32146">
              <a:spAutoFit/>
            </a:bodyPr>
            <a:lstStyle>
              <a:lvl1pPr defTabSz="642938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642938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642938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642938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642938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642938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642938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642938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642938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b="1" dirty="0">
                  <a:solidFill>
                    <a:srgbClr val="003399"/>
                  </a:solidFill>
                  <a:effectLst/>
                  <a:latin typeface="Lucida Grande" pitchFamily="1" charset="0"/>
                  <a:ea typeface="ヒラギノ角ゴ Pro W6" pitchFamily="1" charset="-128"/>
                  <a:sym typeface="Lucida Grande" pitchFamily="1" charset="0"/>
                </a:rPr>
                <a:t>O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91BBBF1D-B561-48CC-A1E8-8C62704702DC}"/>
              </a:ext>
            </a:extLst>
          </p:cNvPr>
          <p:cNvSpPr/>
          <p:nvPr/>
        </p:nvSpPr>
        <p:spPr>
          <a:xfrm>
            <a:off x="190528" y="618785"/>
            <a:ext cx="106308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Hypothesis1:  Ozone pollutions causes higher asthma rates as people living in polluted areas.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31B3C3-098D-48AF-8968-D4B0808E7864}"/>
              </a:ext>
            </a:extLst>
          </p:cNvPr>
          <p:cNvSpPr/>
          <p:nvPr/>
        </p:nvSpPr>
        <p:spPr>
          <a:xfrm>
            <a:off x="92853" y="3726111"/>
            <a:ext cx="97778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Hypothesis 2: Particulate matter (PM2.5) is responsible for higher asthma rates.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397C342-D6F1-4663-9040-72EF176A77D5}"/>
              </a:ext>
            </a:extLst>
          </p:cNvPr>
          <p:cNvSpPr/>
          <p:nvPr/>
        </p:nvSpPr>
        <p:spPr>
          <a:xfrm>
            <a:off x="3724212" y="1127729"/>
            <a:ext cx="78662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Ozone is a strong oxidant and exist in the gas phase.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Inhaled ozone interact with protein, lipids and can damage at cellular level.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3F1FA5A-8D1C-48CE-9485-D92E148F1077}"/>
              </a:ext>
            </a:extLst>
          </p:cNvPr>
          <p:cNvSpPr/>
          <p:nvPr/>
        </p:nvSpPr>
        <p:spPr>
          <a:xfrm>
            <a:off x="3842463" y="1774827"/>
            <a:ext cx="62230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Background ozone in clean environment = 20ppb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Polluted environment =40-60ppb.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Image result for PM2.5 and inhalation in lungs">
            <a:extLst>
              <a:ext uri="{FF2B5EF4-FFF2-40B4-BE49-F238E27FC236}">
                <a16:creationId xmlns:a16="http://schemas.microsoft.com/office/drawing/2014/main" id="{6A248034-6C1D-420A-AD2E-0F0F0EE16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42" y="4291321"/>
            <a:ext cx="3308703" cy="2100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gure">
            <a:extLst>
              <a:ext uri="{FF2B5EF4-FFF2-40B4-BE49-F238E27FC236}">
                <a16:creationId xmlns:a16="http://schemas.microsoft.com/office/drawing/2014/main" id="{342AC92E-E697-44C1-9504-11FB39C08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185" y="4321541"/>
            <a:ext cx="3463630" cy="207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35B03E-F882-4523-8A61-8FACD28EE8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5614" y="1801756"/>
            <a:ext cx="3058380" cy="20701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B39368-7DF3-4097-91D0-606F3B7A94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4800" y="4321541"/>
            <a:ext cx="3463630" cy="213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9204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54" name="Rectangle 18"/>
          <p:cNvSpPr>
            <a:spLocks noChangeArrowheads="1"/>
          </p:cNvSpPr>
          <p:nvPr/>
        </p:nvSpPr>
        <p:spPr bwMode="auto">
          <a:xfrm>
            <a:off x="7362825" y="6213476"/>
            <a:ext cx="184720" cy="584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35" tIns="45718" rIns="91435" bIns="4571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4755" name="Rectangle 19"/>
          <p:cNvSpPr>
            <a:spLocks noChangeArrowheads="1"/>
          </p:cNvSpPr>
          <p:nvPr/>
        </p:nvSpPr>
        <p:spPr bwMode="auto">
          <a:xfrm>
            <a:off x="8140700" y="6746876"/>
            <a:ext cx="184720" cy="461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35" tIns="45718" rIns="91435" bIns="4571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FC93868-2FD0-43C7-B376-96CEC8F0EE92}"/>
              </a:ext>
            </a:extLst>
          </p:cNvPr>
          <p:cNvGrpSpPr/>
          <p:nvPr/>
        </p:nvGrpSpPr>
        <p:grpSpPr>
          <a:xfrm>
            <a:off x="7776217" y="2891908"/>
            <a:ext cx="3279775" cy="3686621"/>
            <a:chOff x="2525986" y="1306067"/>
            <a:chExt cx="3279775" cy="3686621"/>
          </a:xfrm>
        </p:grpSpPr>
        <p:grpSp>
          <p:nvGrpSpPr>
            <p:cNvPr id="5" name="Group 102"/>
            <p:cNvGrpSpPr>
              <a:grpSpLocks/>
            </p:cNvGrpSpPr>
            <p:nvPr/>
          </p:nvGrpSpPr>
          <p:grpSpPr bwMode="auto">
            <a:xfrm>
              <a:off x="2525986" y="1306067"/>
              <a:ext cx="3279775" cy="2003425"/>
              <a:chOff x="3243" y="1896"/>
              <a:chExt cx="2066" cy="1172"/>
            </a:xfrm>
          </p:grpSpPr>
          <p:sp>
            <p:nvSpPr>
              <p:cNvPr id="244807" name="Text Box 71"/>
              <p:cNvSpPr txBox="1">
                <a:spLocks noChangeArrowheads="1"/>
              </p:cNvSpPr>
              <p:nvPr/>
            </p:nvSpPr>
            <p:spPr bwMode="auto">
              <a:xfrm>
                <a:off x="3334" y="2478"/>
                <a:ext cx="615" cy="3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sz="2800">
                    <a:solidFill>
                      <a:srgbClr val="EAEAEA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NO</a:t>
                </a:r>
              </a:p>
            </p:txBody>
          </p:sp>
          <p:sp>
            <p:nvSpPr>
              <p:cNvPr id="244808" name="Text Box 72"/>
              <p:cNvSpPr txBox="1">
                <a:spLocks noChangeArrowheads="1"/>
              </p:cNvSpPr>
              <p:nvPr/>
            </p:nvSpPr>
            <p:spPr bwMode="auto">
              <a:xfrm>
                <a:off x="4694" y="2432"/>
                <a:ext cx="615" cy="3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sz="2800">
                    <a:solidFill>
                      <a:srgbClr val="EAEAEA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NO</a:t>
                </a:r>
                <a:r>
                  <a:rPr lang="en-US" sz="2800" baseline="-25000">
                    <a:solidFill>
                      <a:srgbClr val="EAEAEA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16403" name="Freeform 81"/>
              <p:cNvSpPr>
                <a:spLocks/>
              </p:cNvSpPr>
              <p:nvPr/>
            </p:nvSpPr>
            <p:spPr bwMode="auto">
              <a:xfrm rot="-200517">
                <a:off x="3467" y="2160"/>
                <a:ext cx="1224" cy="364"/>
              </a:xfrm>
              <a:custGeom>
                <a:avLst/>
                <a:gdLst>
                  <a:gd name="T0" fmla="*/ 1270 w 1270"/>
                  <a:gd name="T1" fmla="*/ 417 h 417"/>
                  <a:gd name="T2" fmla="*/ 726 w 1270"/>
                  <a:gd name="T3" fmla="*/ 8 h 417"/>
                  <a:gd name="T4" fmla="*/ 0 w 1270"/>
                  <a:gd name="T5" fmla="*/ 371 h 417"/>
                  <a:gd name="T6" fmla="*/ 0 60000 65536"/>
                  <a:gd name="T7" fmla="*/ 0 60000 65536"/>
                  <a:gd name="T8" fmla="*/ 0 60000 65536"/>
                  <a:gd name="T9" fmla="*/ 0 w 1270"/>
                  <a:gd name="T10" fmla="*/ 0 h 417"/>
                  <a:gd name="T11" fmla="*/ 1270 w 1270"/>
                  <a:gd name="T12" fmla="*/ 417 h 4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70" h="417">
                    <a:moveTo>
                      <a:pt x="1270" y="417"/>
                    </a:moveTo>
                    <a:cubicBezTo>
                      <a:pt x="1104" y="216"/>
                      <a:pt x="938" y="16"/>
                      <a:pt x="726" y="8"/>
                    </a:cubicBezTo>
                    <a:cubicBezTo>
                      <a:pt x="514" y="0"/>
                      <a:pt x="121" y="311"/>
                      <a:pt x="0" y="371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16404" name="Freeform 82"/>
              <p:cNvSpPr>
                <a:spLocks/>
              </p:cNvSpPr>
              <p:nvPr/>
            </p:nvSpPr>
            <p:spPr bwMode="auto">
              <a:xfrm rot="10416570">
                <a:off x="3696" y="2795"/>
                <a:ext cx="1088" cy="273"/>
              </a:xfrm>
              <a:custGeom>
                <a:avLst/>
                <a:gdLst>
                  <a:gd name="T0" fmla="*/ 1270 w 1270"/>
                  <a:gd name="T1" fmla="*/ 417 h 417"/>
                  <a:gd name="T2" fmla="*/ 726 w 1270"/>
                  <a:gd name="T3" fmla="*/ 8 h 417"/>
                  <a:gd name="T4" fmla="*/ 0 w 1270"/>
                  <a:gd name="T5" fmla="*/ 371 h 417"/>
                  <a:gd name="T6" fmla="*/ 0 60000 65536"/>
                  <a:gd name="T7" fmla="*/ 0 60000 65536"/>
                  <a:gd name="T8" fmla="*/ 0 60000 65536"/>
                  <a:gd name="T9" fmla="*/ 0 w 1270"/>
                  <a:gd name="T10" fmla="*/ 0 h 417"/>
                  <a:gd name="T11" fmla="*/ 1270 w 1270"/>
                  <a:gd name="T12" fmla="*/ 417 h 4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70" h="417">
                    <a:moveTo>
                      <a:pt x="1270" y="417"/>
                    </a:moveTo>
                    <a:cubicBezTo>
                      <a:pt x="1104" y="216"/>
                      <a:pt x="938" y="16"/>
                      <a:pt x="726" y="8"/>
                    </a:cubicBezTo>
                    <a:cubicBezTo>
                      <a:pt x="514" y="0"/>
                      <a:pt x="121" y="311"/>
                      <a:pt x="0" y="371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244819" name="Text Box 83"/>
              <p:cNvSpPr txBox="1">
                <a:spLocks noChangeArrowheads="1"/>
              </p:cNvSpPr>
              <p:nvPr/>
            </p:nvSpPr>
            <p:spPr bwMode="auto">
              <a:xfrm>
                <a:off x="4513" y="2024"/>
                <a:ext cx="363" cy="3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sz="2800">
                    <a:solidFill>
                      <a:srgbClr val="EAEAEA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h</a:t>
                </a:r>
                <a:r>
                  <a:rPr lang="en-US" sz="2800">
                    <a:solidFill>
                      <a:srgbClr val="EAEAEA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Symbol" pitchFamily="18" charset="2"/>
                  </a:rPr>
                  <a:t>n </a:t>
                </a:r>
              </a:p>
            </p:txBody>
          </p:sp>
          <p:sp>
            <p:nvSpPr>
              <p:cNvPr id="16406" name="Freeform 85"/>
              <p:cNvSpPr>
                <a:spLocks/>
              </p:cNvSpPr>
              <p:nvPr/>
            </p:nvSpPr>
            <p:spPr bwMode="auto">
              <a:xfrm>
                <a:off x="3651" y="2024"/>
                <a:ext cx="1044" cy="431"/>
              </a:xfrm>
              <a:custGeom>
                <a:avLst/>
                <a:gdLst>
                  <a:gd name="T0" fmla="*/ 1044 w 1044"/>
                  <a:gd name="T1" fmla="*/ 431 h 431"/>
                  <a:gd name="T2" fmla="*/ 590 w 1044"/>
                  <a:gd name="T3" fmla="*/ 68 h 431"/>
                  <a:gd name="T4" fmla="*/ 0 w 1044"/>
                  <a:gd name="T5" fmla="*/ 23 h 431"/>
                  <a:gd name="T6" fmla="*/ 0 60000 65536"/>
                  <a:gd name="T7" fmla="*/ 0 60000 65536"/>
                  <a:gd name="T8" fmla="*/ 0 60000 65536"/>
                  <a:gd name="T9" fmla="*/ 0 w 1044"/>
                  <a:gd name="T10" fmla="*/ 0 h 431"/>
                  <a:gd name="T11" fmla="*/ 1044 w 1044"/>
                  <a:gd name="T12" fmla="*/ 431 h 4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44" h="431">
                    <a:moveTo>
                      <a:pt x="1044" y="431"/>
                    </a:moveTo>
                    <a:cubicBezTo>
                      <a:pt x="904" y="283"/>
                      <a:pt x="764" y="136"/>
                      <a:pt x="590" y="68"/>
                    </a:cubicBezTo>
                    <a:cubicBezTo>
                      <a:pt x="416" y="0"/>
                      <a:pt x="98" y="30"/>
                      <a:pt x="0" y="23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244835" name="Text Box 99"/>
              <p:cNvSpPr txBox="1">
                <a:spLocks noChangeArrowheads="1"/>
              </p:cNvSpPr>
              <p:nvPr/>
            </p:nvSpPr>
            <p:spPr bwMode="auto">
              <a:xfrm>
                <a:off x="3243" y="1896"/>
                <a:ext cx="399" cy="3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sz="32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O</a:t>
                </a:r>
                <a:r>
                  <a:rPr lang="en-US" sz="3200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244836" name="Text Box 100"/>
              <p:cNvSpPr txBox="1">
                <a:spLocks noChangeArrowheads="1"/>
              </p:cNvSpPr>
              <p:nvPr/>
            </p:nvSpPr>
            <p:spPr bwMode="auto">
              <a:xfrm>
                <a:off x="4059" y="2659"/>
                <a:ext cx="399" cy="3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sz="2800">
                    <a:solidFill>
                      <a:srgbClr val="EAEAEA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O</a:t>
                </a:r>
                <a:r>
                  <a:rPr lang="en-US" sz="2800" baseline="-25000">
                    <a:solidFill>
                      <a:srgbClr val="EAEAEA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3</a:t>
                </a:r>
              </a:p>
            </p:txBody>
          </p:sp>
        </p:grpSp>
        <p:grpSp>
          <p:nvGrpSpPr>
            <p:cNvPr id="6" name="Group 105"/>
            <p:cNvGrpSpPr>
              <a:grpSpLocks/>
            </p:cNvGrpSpPr>
            <p:nvPr/>
          </p:nvGrpSpPr>
          <p:grpSpPr bwMode="auto">
            <a:xfrm>
              <a:off x="3000376" y="2997200"/>
              <a:ext cx="1941513" cy="1995488"/>
              <a:chOff x="3560" y="2795"/>
              <a:chExt cx="1316" cy="1222"/>
            </a:xfrm>
          </p:grpSpPr>
          <p:sp>
            <p:nvSpPr>
              <p:cNvPr id="16398" name="Freeform 101"/>
              <p:cNvSpPr>
                <a:spLocks/>
              </p:cNvSpPr>
              <p:nvPr/>
            </p:nvSpPr>
            <p:spPr bwMode="auto">
              <a:xfrm rot="10800000">
                <a:off x="3560" y="2795"/>
                <a:ext cx="1316" cy="454"/>
              </a:xfrm>
              <a:custGeom>
                <a:avLst/>
                <a:gdLst>
                  <a:gd name="T0" fmla="*/ 1270 w 1270"/>
                  <a:gd name="T1" fmla="*/ 417 h 417"/>
                  <a:gd name="T2" fmla="*/ 726 w 1270"/>
                  <a:gd name="T3" fmla="*/ 8 h 417"/>
                  <a:gd name="T4" fmla="*/ 0 w 1270"/>
                  <a:gd name="T5" fmla="*/ 371 h 417"/>
                  <a:gd name="T6" fmla="*/ 0 60000 65536"/>
                  <a:gd name="T7" fmla="*/ 0 60000 65536"/>
                  <a:gd name="T8" fmla="*/ 0 60000 65536"/>
                  <a:gd name="T9" fmla="*/ 0 w 1270"/>
                  <a:gd name="T10" fmla="*/ 0 h 417"/>
                  <a:gd name="T11" fmla="*/ 1270 w 1270"/>
                  <a:gd name="T12" fmla="*/ 417 h 4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70" h="417">
                    <a:moveTo>
                      <a:pt x="1270" y="417"/>
                    </a:moveTo>
                    <a:cubicBezTo>
                      <a:pt x="1104" y="216"/>
                      <a:pt x="938" y="16"/>
                      <a:pt x="726" y="8"/>
                    </a:cubicBezTo>
                    <a:cubicBezTo>
                      <a:pt x="514" y="0"/>
                      <a:pt x="121" y="311"/>
                      <a:pt x="0" y="371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16399" name="Freeform 103"/>
              <p:cNvSpPr>
                <a:spLocks/>
              </p:cNvSpPr>
              <p:nvPr/>
            </p:nvSpPr>
            <p:spPr bwMode="auto">
              <a:xfrm>
                <a:off x="4350" y="2922"/>
                <a:ext cx="408" cy="544"/>
              </a:xfrm>
              <a:custGeom>
                <a:avLst/>
                <a:gdLst>
                  <a:gd name="T0" fmla="*/ 0 w 272"/>
                  <a:gd name="T1" fmla="*/ 590 h 590"/>
                  <a:gd name="T2" fmla="*/ 46 w 272"/>
                  <a:gd name="T3" fmla="*/ 318 h 590"/>
                  <a:gd name="T4" fmla="*/ 272 w 272"/>
                  <a:gd name="T5" fmla="*/ 0 h 590"/>
                  <a:gd name="T6" fmla="*/ 0 60000 65536"/>
                  <a:gd name="T7" fmla="*/ 0 60000 65536"/>
                  <a:gd name="T8" fmla="*/ 0 60000 65536"/>
                  <a:gd name="T9" fmla="*/ 0 w 272"/>
                  <a:gd name="T10" fmla="*/ 0 h 590"/>
                  <a:gd name="T11" fmla="*/ 272 w 272"/>
                  <a:gd name="T12" fmla="*/ 590 h 59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2" h="590">
                    <a:moveTo>
                      <a:pt x="0" y="590"/>
                    </a:moveTo>
                    <a:cubicBezTo>
                      <a:pt x="0" y="503"/>
                      <a:pt x="1" y="416"/>
                      <a:pt x="46" y="318"/>
                    </a:cubicBezTo>
                    <a:cubicBezTo>
                      <a:pt x="91" y="220"/>
                      <a:pt x="234" y="53"/>
                      <a:pt x="272" y="0"/>
                    </a:cubicBezTo>
                  </a:path>
                </a:pathLst>
              </a:custGeom>
              <a:noFill/>
              <a:ln w="22225">
                <a:solidFill>
                  <a:srgbClr val="FF0000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244840" name="Text Box 104"/>
              <p:cNvSpPr txBox="1">
                <a:spLocks noChangeArrowheads="1"/>
              </p:cNvSpPr>
              <p:nvPr/>
            </p:nvSpPr>
            <p:spPr bwMode="auto">
              <a:xfrm>
                <a:off x="3925" y="3438"/>
                <a:ext cx="555" cy="5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800">
                    <a:solidFill>
                      <a:srgbClr val="EAEAEA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RO</a:t>
                </a:r>
                <a:r>
                  <a:rPr lang="en-US" sz="2800" baseline="-25000">
                    <a:solidFill>
                      <a:srgbClr val="EAEAEA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2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800">
                    <a:solidFill>
                      <a:srgbClr val="EAEAEA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HO</a:t>
                </a:r>
                <a:r>
                  <a:rPr lang="en-US" sz="2800" baseline="-25000">
                    <a:solidFill>
                      <a:srgbClr val="EAEAEA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2</a:t>
                </a:r>
              </a:p>
            </p:txBody>
          </p:sp>
        </p:grpSp>
      </p:grpSp>
      <p:grpSp>
        <p:nvGrpSpPr>
          <p:cNvPr id="8" name="Group 121"/>
          <p:cNvGrpSpPr>
            <a:grpSpLocks/>
          </p:cNvGrpSpPr>
          <p:nvPr/>
        </p:nvGrpSpPr>
        <p:grpSpPr bwMode="auto">
          <a:xfrm>
            <a:off x="2938761" y="1990171"/>
            <a:ext cx="4037012" cy="588962"/>
            <a:chOff x="-144" y="1447"/>
            <a:chExt cx="3616" cy="440"/>
          </a:xfrm>
        </p:grpSpPr>
        <p:sp>
          <p:nvSpPr>
            <p:cNvPr id="244858" name="AutoShape 122"/>
            <p:cNvSpPr>
              <a:spLocks/>
            </p:cNvSpPr>
            <p:nvPr/>
          </p:nvSpPr>
          <p:spPr bwMode="auto">
            <a:xfrm>
              <a:off x="-144" y="1447"/>
              <a:ext cx="3616" cy="440"/>
            </a:xfrm>
            <a:prstGeom prst="roundRect">
              <a:avLst>
                <a:gd name="adj" fmla="val 9088"/>
              </a:avLst>
            </a:prstGeom>
            <a:gradFill rotWithShape="0">
              <a:gsLst>
                <a:gs pos="0">
                  <a:srgbClr val="E74140"/>
                </a:gs>
                <a:gs pos="100000">
                  <a:srgbClr val="920000"/>
                </a:gs>
              </a:gsLst>
              <a:lin ang="5400000" scaled="1"/>
            </a:gradFill>
            <a:ln w="50800">
              <a:solidFill>
                <a:schemeClr val="tx1"/>
              </a:solidFill>
              <a:round/>
              <a:headEnd/>
              <a:tailEnd/>
            </a:ln>
            <a:effectLst>
              <a:outerShdw dist="25399" dir="5400000" algn="ctr" rotWithShape="0">
                <a:schemeClr val="bg2">
                  <a:alpha val="59999"/>
                </a:schemeClr>
              </a:outerShdw>
            </a:effectLst>
          </p:spPr>
          <p:txBody>
            <a:bodyPr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6395" name="Rectangle 123"/>
            <p:cNvSpPr>
              <a:spLocks/>
            </p:cNvSpPr>
            <p:nvPr/>
          </p:nvSpPr>
          <p:spPr bwMode="auto">
            <a:xfrm>
              <a:off x="449" y="1503"/>
              <a:ext cx="276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defTabSz="64293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500" b="1" dirty="0">
                  <a:solidFill>
                    <a:srgbClr val="FFFFFF"/>
                  </a:solidFill>
                  <a:latin typeface="Times New Roman" pitchFamily="18" charset="0"/>
                  <a:sym typeface="Gill Sans" pitchFamily="1" charset="0"/>
                </a:rPr>
                <a:t>O + O</a:t>
              </a:r>
              <a:r>
                <a:rPr lang="en-US" sz="2500" b="1" baseline="-6000" dirty="0">
                  <a:solidFill>
                    <a:srgbClr val="FFFFFF"/>
                  </a:solidFill>
                  <a:latin typeface="Times New Roman" pitchFamily="18" charset="0"/>
                  <a:sym typeface="Gill Sans" pitchFamily="1" charset="0"/>
                </a:rPr>
                <a:t>2</a:t>
              </a:r>
              <a:r>
                <a:rPr lang="en-US" sz="2500" b="1" dirty="0">
                  <a:solidFill>
                    <a:srgbClr val="FFFFFF"/>
                  </a:solidFill>
                  <a:latin typeface="Times New Roman" pitchFamily="18" charset="0"/>
                  <a:sym typeface="Gill Sans" pitchFamily="1" charset="0"/>
                </a:rPr>
                <a:t> + M → O</a:t>
              </a:r>
              <a:r>
                <a:rPr lang="en-US" sz="2500" b="1" baseline="-6000" dirty="0">
                  <a:solidFill>
                    <a:srgbClr val="FFFFFF"/>
                  </a:solidFill>
                  <a:latin typeface="Times New Roman" pitchFamily="18" charset="0"/>
                  <a:sym typeface="Gill Sans" pitchFamily="1" charset="0"/>
                </a:rPr>
                <a:t>3</a:t>
              </a:r>
              <a:r>
                <a:rPr lang="en-US" sz="2500" b="1" dirty="0">
                  <a:solidFill>
                    <a:srgbClr val="FFFFFF"/>
                  </a:solidFill>
                  <a:latin typeface="Times New Roman" pitchFamily="18" charset="0"/>
                  <a:sym typeface="Gill Sans" pitchFamily="1" charset="0"/>
                </a:rPr>
                <a:t> + M</a:t>
              </a:r>
            </a:p>
          </p:txBody>
        </p:sp>
      </p:grpSp>
      <p:sp>
        <p:nvSpPr>
          <p:cNvPr id="43" name="Text Box 120">
            <a:extLst>
              <a:ext uri="{FF2B5EF4-FFF2-40B4-BE49-F238E27FC236}">
                <a16:creationId xmlns:a16="http://schemas.microsoft.com/office/drawing/2014/main" id="{2F899DBA-71EB-4B64-8096-64D3FA8D602E}"/>
              </a:ext>
            </a:extLst>
          </p:cNvPr>
          <p:cNvSpPr txBox="1">
            <a:spLocks/>
          </p:cNvSpPr>
          <p:nvPr/>
        </p:nvSpPr>
        <p:spPr bwMode="auto">
          <a:xfrm>
            <a:off x="-66862" y="3039179"/>
            <a:ext cx="5869018" cy="495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>
            <a:spAutoFit/>
          </a:bodyPr>
          <a:lstStyle>
            <a:lvl1pPr defTabSz="642938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642938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642938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642938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642938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642938" eaLnBrk="0" fontAlgn="base" hangingPunct="0">
              <a:spcBef>
                <a:spcPct val="5000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642938" eaLnBrk="0" fontAlgn="base" hangingPunct="0">
              <a:spcBef>
                <a:spcPct val="5000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642938" eaLnBrk="0" fontAlgn="base" hangingPunct="0">
              <a:spcBef>
                <a:spcPct val="5000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642938" eaLnBrk="0" fontAlgn="base" hangingPunct="0">
              <a:spcBef>
                <a:spcPct val="5000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 b="1" u="sng" dirty="0">
                <a:solidFill>
                  <a:srgbClr val="FFFFFF"/>
                </a:solidFill>
                <a:latin typeface="Times New Roman" pitchFamily="18" charset="0"/>
                <a:ea typeface="ヒラギノ角ゴ Pro W6" pitchFamily="1" charset="-128"/>
                <a:sym typeface="Lucida Grande" pitchFamily="1" charset="0"/>
              </a:rPr>
              <a:t>Bad Ozone in the Troposphere</a:t>
            </a:r>
          </a:p>
        </p:txBody>
      </p:sp>
      <p:sp>
        <p:nvSpPr>
          <p:cNvPr id="45" name="Text Box 120">
            <a:extLst>
              <a:ext uri="{FF2B5EF4-FFF2-40B4-BE49-F238E27FC236}">
                <a16:creationId xmlns:a16="http://schemas.microsoft.com/office/drawing/2014/main" id="{51DA5443-670B-48F0-9F52-D0208BC15452}"/>
              </a:ext>
            </a:extLst>
          </p:cNvPr>
          <p:cNvSpPr txBox="1">
            <a:spLocks/>
          </p:cNvSpPr>
          <p:nvPr/>
        </p:nvSpPr>
        <p:spPr bwMode="auto">
          <a:xfrm>
            <a:off x="65496" y="518414"/>
            <a:ext cx="5869019" cy="495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>
            <a:spAutoFit/>
          </a:bodyPr>
          <a:lstStyle>
            <a:lvl1pPr defTabSz="642938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642938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642938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642938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642938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642938" eaLnBrk="0" fontAlgn="base" hangingPunct="0">
              <a:spcBef>
                <a:spcPct val="5000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642938" eaLnBrk="0" fontAlgn="base" hangingPunct="0">
              <a:spcBef>
                <a:spcPct val="5000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642938" eaLnBrk="0" fontAlgn="base" hangingPunct="0">
              <a:spcBef>
                <a:spcPct val="5000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642938" eaLnBrk="0" fontAlgn="base" hangingPunct="0">
              <a:spcBef>
                <a:spcPct val="5000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 b="1" u="sng" dirty="0">
                <a:solidFill>
                  <a:srgbClr val="FFFFFF"/>
                </a:solidFill>
                <a:latin typeface="Times New Roman" pitchFamily="18" charset="0"/>
                <a:ea typeface="ヒラギノ角ゴ Pro W6" pitchFamily="1" charset="-128"/>
                <a:sym typeface="Lucida Grande" pitchFamily="1" charset="0"/>
              </a:rPr>
              <a:t>Good Ozone in the Stratosphere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0B483A2-C5B4-4F3E-88A7-700DD2180113}"/>
              </a:ext>
            </a:extLst>
          </p:cNvPr>
          <p:cNvSpPr/>
          <p:nvPr/>
        </p:nvSpPr>
        <p:spPr>
          <a:xfrm>
            <a:off x="5246494" y="922960"/>
            <a:ext cx="62230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Protect from harmful UV radiations.</a:t>
            </a:r>
          </a:p>
        </p:txBody>
      </p:sp>
    </p:spTree>
    <p:extLst>
      <p:ext uri="{BB962C8B-B14F-4D97-AF65-F5344CB8AC3E}">
        <p14:creationId xmlns:p14="http://schemas.microsoft.com/office/powerpoint/2010/main" val="4709576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54" name="Rectangle 18"/>
          <p:cNvSpPr>
            <a:spLocks noChangeArrowheads="1"/>
          </p:cNvSpPr>
          <p:nvPr/>
        </p:nvSpPr>
        <p:spPr bwMode="auto">
          <a:xfrm>
            <a:off x="7362825" y="6213476"/>
            <a:ext cx="184720" cy="584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35" tIns="45718" rIns="91435" bIns="4571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4755" name="Rectangle 19"/>
          <p:cNvSpPr>
            <a:spLocks noChangeArrowheads="1"/>
          </p:cNvSpPr>
          <p:nvPr/>
        </p:nvSpPr>
        <p:spPr bwMode="auto">
          <a:xfrm>
            <a:off x="8140700" y="6746876"/>
            <a:ext cx="184720" cy="461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35" tIns="45718" rIns="91435" bIns="4571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673BFA-DF3B-4094-ACA7-A47FCE30C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92" y="1871998"/>
            <a:ext cx="4099788" cy="43414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860C3D-181B-4C03-BDEA-19E847504E7C}"/>
              </a:ext>
            </a:extLst>
          </p:cNvPr>
          <p:cNvSpPr txBox="1"/>
          <p:nvPr/>
        </p:nvSpPr>
        <p:spPr>
          <a:xfrm>
            <a:off x="2639505" y="207389"/>
            <a:ext cx="60842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Data Collection Using EPA API </a:t>
            </a:r>
          </a:p>
          <a:p>
            <a:pPr algn="ctr"/>
            <a:r>
              <a:rPr lang="en-US" dirty="0"/>
              <a:t>(https://aqs.epa.gov/api)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BE6F2-B7C7-49B1-86F7-F64F8EF7C39C}"/>
              </a:ext>
            </a:extLst>
          </p:cNvPr>
          <p:cNvSpPr/>
          <p:nvPr/>
        </p:nvSpPr>
        <p:spPr bwMode="auto">
          <a:xfrm>
            <a:off x="3346515" y="2564091"/>
            <a:ext cx="1204950" cy="132917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57EC6B-5D01-4F5B-B983-673B9357F82D}"/>
              </a:ext>
            </a:extLst>
          </p:cNvPr>
          <p:cNvSpPr txBox="1"/>
          <p:nvPr/>
        </p:nvSpPr>
        <p:spPr>
          <a:xfrm>
            <a:off x="5373278" y="3601050"/>
            <a:ext cx="160986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CO2</a:t>
            </a:r>
          </a:p>
          <a:p>
            <a:pPr algn="r"/>
            <a:r>
              <a:rPr lang="en-US" dirty="0"/>
              <a:t>Ozone</a:t>
            </a:r>
          </a:p>
          <a:p>
            <a:pPr algn="r"/>
            <a:r>
              <a:rPr lang="en-US" dirty="0"/>
              <a:t>PM2.5</a:t>
            </a:r>
          </a:p>
          <a:p>
            <a:pPr algn="r"/>
            <a:r>
              <a:rPr lang="en-US" dirty="0"/>
              <a:t>PM10</a:t>
            </a:r>
          </a:p>
          <a:p>
            <a:pPr algn="r"/>
            <a:r>
              <a:rPr lang="en-US" dirty="0"/>
              <a:t>Wind Speed</a:t>
            </a:r>
          </a:p>
          <a:p>
            <a:pPr algn="r"/>
            <a:r>
              <a:rPr lang="en-US" dirty="0"/>
              <a:t>Temp</a:t>
            </a:r>
          </a:p>
          <a:p>
            <a:pPr algn="r"/>
            <a:r>
              <a:rPr lang="en-US" dirty="0"/>
              <a:t>Humidity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7D723198-30F1-4DA2-B96B-731E3EF70222}"/>
              </a:ext>
            </a:extLst>
          </p:cNvPr>
          <p:cNvSpPr/>
          <p:nvPr/>
        </p:nvSpPr>
        <p:spPr bwMode="auto">
          <a:xfrm>
            <a:off x="7151642" y="2988580"/>
            <a:ext cx="1169649" cy="2220121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51C314-4077-4224-B18D-BC4BE661AA21}"/>
              </a:ext>
            </a:extLst>
          </p:cNvPr>
          <p:cNvSpPr txBox="1"/>
          <p:nvPr/>
        </p:nvSpPr>
        <p:spPr>
          <a:xfrm>
            <a:off x="7879006" y="3082977"/>
            <a:ext cx="76976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2011</a:t>
            </a:r>
          </a:p>
          <a:p>
            <a:r>
              <a:rPr lang="en-US" dirty="0"/>
              <a:t>2012</a:t>
            </a:r>
          </a:p>
          <a:p>
            <a:r>
              <a:rPr lang="en-US" dirty="0"/>
              <a:t>2013</a:t>
            </a:r>
          </a:p>
          <a:p>
            <a:r>
              <a:rPr lang="en-US" dirty="0"/>
              <a:t>2014</a:t>
            </a:r>
          </a:p>
          <a:p>
            <a:r>
              <a:rPr lang="en-US" dirty="0"/>
              <a:t>2015</a:t>
            </a:r>
          </a:p>
          <a:p>
            <a:r>
              <a:rPr lang="en-US" dirty="0"/>
              <a:t>2016</a:t>
            </a:r>
          </a:p>
          <a:p>
            <a:r>
              <a:rPr lang="en-US" dirty="0"/>
              <a:t>2017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6546CF-7D2D-442A-A262-E235F3C4E306}"/>
              </a:ext>
            </a:extLst>
          </p:cNvPr>
          <p:cNvSpPr txBox="1"/>
          <p:nvPr/>
        </p:nvSpPr>
        <p:spPr>
          <a:xfrm>
            <a:off x="9266268" y="2457479"/>
            <a:ext cx="63457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001</a:t>
            </a:r>
          </a:p>
          <a:p>
            <a:r>
              <a:rPr lang="en-US" dirty="0"/>
              <a:t>003</a:t>
            </a:r>
          </a:p>
          <a:p>
            <a:r>
              <a:rPr lang="en-US" dirty="0"/>
              <a:t>005</a:t>
            </a:r>
          </a:p>
          <a:p>
            <a:r>
              <a:rPr lang="en-US" dirty="0"/>
              <a:t>007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115</a:t>
            </a:r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E06ECF9C-D02F-4DB9-A869-A4E29EE095B1}"/>
              </a:ext>
            </a:extLst>
          </p:cNvPr>
          <p:cNvSpPr/>
          <p:nvPr/>
        </p:nvSpPr>
        <p:spPr bwMode="auto">
          <a:xfrm>
            <a:off x="8511283" y="2264231"/>
            <a:ext cx="1169649" cy="2050875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Left Bracket 19">
            <a:extLst>
              <a:ext uri="{FF2B5EF4-FFF2-40B4-BE49-F238E27FC236}">
                <a16:creationId xmlns:a16="http://schemas.microsoft.com/office/drawing/2014/main" id="{CE912198-9139-4923-AEEC-AC1E896EDA2C}"/>
              </a:ext>
            </a:extLst>
          </p:cNvPr>
          <p:cNvSpPr/>
          <p:nvPr/>
        </p:nvSpPr>
        <p:spPr bwMode="auto">
          <a:xfrm rot="5400000">
            <a:off x="8294276" y="435830"/>
            <a:ext cx="498493" cy="3063912"/>
          </a:xfrm>
          <a:prstGeom prst="lef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4C7893-21EF-4D8A-B712-0B878B8F0F08}"/>
              </a:ext>
            </a:extLst>
          </p:cNvPr>
          <p:cNvSpPr txBox="1"/>
          <p:nvPr/>
        </p:nvSpPr>
        <p:spPr>
          <a:xfrm>
            <a:off x="7528457" y="1231475"/>
            <a:ext cx="215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Nested For Loop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BFFFB4-CDE9-4A71-ACAD-6E19913693BE}"/>
              </a:ext>
            </a:extLst>
          </p:cNvPr>
          <p:cNvSpPr txBox="1"/>
          <p:nvPr/>
        </p:nvSpPr>
        <p:spPr>
          <a:xfrm>
            <a:off x="5681652" y="2946718"/>
            <a:ext cx="1336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Parameter of</a:t>
            </a:r>
          </a:p>
          <a:p>
            <a:pPr algn="ctr"/>
            <a:r>
              <a:rPr lang="en-US" dirty="0"/>
              <a:t>interest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20253DE-93F8-4035-A626-12BAD2F259CD}"/>
              </a:ext>
            </a:extLst>
          </p:cNvPr>
          <p:cNvSpPr txBox="1"/>
          <p:nvPr/>
        </p:nvSpPr>
        <p:spPr>
          <a:xfrm>
            <a:off x="7879006" y="2579174"/>
            <a:ext cx="587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Year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A7A824-84A8-4A25-95C8-1CC9AF57B81E}"/>
              </a:ext>
            </a:extLst>
          </p:cNvPr>
          <p:cNvSpPr txBox="1"/>
          <p:nvPr/>
        </p:nvSpPr>
        <p:spPr>
          <a:xfrm>
            <a:off x="8780969" y="191365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County code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295430-1719-489A-841C-BD65911D9F93}"/>
              </a:ext>
            </a:extLst>
          </p:cNvPr>
          <p:cNvSpPr txBox="1"/>
          <p:nvPr/>
        </p:nvSpPr>
        <p:spPr>
          <a:xfrm>
            <a:off x="8263888" y="5720651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~</a:t>
            </a:r>
            <a:r>
              <a:rPr lang="en-US" dirty="0"/>
              <a:t> 3.5 x 10^6 Rows</a:t>
            </a:r>
          </a:p>
          <a:p>
            <a:r>
              <a:rPr lang="en-US" b="1" dirty="0"/>
              <a:t>~</a:t>
            </a:r>
            <a:r>
              <a:rPr lang="en-US" dirty="0"/>
              <a:t> 3 hours of querying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C4712CA-FE27-4EAC-8A9E-99EFC36861F5}"/>
              </a:ext>
            </a:extLst>
          </p:cNvPr>
          <p:cNvCxnSpPr>
            <a:cxnSpLocks/>
          </p:cNvCxnSpPr>
          <p:nvPr/>
        </p:nvCxnSpPr>
        <p:spPr bwMode="auto">
          <a:xfrm>
            <a:off x="9900846" y="2670614"/>
            <a:ext cx="649008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16D7107-29A0-4100-9729-BA206A9C1D30}"/>
              </a:ext>
            </a:extLst>
          </p:cNvPr>
          <p:cNvSpPr txBox="1"/>
          <p:nvPr/>
        </p:nvSpPr>
        <p:spPr>
          <a:xfrm>
            <a:off x="10655831" y="2457479"/>
            <a:ext cx="143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</a:t>
            </a:r>
            <a:r>
              <a:rPr lang="en-US" dirty="0" err="1"/>
              <a:t>DataFrame</a:t>
            </a:r>
            <a:r>
              <a:rPr lang="en-US" dirty="0"/>
              <a:t> 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37E144-C3D8-4865-B5A2-0258086ECC79}"/>
              </a:ext>
            </a:extLst>
          </p:cNvPr>
          <p:cNvSpPr txBox="1"/>
          <p:nvPr/>
        </p:nvSpPr>
        <p:spPr>
          <a:xfrm>
            <a:off x="10921468" y="3251194"/>
            <a:ext cx="7809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DF1,</a:t>
            </a:r>
          </a:p>
          <a:p>
            <a:r>
              <a:rPr lang="en-US" dirty="0"/>
              <a:t>  DF2,</a:t>
            </a:r>
          </a:p>
          <a:p>
            <a:r>
              <a:rPr lang="en-US" dirty="0"/>
              <a:t>  DF3,</a:t>
            </a:r>
          </a:p>
          <a:p>
            <a:r>
              <a:rPr lang="en-US" dirty="0"/>
              <a:t>  …,</a:t>
            </a:r>
          </a:p>
          <a:p>
            <a:r>
              <a:rPr lang="en-US" dirty="0"/>
              <a:t>  </a:t>
            </a:r>
            <a:r>
              <a:rPr lang="en-US" dirty="0" err="1"/>
              <a:t>DFi</a:t>
            </a:r>
            <a:r>
              <a:rPr lang="en-US" dirty="0"/>
              <a:t> ]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DCFBE77-1FB9-4239-A8C4-3E97CB1E8CB9}"/>
              </a:ext>
            </a:extLst>
          </p:cNvPr>
          <p:cNvCxnSpPr>
            <a:cxnSpLocks/>
          </p:cNvCxnSpPr>
          <p:nvPr/>
        </p:nvCxnSpPr>
        <p:spPr bwMode="auto">
          <a:xfrm>
            <a:off x="11381688" y="4755212"/>
            <a:ext cx="0" cy="426799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C0DA96B-92A0-4A51-9660-C2A3258C40DA}"/>
              </a:ext>
            </a:extLst>
          </p:cNvPr>
          <p:cNvSpPr txBox="1"/>
          <p:nvPr/>
        </p:nvSpPr>
        <p:spPr>
          <a:xfrm>
            <a:off x="10655831" y="5208701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Master DF ]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BC5609A-832F-43D7-9B09-1EF9132FBF30}"/>
              </a:ext>
            </a:extLst>
          </p:cNvPr>
          <p:cNvCxnSpPr>
            <a:cxnSpLocks/>
            <a:stCxn id="28" idx="2"/>
          </p:cNvCxnSpPr>
          <p:nvPr/>
        </p:nvCxnSpPr>
        <p:spPr bwMode="auto">
          <a:xfrm>
            <a:off x="11371829" y="2826811"/>
            <a:ext cx="0" cy="401869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463439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16" grpId="0" animBg="1"/>
      <p:bldP spid="17" grpId="0"/>
      <p:bldP spid="37" grpId="0"/>
      <p:bldP spid="38" grpId="0" animBg="1"/>
      <p:bldP spid="20" grpId="0" animBg="1"/>
      <p:bldP spid="21" grpId="0"/>
      <p:bldP spid="22" grpId="0"/>
      <p:bldP spid="44" grpId="0"/>
      <p:bldP spid="47" grpId="0"/>
      <p:bldP spid="24" grpId="0"/>
      <p:bldP spid="28" grpId="0"/>
      <p:bldP spid="29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54" name="Rectangle 18"/>
          <p:cNvSpPr>
            <a:spLocks noChangeArrowheads="1"/>
          </p:cNvSpPr>
          <p:nvPr/>
        </p:nvSpPr>
        <p:spPr bwMode="auto">
          <a:xfrm>
            <a:off x="7362825" y="6213476"/>
            <a:ext cx="184720" cy="584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35" tIns="45718" rIns="91435" bIns="4571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4755" name="Rectangle 19"/>
          <p:cNvSpPr>
            <a:spLocks noChangeArrowheads="1"/>
          </p:cNvSpPr>
          <p:nvPr/>
        </p:nvSpPr>
        <p:spPr bwMode="auto">
          <a:xfrm>
            <a:off x="8140700" y="6746876"/>
            <a:ext cx="184720" cy="461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35" tIns="45718" rIns="91435" bIns="4571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E8788A-F852-4B90-9D7B-6A1E61CEC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22" y="259764"/>
            <a:ext cx="10806155" cy="633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21515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54" name="Rectangle 18"/>
          <p:cNvSpPr>
            <a:spLocks noChangeArrowheads="1"/>
          </p:cNvSpPr>
          <p:nvPr/>
        </p:nvSpPr>
        <p:spPr bwMode="auto">
          <a:xfrm>
            <a:off x="7362825" y="6213476"/>
            <a:ext cx="184720" cy="584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35" tIns="45718" rIns="91435" bIns="4571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4755" name="Rectangle 19"/>
          <p:cNvSpPr>
            <a:spLocks noChangeArrowheads="1"/>
          </p:cNvSpPr>
          <p:nvPr/>
        </p:nvSpPr>
        <p:spPr bwMode="auto">
          <a:xfrm>
            <a:off x="8140700" y="6746876"/>
            <a:ext cx="184720" cy="461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35" tIns="45718" rIns="91435" bIns="4571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0" y="6546821"/>
            <a:ext cx="5676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i="1" dirty="0">
                <a:solidFill>
                  <a:srgbClr val="CC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6" charset="0"/>
              </a:rPr>
              <a:t>UCSD Data visualization Bootcamp, DATA20180619</a:t>
            </a:r>
          </a:p>
        </p:txBody>
      </p:sp>
    </p:spTree>
    <p:extLst>
      <p:ext uri="{BB962C8B-B14F-4D97-AF65-F5344CB8AC3E}">
        <p14:creationId xmlns:p14="http://schemas.microsoft.com/office/powerpoint/2010/main" val="40068444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54" name="Rectangle 18"/>
          <p:cNvSpPr>
            <a:spLocks noChangeArrowheads="1"/>
          </p:cNvSpPr>
          <p:nvPr/>
        </p:nvSpPr>
        <p:spPr bwMode="auto">
          <a:xfrm>
            <a:off x="7362825" y="6213476"/>
            <a:ext cx="184720" cy="584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35" tIns="45718" rIns="91435" bIns="4571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4755" name="Rectangle 19"/>
          <p:cNvSpPr>
            <a:spLocks noChangeArrowheads="1"/>
          </p:cNvSpPr>
          <p:nvPr/>
        </p:nvSpPr>
        <p:spPr bwMode="auto">
          <a:xfrm>
            <a:off x="8140700" y="6746876"/>
            <a:ext cx="184720" cy="461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35" tIns="45718" rIns="91435" bIns="4571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0" y="6546821"/>
            <a:ext cx="5676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i="1" dirty="0">
                <a:solidFill>
                  <a:srgbClr val="CC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6" charset="0"/>
              </a:rPr>
              <a:t>UCSD Data visualization Bootcamp, DATA20180619</a:t>
            </a:r>
          </a:p>
        </p:txBody>
      </p:sp>
    </p:spTree>
    <p:extLst>
      <p:ext uri="{BB962C8B-B14F-4D97-AF65-F5344CB8AC3E}">
        <p14:creationId xmlns:p14="http://schemas.microsoft.com/office/powerpoint/2010/main" val="147961716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54" name="Rectangle 18"/>
          <p:cNvSpPr>
            <a:spLocks noChangeArrowheads="1"/>
          </p:cNvSpPr>
          <p:nvPr/>
        </p:nvSpPr>
        <p:spPr bwMode="auto">
          <a:xfrm>
            <a:off x="7362825" y="6213476"/>
            <a:ext cx="184720" cy="584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35" tIns="45718" rIns="91435" bIns="4571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4755" name="Rectangle 19"/>
          <p:cNvSpPr>
            <a:spLocks noChangeArrowheads="1"/>
          </p:cNvSpPr>
          <p:nvPr/>
        </p:nvSpPr>
        <p:spPr bwMode="auto">
          <a:xfrm>
            <a:off x="8140700" y="6746876"/>
            <a:ext cx="184720" cy="461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35" tIns="45718" rIns="91435" bIns="4571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0" y="6546821"/>
            <a:ext cx="5676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i="1" dirty="0">
                <a:solidFill>
                  <a:srgbClr val="CC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6" charset="0"/>
              </a:rPr>
              <a:t>UCSD Data visualization Bootcamp, DATA20180619</a:t>
            </a:r>
          </a:p>
        </p:txBody>
      </p:sp>
    </p:spTree>
    <p:extLst>
      <p:ext uri="{BB962C8B-B14F-4D97-AF65-F5344CB8AC3E}">
        <p14:creationId xmlns:p14="http://schemas.microsoft.com/office/powerpoint/2010/main" val="238085113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54" name="Rectangle 18"/>
          <p:cNvSpPr>
            <a:spLocks noChangeArrowheads="1"/>
          </p:cNvSpPr>
          <p:nvPr/>
        </p:nvSpPr>
        <p:spPr bwMode="auto">
          <a:xfrm>
            <a:off x="7362825" y="6213476"/>
            <a:ext cx="184720" cy="584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35" tIns="45718" rIns="91435" bIns="4571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4755" name="Rectangle 19"/>
          <p:cNvSpPr>
            <a:spLocks noChangeArrowheads="1"/>
          </p:cNvSpPr>
          <p:nvPr/>
        </p:nvSpPr>
        <p:spPr bwMode="auto">
          <a:xfrm>
            <a:off x="8140700" y="6746876"/>
            <a:ext cx="184720" cy="461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35" tIns="45718" rIns="91435" bIns="4571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0" y="6546821"/>
            <a:ext cx="5676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i="1" dirty="0">
                <a:solidFill>
                  <a:srgbClr val="CC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6" charset="0"/>
              </a:rPr>
              <a:t>UCSD Data visualization Bootcamp, DATA20180619</a:t>
            </a:r>
          </a:p>
        </p:txBody>
      </p:sp>
      <p:pic>
        <p:nvPicPr>
          <p:cNvPr id="9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548ADC3-F159-4EB2-BDCA-0279A4510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99" y="1295905"/>
            <a:ext cx="3443024" cy="2531596"/>
          </a:xfrm>
          <a:prstGeom prst="rect">
            <a:avLst/>
          </a:prstGeom>
        </p:spPr>
      </p:pic>
      <p:pic>
        <p:nvPicPr>
          <p:cNvPr id="11" name="Picture 1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D48FEC7-F1DD-4F7E-BA5C-0BF8A20FE7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20" y="3941713"/>
            <a:ext cx="3364582" cy="2605107"/>
          </a:xfrm>
          <a:prstGeom prst="rect">
            <a:avLst/>
          </a:prstGeom>
        </p:spPr>
      </p:pic>
      <p:pic>
        <p:nvPicPr>
          <p:cNvPr id="13" name="Picture 1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1E7B982-52AA-4CD8-817B-2C6CE2E0EA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928" y="1365858"/>
            <a:ext cx="3510841" cy="244995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FA59C7A-D5E8-4306-8B39-13CF1D2A4D04}"/>
              </a:ext>
            </a:extLst>
          </p:cNvPr>
          <p:cNvSpPr/>
          <p:nvPr/>
        </p:nvSpPr>
        <p:spPr>
          <a:xfrm>
            <a:off x="709554" y="172062"/>
            <a:ext cx="11159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Fig. 1. The ozone concentrations in ambient air across the state of California (2011-2016) and asthma rates per 10,000 individuals admitted during this time. Red triangles: &lt;18yr,  blue triangles:  &gt;18yr </a:t>
            </a:r>
          </a:p>
        </p:txBody>
      </p:sp>
      <p:pic>
        <p:nvPicPr>
          <p:cNvPr id="15" name="Picture 1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B3A36C3-8D9B-4693-905D-D5FFAA6939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928" y="3950495"/>
            <a:ext cx="3510841" cy="2587542"/>
          </a:xfrm>
          <a:prstGeom prst="rect">
            <a:avLst/>
          </a:prstGeom>
        </p:spPr>
      </p:pic>
      <p:pic>
        <p:nvPicPr>
          <p:cNvPr id="18" name="Picture 1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4ADB8A3-AE89-4514-A1EA-9EC7310DCB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501" y="1377547"/>
            <a:ext cx="3414715" cy="2449954"/>
          </a:xfrm>
          <a:prstGeom prst="rect">
            <a:avLst/>
          </a:prstGeom>
        </p:spPr>
      </p:pic>
      <p:pic>
        <p:nvPicPr>
          <p:cNvPr id="20" name="Picture 1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7C950A5-6492-46BD-86A8-E54F9E0EC0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501" y="3948189"/>
            <a:ext cx="3443617" cy="258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7859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Strömung">
  <a:themeElements>
    <a:clrScheme name="Strömung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ömung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römung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ömung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ömung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ömung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ömung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ömung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ömung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ömung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ömung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3188</TotalTime>
  <Words>3405</Words>
  <Application>Microsoft Office PowerPoint</Application>
  <PresentationFormat>Widescreen</PresentationFormat>
  <Paragraphs>355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8" baseType="lpstr">
      <vt:lpstr>Arial</vt:lpstr>
      <vt:lpstr>Calibri</vt:lpstr>
      <vt:lpstr>Calibri Light</vt:lpstr>
      <vt:lpstr>Garamond</vt:lpstr>
      <vt:lpstr>Gill Sans</vt:lpstr>
      <vt:lpstr>Lucida Grande</vt:lpstr>
      <vt:lpstr>Symbol</vt:lpstr>
      <vt:lpstr>Times New Roman</vt:lpstr>
      <vt:lpstr>Times New Roman Special G2</vt:lpstr>
      <vt:lpstr>Wingdings</vt:lpstr>
      <vt:lpstr>ヒラギノ角ゴ Pro W6</vt:lpstr>
      <vt:lpstr>Office Theme</vt:lpstr>
      <vt:lpstr>4_Strömung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Shaheen, Robina</dc:creator>
  <cp:lastModifiedBy>Rama Pranadinata</cp:lastModifiedBy>
  <cp:revision>25</cp:revision>
  <dcterms:created xsi:type="dcterms:W3CDTF">2018-08-18T17:30:51Z</dcterms:created>
  <dcterms:modified xsi:type="dcterms:W3CDTF">2018-08-21T03:47:37Z</dcterms:modified>
</cp:coreProperties>
</file>