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98" r:id="rId2"/>
    <p:sldId id="400" r:id="rId3"/>
    <p:sldId id="4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614D0-E9D4-41D7-A3E2-A6F0FB64A5C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95277-86CE-4ADC-B3FD-69B10EA2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0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BA1A60-3977-4FBB-A72C-82AE05F4034C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75188"/>
            <a:ext cx="4954587" cy="44291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Tropospheric ozone is a secondary pollutant, it is not emitted directly but instead is produced </a:t>
            </a:r>
            <a:r>
              <a:rPr lang="en-US" dirty="0" err="1"/>
              <a:t>photochemically</a:t>
            </a:r>
            <a:r>
              <a:rPr lang="en-US" dirty="0"/>
              <a:t> in the troposphere by its precursors such as reactive nitrogen oxide (</a:t>
            </a:r>
            <a:r>
              <a:rPr lang="en-US" dirty="0" err="1"/>
              <a:t>NOx</a:t>
            </a:r>
            <a:r>
              <a:rPr lang="en-US" dirty="0"/>
              <a:t>), CO, CH4 and VOC’s. Life time of an ozone molecule in the troposphere varies according to the photochemical activity ( a mean tropospheric life time is ~22days). Ozone has a longer life time in the free and cold troposphere than warmer boundary layer.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difference between stratospheric and tropospheric ozone generation is in the source of atomic O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for solar radiation with a wavelength of less than 242 nm: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O + O </a:t>
            </a:r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>
              <a:sym typeface="Times New Roman Special G2" pitchFamily="18" charset="2"/>
            </a:endParaRPr>
          </a:p>
          <a:p>
            <a:pPr eaLnBrk="1" hangingPunct="1">
              <a:defRPr/>
            </a:pPr>
            <a:r>
              <a:rPr lang="en-US" dirty="0"/>
              <a:t>photochemical production of O</a:t>
            </a:r>
            <a:r>
              <a:rPr lang="en-US" baseline="-25000" dirty="0"/>
              <a:t>3</a:t>
            </a:r>
            <a:r>
              <a:rPr lang="en-US" dirty="0"/>
              <a:t> in troposphere tied to </a:t>
            </a:r>
            <a:r>
              <a:rPr lang="en-US" dirty="0" err="1"/>
              <a:t>NO</a:t>
            </a:r>
            <a:r>
              <a:rPr lang="en-US" baseline="-25000" dirty="0" err="1"/>
              <a:t>x</a:t>
            </a:r>
            <a:r>
              <a:rPr lang="en-US" dirty="0"/>
              <a:t> (NO + NO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for wavelengths less than 424 nm:</a:t>
            </a:r>
          </a:p>
          <a:p>
            <a:pPr algn="ctr" eaLnBrk="1" hangingPunct="1">
              <a:defRPr/>
            </a:pP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err="1"/>
              <a:t>hv</a:t>
            </a:r>
            <a:r>
              <a:rPr lang="en-US" dirty="0"/>
              <a:t> </a:t>
            </a:r>
            <a:r>
              <a:rPr lang="en-US" dirty="0">
                <a:sym typeface="Times New Roman Special G2" pitchFamily="18" charset="2"/>
              </a:rPr>
              <a:t> NO + O</a:t>
            </a:r>
          </a:p>
          <a:p>
            <a:pPr eaLnBrk="1" hangingPunct="1">
              <a:defRPr/>
            </a:pPr>
            <a:r>
              <a:rPr lang="en-US" dirty="0">
                <a:sym typeface="Times New Roman Special G2" pitchFamily="18" charset="2"/>
              </a:rPr>
              <a:t>but NO will react with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endParaRPr lang="en-US" dirty="0">
              <a:sym typeface="Times New Roman Special G2" pitchFamily="18" charset="2"/>
            </a:endParaRPr>
          </a:p>
          <a:p>
            <a:pPr algn="ctr" eaLnBrk="1" hangingPunct="1">
              <a:defRPr/>
            </a:pPr>
            <a:r>
              <a:rPr lang="en-US" dirty="0">
                <a:sym typeface="Times New Roman Special G2" pitchFamily="18" charset="2"/>
              </a:rPr>
              <a:t>NO + O</a:t>
            </a:r>
            <a:r>
              <a:rPr lang="en-US" baseline="-25000" dirty="0">
                <a:sym typeface="Times New Roman Special G2" pitchFamily="18" charset="2"/>
              </a:rPr>
              <a:t>3</a:t>
            </a:r>
            <a:r>
              <a:rPr lang="en-US" dirty="0">
                <a:sym typeface="Times New Roman Special G2" pitchFamily="18" charset="2"/>
              </a:rPr>
              <a:t>  NO</a:t>
            </a:r>
            <a:r>
              <a:rPr lang="en-US" baseline="-25000" dirty="0">
                <a:sym typeface="Times New Roman Special G2" pitchFamily="18" charset="2"/>
              </a:rPr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presence of </a:t>
            </a:r>
            <a:r>
              <a:rPr lang="en-US" dirty="0" err="1"/>
              <a:t>peroxy</a:t>
            </a:r>
            <a:r>
              <a:rPr lang="en-US" dirty="0"/>
              <a:t> radicals, from the oxidation of hydrocarbons, disturbs O</a:t>
            </a:r>
            <a:r>
              <a:rPr lang="en-US" baseline="-25000" dirty="0"/>
              <a:t>3</a:t>
            </a:r>
            <a:r>
              <a:rPr lang="en-US" dirty="0"/>
              <a:t>-NO-NO</a:t>
            </a:r>
            <a:r>
              <a:rPr lang="en-US" baseline="-25000" dirty="0"/>
              <a:t>2</a:t>
            </a:r>
            <a:r>
              <a:rPr lang="en-US" dirty="0"/>
              <a:t> cycle</a:t>
            </a:r>
          </a:p>
          <a:p>
            <a:pPr algn="ctr" eaLnBrk="1" hangingPunct="1">
              <a:defRPr/>
            </a:pPr>
            <a:r>
              <a:rPr lang="en-US" sz="1000" dirty="0"/>
              <a:t>NO + HO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OH·</a:t>
            </a:r>
          </a:p>
          <a:p>
            <a:pPr algn="ctr" eaLnBrk="1" hangingPunct="1">
              <a:defRPr/>
            </a:pPr>
            <a:r>
              <a:rPr lang="en-US" sz="1000" dirty="0"/>
              <a:t>NO + RO</a:t>
            </a:r>
            <a:r>
              <a:rPr lang="en-US" sz="1000" baseline="-25000" dirty="0"/>
              <a:t>2</a:t>
            </a:r>
            <a:r>
              <a:rPr lang="en-US" sz="1000" dirty="0"/>
              <a:t>· </a:t>
            </a:r>
            <a:r>
              <a:rPr lang="en-US" sz="1000" dirty="0">
                <a:sym typeface="Times New Roman Special G2" pitchFamily="18" charset="2"/>
              </a:rPr>
              <a:t> NO</a:t>
            </a:r>
            <a:r>
              <a:rPr lang="en-US" sz="1000" baseline="-25000" dirty="0">
                <a:sym typeface="Times New Roman Special G2" pitchFamily="18" charset="2"/>
              </a:rPr>
              <a:t>2</a:t>
            </a:r>
            <a:r>
              <a:rPr lang="en-US" sz="1000" dirty="0">
                <a:sym typeface="Times New Roman Special G2" pitchFamily="18" charset="2"/>
              </a:rPr>
              <a:t> + RO·</a:t>
            </a: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leads to net production of ozone</a:t>
            </a:r>
          </a:p>
          <a:p>
            <a:pPr lvl="1" eaLnBrk="1" hangingPunct="1">
              <a:defRPr/>
            </a:pPr>
            <a:r>
              <a:rPr lang="en-US" dirty="0"/>
              <a:t>The ozone molecule has four resonance structure which imparts or confer a slight polarity to the ozone molecule (0.53D).</a:t>
            </a:r>
          </a:p>
          <a:p>
            <a:pPr lvl="1" eaLnBrk="1" hangingPunct="1">
              <a:defRPr/>
            </a:pPr>
            <a:r>
              <a:rPr lang="en-US" dirty="0"/>
              <a:t>The bond length 1.272A is intermediate b/w double bond 1.21A and single bond (H-O) 1.47A {angstroms (A)}.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Protective shield in the stratosphere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 oxidant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Secondary pollutant in the troposphere</a:t>
            </a:r>
          </a:p>
          <a:p>
            <a:pPr eaLnBrk="1" hangingPunct="1">
              <a:defRPr/>
            </a:pPr>
            <a:endParaRPr lang="en-US" dirty="0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3rd most abundant GHG with RF +0.3 W.m-2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Damage crops and property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Cause respiratory diseases and premature mortality</a:t>
            </a:r>
          </a:p>
          <a:p>
            <a:pPr lvl="1" eaLnBrk="1" hangingPunct="1"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  <a:p>
            <a:pPr algn="ctr" eaLnBrk="1" hangingPunct="1">
              <a:spcBef>
                <a:spcPct val="4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8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790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961E3-C299-4839-BFE8-0DA8FF4BDCE7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0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6DAAD-91FF-4F85-92AB-1411ABCFD3A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3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C2A8A-EEF8-47C3-B279-CC91FA35BEF4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4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8003-3222-4840-A6BE-38A3979C1503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9DFF9-B090-4743-9438-321D8AC45E2B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2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4F13-F67D-4199-8B01-0A437AEA09B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F74C3-CDD4-4873-911C-6406BD80DC42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7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075EC-EBCC-4867-A242-5A1D656518EE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4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46CC1-D908-4A5E-81DD-8DAFB9B0B545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9237C-3CFE-4760-A315-9436DC9B8791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7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BDBBE-A7D1-471F-A7E9-A2FD7216051D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1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FCCFA-AC44-4C1C-AE48-9AD01481305C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3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8E4AA-2649-4EB2-B715-8BB7678F2A3F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1F79-88E0-48F8-B598-F439FEBB871F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C069AED-3057-48D7-94D9-A162CC17F75A}" type="slidenum">
              <a:rPr lang="de-DE">
                <a:solidFill>
                  <a:srgbClr val="FFFFFF"/>
                </a:solidFill>
                <a:effectLst/>
              </a:rPr>
              <a:pPr>
                <a:defRPr/>
              </a:pPr>
              <a:t>‹#›</a:t>
            </a:fld>
            <a:endParaRPr lang="de-DE">
              <a:solidFill>
                <a:srgbClr val="FFFFFF"/>
              </a:solidFill>
              <a:effectLst/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1229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687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800">
                  <a:solidFill>
                    <a:srgbClr val="FFFFFF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687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  <p:sp>
          <p:nvSpPr>
            <p:cNvPr id="3687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800"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87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687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>
              <a:solidFill>
                <a:srgbClr val="FFFFFF"/>
              </a:solidFill>
              <a:effectLst/>
            </a:endParaRPr>
          </a:p>
        </p:txBody>
      </p:sp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821285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73BFA-DF3B-4094-ACA7-A47FCE30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2" y="1871998"/>
            <a:ext cx="4099788" cy="4341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860C3D-181B-4C03-BDEA-19E847504E7C}"/>
              </a:ext>
            </a:extLst>
          </p:cNvPr>
          <p:cNvSpPr txBox="1"/>
          <p:nvPr/>
        </p:nvSpPr>
        <p:spPr>
          <a:xfrm>
            <a:off x="2639505" y="207389"/>
            <a:ext cx="6084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Data Collection Using EPA API </a:t>
            </a:r>
          </a:p>
          <a:p>
            <a:pPr algn="ctr"/>
            <a:r>
              <a:rPr lang="en-US" dirty="0"/>
              <a:t>(https://aqs.epa.gov/api)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BE6F2-B7C7-49B1-86F7-F64F8EF7C39C}"/>
              </a:ext>
            </a:extLst>
          </p:cNvPr>
          <p:cNvSpPr/>
          <p:nvPr/>
        </p:nvSpPr>
        <p:spPr bwMode="auto">
          <a:xfrm>
            <a:off x="3346515" y="2564091"/>
            <a:ext cx="1204950" cy="1329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57EC6B-5D01-4F5B-B983-673B9357F82D}"/>
              </a:ext>
            </a:extLst>
          </p:cNvPr>
          <p:cNvSpPr txBox="1"/>
          <p:nvPr/>
        </p:nvSpPr>
        <p:spPr>
          <a:xfrm>
            <a:off x="5778193" y="3601050"/>
            <a:ext cx="120495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</a:t>
            </a:r>
          </a:p>
          <a:p>
            <a:pPr algn="r"/>
            <a:r>
              <a:rPr lang="en-US" dirty="0"/>
              <a:t>Ozone</a:t>
            </a:r>
          </a:p>
          <a:p>
            <a:pPr algn="r"/>
            <a:r>
              <a:rPr lang="en-US" dirty="0"/>
              <a:t>PM2.5</a:t>
            </a:r>
          </a:p>
          <a:p>
            <a:pPr algn="r"/>
            <a:r>
              <a:rPr lang="en-US" dirty="0"/>
              <a:t>PM10</a:t>
            </a:r>
          </a:p>
          <a:p>
            <a:pPr algn="r"/>
            <a:r>
              <a:rPr lang="en-US" dirty="0"/>
              <a:t>Wind Speed</a:t>
            </a:r>
          </a:p>
          <a:p>
            <a:pPr algn="r"/>
            <a:r>
              <a:rPr lang="en-US" dirty="0"/>
              <a:t>Temp</a:t>
            </a:r>
          </a:p>
          <a:p>
            <a:pPr algn="r"/>
            <a:r>
              <a:rPr lang="en-US" dirty="0"/>
              <a:t>Humidity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D723198-30F1-4DA2-B96B-731E3EF70222}"/>
              </a:ext>
            </a:extLst>
          </p:cNvPr>
          <p:cNvSpPr/>
          <p:nvPr/>
        </p:nvSpPr>
        <p:spPr bwMode="auto">
          <a:xfrm>
            <a:off x="7151642" y="2988580"/>
            <a:ext cx="1169649" cy="222012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1C314-4077-4224-B18D-BC4BE661AA21}"/>
              </a:ext>
            </a:extLst>
          </p:cNvPr>
          <p:cNvSpPr txBox="1"/>
          <p:nvPr/>
        </p:nvSpPr>
        <p:spPr>
          <a:xfrm>
            <a:off x="7879006" y="3082977"/>
            <a:ext cx="7697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</a:t>
            </a:r>
          </a:p>
          <a:p>
            <a:r>
              <a:rPr lang="en-US" dirty="0"/>
              <a:t>2012</a:t>
            </a:r>
          </a:p>
          <a:p>
            <a:r>
              <a:rPr lang="en-US" dirty="0"/>
              <a:t>2013</a:t>
            </a:r>
          </a:p>
          <a:p>
            <a:r>
              <a:rPr lang="en-US" dirty="0"/>
              <a:t>2014</a:t>
            </a:r>
          </a:p>
          <a:p>
            <a:r>
              <a:rPr lang="en-US" dirty="0"/>
              <a:t>2015</a:t>
            </a:r>
          </a:p>
          <a:p>
            <a:r>
              <a:rPr lang="en-US" dirty="0"/>
              <a:t>2016</a:t>
            </a:r>
          </a:p>
          <a:p>
            <a:r>
              <a:rPr lang="en-US" dirty="0"/>
              <a:t>2017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6546CF-7D2D-442A-A262-E235F3C4E306}"/>
              </a:ext>
            </a:extLst>
          </p:cNvPr>
          <p:cNvSpPr txBox="1"/>
          <p:nvPr/>
        </p:nvSpPr>
        <p:spPr>
          <a:xfrm>
            <a:off x="9266268" y="2457479"/>
            <a:ext cx="634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</a:t>
            </a:r>
          </a:p>
          <a:p>
            <a:r>
              <a:rPr lang="en-US" dirty="0"/>
              <a:t>003</a:t>
            </a:r>
          </a:p>
          <a:p>
            <a:r>
              <a:rPr lang="en-US" dirty="0"/>
              <a:t>005</a:t>
            </a:r>
          </a:p>
          <a:p>
            <a:r>
              <a:rPr lang="en-US" dirty="0"/>
              <a:t>007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115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06ECF9C-D02F-4DB9-A869-A4E29EE095B1}"/>
              </a:ext>
            </a:extLst>
          </p:cNvPr>
          <p:cNvSpPr/>
          <p:nvPr/>
        </p:nvSpPr>
        <p:spPr bwMode="auto">
          <a:xfrm>
            <a:off x="8511283" y="2264231"/>
            <a:ext cx="1169649" cy="205087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CE912198-9139-4923-AEEC-AC1E896EDA2C}"/>
              </a:ext>
            </a:extLst>
          </p:cNvPr>
          <p:cNvSpPr/>
          <p:nvPr/>
        </p:nvSpPr>
        <p:spPr bwMode="auto">
          <a:xfrm rot="5400000">
            <a:off x="8294276" y="435830"/>
            <a:ext cx="498493" cy="306391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4C7893-21EF-4D8A-B712-0B878B8F0F08}"/>
              </a:ext>
            </a:extLst>
          </p:cNvPr>
          <p:cNvSpPr txBox="1"/>
          <p:nvPr/>
        </p:nvSpPr>
        <p:spPr>
          <a:xfrm>
            <a:off x="7528457" y="1231475"/>
            <a:ext cx="21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For 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BFFFB4-CDE9-4A71-ACAD-6E19913693BE}"/>
              </a:ext>
            </a:extLst>
          </p:cNvPr>
          <p:cNvSpPr txBox="1"/>
          <p:nvPr/>
        </p:nvSpPr>
        <p:spPr>
          <a:xfrm>
            <a:off x="5681652" y="2946718"/>
            <a:ext cx="1336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Parameter of</a:t>
            </a:r>
          </a:p>
          <a:p>
            <a:pPr algn="ctr"/>
            <a:r>
              <a:rPr lang="en-US" dirty="0"/>
              <a:t>interest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0253DE-93F8-4035-A626-12BAD2F259CD}"/>
              </a:ext>
            </a:extLst>
          </p:cNvPr>
          <p:cNvSpPr txBox="1"/>
          <p:nvPr/>
        </p:nvSpPr>
        <p:spPr>
          <a:xfrm>
            <a:off x="7879006" y="2579174"/>
            <a:ext cx="58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A7A824-84A8-4A25-95C8-1CC9AF57B81E}"/>
              </a:ext>
            </a:extLst>
          </p:cNvPr>
          <p:cNvSpPr txBox="1"/>
          <p:nvPr/>
        </p:nvSpPr>
        <p:spPr>
          <a:xfrm>
            <a:off x="8780969" y="191365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County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295430-1719-489A-841C-BD65911D9F93}"/>
              </a:ext>
            </a:extLst>
          </p:cNvPr>
          <p:cNvSpPr txBox="1"/>
          <p:nvPr/>
        </p:nvSpPr>
        <p:spPr>
          <a:xfrm>
            <a:off x="8263888" y="572065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</a:t>
            </a:r>
            <a:r>
              <a:rPr lang="en-US" dirty="0"/>
              <a:t> 3.5 x 10^6 Rows</a:t>
            </a:r>
          </a:p>
          <a:p>
            <a:r>
              <a:rPr lang="en-US" b="1" dirty="0"/>
              <a:t>~</a:t>
            </a:r>
            <a:r>
              <a:rPr lang="en-US" dirty="0"/>
              <a:t> 3 hours of querying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4712CA-FE27-4EAC-8A9E-99EFC36861F5}"/>
              </a:ext>
            </a:extLst>
          </p:cNvPr>
          <p:cNvCxnSpPr>
            <a:cxnSpLocks/>
          </p:cNvCxnSpPr>
          <p:nvPr/>
        </p:nvCxnSpPr>
        <p:spPr bwMode="auto">
          <a:xfrm>
            <a:off x="9900846" y="2670614"/>
            <a:ext cx="64900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6D7107-29A0-4100-9729-BA206A9C1D30}"/>
              </a:ext>
            </a:extLst>
          </p:cNvPr>
          <p:cNvSpPr txBox="1"/>
          <p:nvPr/>
        </p:nvSpPr>
        <p:spPr>
          <a:xfrm>
            <a:off x="10655831" y="2457479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 err="1"/>
              <a:t>DataFrame</a:t>
            </a:r>
            <a:r>
              <a:rPr lang="en-US" dirty="0"/>
              <a:t> 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37E144-C3D8-4865-B5A2-0258086ECC79}"/>
              </a:ext>
            </a:extLst>
          </p:cNvPr>
          <p:cNvSpPr txBox="1"/>
          <p:nvPr/>
        </p:nvSpPr>
        <p:spPr>
          <a:xfrm>
            <a:off x="10921468" y="3251194"/>
            <a:ext cx="7809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DF1,</a:t>
            </a:r>
          </a:p>
          <a:p>
            <a:r>
              <a:rPr lang="en-US" dirty="0"/>
              <a:t>  DF2,</a:t>
            </a:r>
          </a:p>
          <a:p>
            <a:r>
              <a:rPr lang="en-US" dirty="0"/>
              <a:t>  DF3,</a:t>
            </a:r>
          </a:p>
          <a:p>
            <a:r>
              <a:rPr lang="en-US" dirty="0"/>
              <a:t>  …,</a:t>
            </a:r>
          </a:p>
          <a:p>
            <a:r>
              <a:rPr lang="en-US" dirty="0"/>
              <a:t>  </a:t>
            </a:r>
            <a:r>
              <a:rPr lang="en-US" dirty="0" err="1"/>
              <a:t>DFi</a:t>
            </a:r>
            <a:r>
              <a:rPr lang="en-US" dirty="0"/>
              <a:t> ]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CFBE77-1FB9-4239-A8C4-3E97CB1E8CB9}"/>
              </a:ext>
            </a:extLst>
          </p:cNvPr>
          <p:cNvCxnSpPr>
            <a:cxnSpLocks/>
          </p:cNvCxnSpPr>
          <p:nvPr/>
        </p:nvCxnSpPr>
        <p:spPr bwMode="auto">
          <a:xfrm>
            <a:off x="11381688" y="4755212"/>
            <a:ext cx="0" cy="42679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C0DA96B-92A0-4A51-9660-C2A3258C40DA}"/>
              </a:ext>
            </a:extLst>
          </p:cNvPr>
          <p:cNvSpPr txBox="1"/>
          <p:nvPr/>
        </p:nvSpPr>
        <p:spPr>
          <a:xfrm>
            <a:off x="10655831" y="52087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Master DF 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C5609A-832F-43D7-9B09-1EF9132FBF30}"/>
              </a:ext>
            </a:extLst>
          </p:cNvPr>
          <p:cNvCxnSpPr>
            <a:cxnSpLocks/>
            <a:stCxn id="28" idx="2"/>
          </p:cNvCxnSpPr>
          <p:nvPr/>
        </p:nvCxnSpPr>
        <p:spPr bwMode="auto">
          <a:xfrm>
            <a:off x="11371829" y="2826811"/>
            <a:ext cx="0" cy="4018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6343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6" grpId="0" animBg="1"/>
      <p:bldP spid="17" grpId="0"/>
      <p:bldP spid="37" grpId="0"/>
      <p:bldP spid="38" grpId="0" animBg="1"/>
      <p:bldP spid="20" grpId="0" animBg="1"/>
      <p:bldP spid="21" grpId="0"/>
      <p:bldP spid="22" grpId="0"/>
      <p:bldP spid="44" grpId="0"/>
      <p:bldP spid="47" grpId="0"/>
      <p:bldP spid="24" grpId="0"/>
      <p:bldP spid="28" grpId="0"/>
      <p:bldP spid="29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E8788A-F852-4B90-9D7B-6A1E61CEC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22" y="259764"/>
            <a:ext cx="10806155" cy="633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51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62825" y="6213476"/>
            <a:ext cx="18472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8140700" y="6746876"/>
            <a:ext cx="18472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9609A-82C6-4663-A821-2A647A0E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2" y="185737"/>
            <a:ext cx="5534025" cy="6486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C1FE68-9940-4511-8112-64B0EC8A5DE3}"/>
              </a:ext>
            </a:extLst>
          </p:cNvPr>
          <p:cNvSpPr txBox="1"/>
          <p:nvPr/>
        </p:nvSpPr>
        <p:spPr>
          <a:xfrm>
            <a:off x="6450415" y="2136337"/>
            <a:ext cx="55426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House Gas producing Facilities in CA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“In general, facilities that directly emit 25,000 metric tons</a:t>
            </a:r>
          </a:p>
          <a:p>
            <a:r>
              <a:rPr lang="en-US" dirty="0"/>
              <a:t> of carbon dioxide equivalent or more per year are required </a:t>
            </a:r>
          </a:p>
          <a:p>
            <a:r>
              <a:rPr lang="en-US" dirty="0"/>
              <a:t>to submit annual reports to EPA.”</a:t>
            </a:r>
          </a:p>
          <a:p>
            <a:r>
              <a:rPr lang="en-US" dirty="0"/>
              <a:t>-</a:t>
            </a:r>
            <a:r>
              <a:rPr lang="en-US" i="1" dirty="0"/>
              <a:t>https://www.epa.gov/enviro/greenhouse-gas-overview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16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Strömung">
  <a:themeElements>
    <a:clrScheme name="Strömung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ömung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ömung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ömung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ömung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929</Words>
  <Application>Microsoft Office PowerPoint</Application>
  <PresentationFormat>Widescreen</PresentationFormat>
  <Paragraphs>118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Garamond</vt:lpstr>
      <vt:lpstr>Times New Roman</vt:lpstr>
      <vt:lpstr>Times New Roman Special G2</vt:lpstr>
      <vt:lpstr>Wingdings</vt:lpstr>
      <vt:lpstr>4_Strömung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Shaheen, Robina</dc:creator>
  <cp:lastModifiedBy>Rama Pranadinata</cp:lastModifiedBy>
  <cp:revision>16</cp:revision>
  <dcterms:created xsi:type="dcterms:W3CDTF">2018-08-18T17:30:51Z</dcterms:created>
  <dcterms:modified xsi:type="dcterms:W3CDTF">2018-08-18T20:44:37Z</dcterms:modified>
</cp:coreProperties>
</file>