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9fzc1Nzjkb2KMXyw1TsB9CCwQ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3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4282" y="762000"/>
            <a:ext cx="1524000" cy="1447800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dir="5400000" dist="50800" sy="1000">
              <a:srgbClr val="000000">
                <a:alpha val="98823"/>
              </a:srgbClr>
            </a:outerShdw>
            <a:reflection blurRad="0" dir="5400000" dist="50800" endA="0" endPos="26000" kx="0" rotWithShape="0" algn="bl" stA="21000" stPos="0" sy="-100000" ky="0"/>
          </a:effectLst>
        </p:spPr>
      </p:pic>
      <p:sp>
        <p:nvSpPr>
          <p:cNvPr id="85" name="Google Shape;85;p1"/>
          <p:cNvSpPr txBox="1"/>
          <p:nvPr/>
        </p:nvSpPr>
        <p:spPr>
          <a:xfrm>
            <a:off x="800096" y="2514600"/>
            <a:ext cx="753237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ETHICS</a:t>
            </a:r>
            <a:endParaRPr b="1" i="0" sz="2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endParaRPr b="1" i="0" sz="2800" u="none" cap="none" strike="noStrik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 :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INSTRUCTOR: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JAHID HASAN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PROGRAM: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BSc. CSE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1143000" y="533400"/>
            <a:ext cx="6906690" cy="842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imes New Roman"/>
              <a:buNone/>
            </a:pPr>
            <a:r>
              <a:rPr b="1" lang="en-US" sz="4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and Employer</a:t>
            </a:r>
            <a:endParaRPr b="1" sz="4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2"/>
          <p:cNvSpPr txBox="1"/>
          <p:nvPr>
            <p:ph idx="1" type="body"/>
          </p:nvPr>
        </p:nvSpPr>
        <p:spPr>
          <a:xfrm>
            <a:off x="304800" y="1981200"/>
            <a:ext cx="783130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Software engineering shall act in a manner which is best interest of their client and employee.</a:t>
            </a:r>
            <a:endParaRPr/>
          </a:p>
          <a:p>
            <a:pPr indent="-4572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Provide service in their areas of competence.</a:t>
            </a:r>
            <a:endParaRPr/>
          </a:p>
          <a:p>
            <a:pPr indent="-4572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Not knowingly use software that is obtained.</a:t>
            </a:r>
            <a:endParaRPr/>
          </a:p>
          <a:p>
            <a:pPr indent="-4572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 the property of a client or employer only in ways properly authorized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Ensure that any document upon which they rely has been approved.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Keep private any confidential information gained in their professional work.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Identify, document, collect evidence and report to the client or the employer promptly.</a:t>
            </a:r>
            <a:endParaRPr/>
          </a:p>
          <a:p>
            <a:pPr indent="-4572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Accept no outside work detrimental to the work they perform for their primary employer.</a:t>
            </a:r>
            <a:endParaRPr/>
          </a:p>
          <a:p>
            <a:pPr indent="-4572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Promote no interest adverse to their employer or client.</a:t>
            </a:r>
            <a:endParaRPr/>
          </a:p>
          <a:p>
            <a:pPr indent="-3683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type="title"/>
          </p:nvPr>
        </p:nvSpPr>
        <p:spPr>
          <a:xfrm>
            <a:off x="950703" y="533400"/>
            <a:ext cx="6906690" cy="842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b="1" lang="en-US" sz="5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1" sz="5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3"/>
          <p:cNvSpPr txBox="1"/>
          <p:nvPr>
            <p:ph idx="1" type="body"/>
          </p:nvPr>
        </p:nvSpPr>
        <p:spPr>
          <a:xfrm>
            <a:off x="488397" y="1905000"/>
            <a:ext cx="783130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are the owner of a software engineering company. Your employees (engineers) want you to let them do pro bono work for a local non-profit organization on company time. How would you respond in a way that is legal, moral, and ethical?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950703" y="533400"/>
            <a:ext cx="6906690" cy="842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b="1" lang="en-US" sz="5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endParaRPr b="1" sz="5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488397" y="1905000"/>
            <a:ext cx="783130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Software engineers shall ensure that their products and related modifications meet the highest professional standards possible.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Strive for high quality, acceptable cost and a reasonable schedule.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Ensure that any document upon which they rely has been approved.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 appropriate methods.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Follow professional standards.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Understand requirements properly.</a:t>
            </a:r>
            <a:endParaRPr/>
          </a:p>
          <a:p>
            <a:pPr indent="-4572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Ensure adequate testing.</a:t>
            </a:r>
            <a:endParaRPr/>
          </a:p>
          <a:p>
            <a:pPr indent="-4572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Ensure adequate documentation.</a:t>
            </a:r>
            <a:endParaRPr/>
          </a:p>
          <a:p>
            <a:pPr indent="-457200" lvl="2" marL="109728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Work to develop software and related documents that respect the privacy.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950703" y="533400"/>
            <a:ext cx="6906690" cy="842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b="1" lang="en-US" sz="5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1" sz="5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488397" y="2057400"/>
            <a:ext cx="783130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are the head of a computer science department at a university. Your boss(a “dean”) wants you to find a way to tweak your curriculum so undergraduates are more likely to choose your department for their major. How would you respond in a way that is legal, moral, and ethical?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E75B5"/>
              </a:buClr>
              <a:buSzPts val="3600"/>
              <a:buNone/>
            </a:pPr>
            <a:r>
              <a:rPr b="1" lang="en-US" sz="36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Ritu Basak</a:t>
            </a:r>
            <a:endParaRPr b="1" sz="3600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US"/>
              <a:t>Topics:</a:t>
            </a:r>
            <a:r>
              <a:rPr lang="en-US"/>
              <a:t> 4</a:t>
            </a:r>
            <a:r>
              <a:rPr baseline="30000" lang="en-US"/>
              <a:t>th</a:t>
            </a:r>
            <a:r>
              <a:rPr lang="en-US"/>
              <a:t> and 5</a:t>
            </a:r>
            <a:r>
              <a:rPr baseline="30000" lang="en-US"/>
              <a:t>th</a:t>
            </a:r>
            <a:r>
              <a:rPr lang="en-US"/>
              <a:t> Principles (Management &amp; Judgment) of IEEE code of ethics.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950703" y="533400"/>
            <a:ext cx="6906690" cy="842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b="1" lang="en-US" sz="5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381000" y="1752600"/>
            <a:ext cx="7859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5722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800"/>
              <a:t>Software engineering managers and leaders shall subscribe and promote an ethical approach to the management of software development and maintenance.</a:t>
            </a:r>
            <a:endParaRPr/>
          </a:p>
          <a:p>
            <a:pPr indent="-53975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Ensure good management practices.</a:t>
            </a:r>
            <a:endParaRPr/>
          </a:p>
          <a:p>
            <a:pPr indent="-53975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Assign work by education and experience levels.</a:t>
            </a:r>
            <a:endParaRPr/>
          </a:p>
          <a:p>
            <a:pPr indent="-53975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Ensure realistic quantitative estimates of cost.</a:t>
            </a:r>
            <a:endParaRPr/>
          </a:p>
          <a:p>
            <a:pPr indent="-53975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Describe position accurately and fully when hiring.</a:t>
            </a:r>
            <a:endParaRPr/>
          </a:p>
          <a:p>
            <a:pPr indent="-53975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Stop others to violate code of conduct.</a:t>
            </a:r>
            <a:endParaRPr/>
          </a:p>
          <a:p>
            <a:pPr indent="-53975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Don’t punish for expressing ethical concerns about project.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950703" y="533400"/>
            <a:ext cx="6906690" cy="842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b="1" lang="en-US" sz="5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Judgement</a:t>
            </a:r>
            <a:endParaRPr b="1" sz="5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488397" y="1905000"/>
            <a:ext cx="783130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Engineers shall maintain integrity and independency in their professional judgment.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recommendation of judgement are: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Maintain professional objectivity.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Only sign documents within your responsibility.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Reject bribery.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Do not accept secret payments from the client.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Review documents before taking any judgement.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Be fair in decision taking.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/>
          <p:nvPr/>
        </p:nvSpPr>
        <p:spPr>
          <a:xfrm>
            <a:off x="1219199" y="2757845"/>
            <a:ext cx="6477000" cy="3257550"/>
          </a:xfrm>
          <a:prstGeom prst="flowChartPunchedCard">
            <a:avLst/>
          </a:prstGeom>
          <a:solidFill>
            <a:srgbClr val="00B0F0"/>
          </a:solidFill>
          <a:ln cap="flat" cmpd="sng" w="76200">
            <a:solidFill>
              <a:srgbClr val="FAF9F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81000" y="3663345"/>
            <a:ext cx="81533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FAF9F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8800">
              <a:solidFill>
                <a:srgbClr val="FAF9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lang="en-US" sz="2800">
                <a:solidFill>
                  <a:srgbClr val="2E75B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MD.MEHEDI HASAN ZAMIL </a:t>
            </a:r>
            <a:endParaRPr b="1" sz="2800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US"/>
              <a:t>Topics:</a:t>
            </a:r>
            <a:r>
              <a:rPr lang="en-US"/>
              <a:t> 6</a:t>
            </a:r>
            <a:r>
              <a:rPr baseline="30000" lang="en-US"/>
              <a:t>th</a:t>
            </a:r>
            <a:r>
              <a:rPr lang="en-US"/>
              <a:t> and 7</a:t>
            </a:r>
            <a:r>
              <a:rPr baseline="30000" lang="en-US"/>
              <a:t>th</a:t>
            </a:r>
            <a:r>
              <a:rPr lang="en-US"/>
              <a:t> Principles (Profession &amp; Bribery) of IEEE code of ethics.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lang="en-US" sz="4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 </a:t>
            </a:r>
            <a:endParaRPr sz="400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3975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Help develop favorable organization environment.</a:t>
            </a:r>
            <a:endParaRPr/>
          </a:p>
          <a:p>
            <a:pPr indent="-53975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Participate in professional organizations, meeting and publications.</a:t>
            </a:r>
            <a:endParaRPr/>
          </a:p>
          <a:p>
            <a:pPr indent="-53975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Support other SW engineers to follow this code.</a:t>
            </a:r>
            <a:endParaRPr/>
          </a:p>
          <a:p>
            <a:pPr indent="-53975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Do not promote your own interests.</a:t>
            </a:r>
            <a:endParaRPr/>
          </a:p>
          <a:p>
            <a:pPr indent="-53975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Don’t violet the code of conduct.</a:t>
            </a:r>
            <a:endParaRPr/>
          </a:p>
          <a:p>
            <a:pPr indent="-53975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Report violations.</a:t>
            </a:r>
            <a:endParaRPr/>
          </a:p>
          <a:p>
            <a:pPr indent="-53975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Take responsibility for errors. </a:t>
            </a:r>
            <a:endParaRPr/>
          </a:p>
          <a:p>
            <a:pPr indent="-48133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-381000" y="3429000"/>
            <a:ext cx="6934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4400"/>
              <a:buFont typeface="Algerian"/>
              <a:buNone/>
            </a:pPr>
            <a:r>
              <a:rPr lang="en-US" sz="4400">
                <a:solidFill>
                  <a:srgbClr val="323F4F"/>
                </a:solidFill>
                <a:latin typeface="Algerian"/>
                <a:ea typeface="Algerian"/>
                <a:cs typeface="Algerian"/>
                <a:sym typeface="Algerian"/>
              </a:rPr>
              <a:t>IEEE CODE OF ETHICS</a:t>
            </a:r>
            <a:endParaRPr sz="4400">
              <a:solidFill>
                <a:srgbClr val="323F4F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1" lang="en-US" sz="4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Bribery</a:t>
            </a:r>
            <a:endParaRPr sz="4000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616458" y="1981200"/>
            <a:ext cx="7875270" cy="4348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Engineers shall reject bribery in all it’s forms.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Reject bribery in all aspects.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Financially.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Favor.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None/>
            </a:pPr>
            <a:r>
              <a:rPr b="1" lang="en-US" sz="36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Junayed Kabir Fahim</a:t>
            </a:r>
            <a:endParaRPr b="1" sz="3600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US"/>
              <a:t>Topics:</a:t>
            </a:r>
            <a:r>
              <a:rPr lang="en-US"/>
              <a:t> 8</a:t>
            </a:r>
            <a:r>
              <a:rPr baseline="30000" lang="en-US"/>
              <a:t>th</a:t>
            </a:r>
            <a:r>
              <a:rPr lang="en-US"/>
              <a:t> and 9</a:t>
            </a:r>
            <a:r>
              <a:rPr baseline="30000" lang="en-US"/>
              <a:t>th</a:t>
            </a:r>
            <a:r>
              <a:rPr lang="en-US"/>
              <a:t> Principles (Technology &amp; Colleagues) of IEEE code of ethics.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950703" y="533400"/>
            <a:ext cx="6906690" cy="842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b="1" lang="en-US" sz="5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</a:t>
            </a:r>
            <a:endParaRPr b="1" sz="5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488397" y="2133600"/>
            <a:ext cx="783130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Software engineers need to improve the understanding of technology.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Understanding of technology.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Improve Applications.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950703" y="533400"/>
            <a:ext cx="6906690" cy="842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b="1" lang="en-US" sz="5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Colleague</a:t>
            </a:r>
            <a:endParaRPr b="1" sz="5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488397" y="2209800"/>
            <a:ext cx="783130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Software engineers shall be fair and supportive of their colleagues.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Encourage colleagues to follow code.</a:t>
            </a:r>
            <a:endParaRPr/>
          </a:p>
          <a:p>
            <a:pPr indent="-571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Guide them in professional development.</a:t>
            </a:r>
            <a:endParaRPr/>
          </a:p>
          <a:p>
            <a:pPr indent="-571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Fully credit the work of others.</a:t>
            </a:r>
            <a:endParaRPr/>
          </a:p>
          <a:p>
            <a:pPr indent="-571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Review other’s work honestly.</a:t>
            </a:r>
            <a:endParaRPr/>
          </a:p>
          <a:p>
            <a:pPr indent="-571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Do not unfairly with someone career.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1219199" y="2757845"/>
            <a:ext cx="6477000" cy="3257550"/>
          </a:xfrm>
          <a:prstGeom prst="flowChartPunchedCard">
            <a:avLst/>
          </a:prstGeom>
          <a:solidFill>
            <a:srgbClr val="00B0F0"/>
          </a:solidFill>
          <a:ln cap="flat" cmpd="sng" w="76200">
            <a:solidFill>
              <a:srgbClr val="FAF9F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381000" y="3663345"/>
            <a:ext cx="815339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FAF9F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8800">
              <a:solidFill>
                <a:srgbClr val="FAF9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473712" y="1905000"/>
            <a:ext cx="4022088" cy="9144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>
            <p:ph type="title"/>
          </p:nvPr>
        </p:nvSpPr>
        <p:spPr>
          <a:xfrm>
            <a:off x="533400" y="1978959"/>
            <a:ext cx="4849290" cy="766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Times New Roman"/>
              <a:buNone/>
            </a:pPr>
            <a:r>
              <a:rPr b="1"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endParaRPr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79808" y="3352800"/>
            <a:ext cx="7162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FARIA HOSSAIN BORNA                     19-40217-1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ADETY SARKAR                                    19-41653-3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RITU BASAK                                           19-40179-1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MD. MEHEDI HASAN ZAMIL             19-41349-3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JUNAYED KABIR FAHIM                    19-40171-1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None/>
            </a:pPr>
            <a:r>
              <a:rPr b="1" lang="en-US" sz="36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Faria Hossain Borna</a:t>
            </a:r>
            <a:endParaRPr b="1" sz="3600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US"/>
              <a:t>Topics: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Brief discussion of IEEE Code of Ethics.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1</a:t>
            </a:r>
            <a:r>
              <a:rPr baseline="30000" lang="en-US"/>
              <a:t>st</a:t>
            </a:r>
            <a:r>
              <a:rPr lang="en-US"/>
              <a:t> Principle (Public) of IEEE code of ethics.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228600" y="1828800"/>
            <a:ext cx="8305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>Ethics is a system of moral principles.</a:t>
            </a:r>
            <a:endParaRPr sz="54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3429000" y="533400"/>
            <a:ext cx="24384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Ethics?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685800" y="457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imes New Roman"/>
              <a:buNone/>
            </a:pPr>
            <a:r>
              <a:rPr b="1" lang="en-US" sz="4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</a:t>
            </a:r>
            <a:endParaRPr b="1" sz="4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628649" y="2090450"/>
            <a:ext cx="8001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145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6100">
                <a:latin typeface="Arial"/>
                <a:ea typeface="Arial"/>
                <a:cs typeface="Arial"/>
                <a:sym typeface="Arial"/>
              </a:rPr>
              <a:t>The institution of ethical and electronics Engineers.</a:t>
            </a:r>
            <a:endParaRPr sz="61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Font typeface="Times New Roman"/>
              <a:buChar char="❑"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imes New Roman"/>
              <a:buNone/>
            </a:pPr>
            <a:r>
              <a:rPr b="1" lang="en-US" sz="4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IEEE</a:t>
            </a:r>
            <a:endParaRPr b="1" sz="4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44100" y="2660575"/>
            <a:ext cx="9055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7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</a:rPr>
              <a:t>10 key Principles of IEEE</a:t>
            </a:r>
            <a:endParaRPr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imes New Roman"/>
              <a:buNone/>
            </a:pPr>
            <a:r>
              <a:rPr b="1" lang="en-US" sz="4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endParaRPr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810650" y="1964675"/>
            <a:ext cx="79353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171450" rtl="0" algn="l">
              <a:spcBef>
                <a:spcPts val="4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2000"/>
              <a:t>Accept responsibility for your own work.</a:t>
            </a:r>
            <a:endParaRPr sz="2000"/>
          </a:p>
          <a:p>
            <a:pPr indent="0" lvl="0" marL="17145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90500" lvl="0" marL="171450" rtl="0" algn="l">
              <a:spcBef>
                <a:spcPts val="4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2000"/>
              <a:t> Moderate the interests of the software engineer, the employer, the client and the users with the public good.</a:t>
            </a:r>
            <a:endParaRPr sz="2000"/>
          </a:p>
          <a:p>
            <a:pPr indent="0" lvl="0" marL="17145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90500" lvl="0" marL="171450" rtl="0" algn="l">
              <a:spcBef>
                <a:spcPts val="4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2000"/>
              <a:t>Be fair and avoid dishonesty in all statements.</a:t>
            </a:r>
            <a:endParaRPr sz="2000"/>
          </a:p>
          <a:p>
            <a:pPr indent="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None/>
            </a:pPr>
            <a:r>
              <a:rPr b="1" lang="en-US" sz="360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Adety Sarkar</a:t>
            </a:r>
            <a:endParaRPr b="1" sz="3600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US"/>
              <a:t>Topics:</a:t>
            </a:r>
            <a:r>
              <a:rPr lang="en-US"/>
              <a:t> 2</a:t>
            </a:r>
            <a:r>
              <a:rPr baseline="30000" lang="en-US"/>
              <a:t>nd</a:t>
            </a:r>
            <a:r>
              <a:rPr lang="en-US"/>
              <a:t>  and 3</a:t>
            </a:r>
            <a:r>
              <a:rPr baseline="30000" lang="en-US"/>
              <a:t>rd</a:t>
            </a:r>
            <a:r>
              <a:rPr lang="en-US"/>
              <a:t>  Principles (Client and Employee &amp; Product) of IEEE code of ethics.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Faria</dc:creator>
</cp:coreProperties>
</file>