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25-Apr-19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772400" cy="1470025"/>
          </a:xfrm>
        </p:spPr>
        <p:txBody>
          <a:bodyPr/>
          <a:lstStyle/>
          <a:p>
            <a:r>
              <a:rPr lang="en-US" dirty="0" smtClean="0"/>
              <a:t>How Do I Analyze Action</a:t>
            </a:r>
            <a:br>
              <a:rPr lang="en-US" dirty="0" smtClean="0"/>
            </a:br>
            <a:r>
              <a:rPr lang="en-US" dirty="0" smtClean="0"/>
              <a:t>Research Data?</a:t>
            </a:r>
            <a:endParaRPr lang="en-US" dirty="0"/>
          </a:p>
        </p:txBody>
      </p:sp>
      <p:sp>
        <p:nvSpPr>
          <p:cNvPr id="3" name="Subtitle 2"/>
          <p:cNvSpPr>
            <a:spLocks noGrp="1"/>
          </p:cNvSpPr>
          <p:nvPr>
            <p:ph type="subTitle" idx="1"/>
          </p:nvPr>
        </p:nvSpPr>
        <p:spPr>
          <a:xfrm>
            <a:off x="304800" y="2209800"/>
            <a:ext cx="8305800" cy="3962400"/>
          </a:xfrm>
        </p:spPr>
        <p:txBody>
          <a:bodyPr>
            <a:normAutofit fontScale="92500" lnSpcReduction="10000"/>
          </a:bodyPr>
          <a:lstStyle/>
          <a:p>
            <a:pPr algn="l"/>
            <a:r>
              <a:rPr lang="en-US" dirty="0" smtClean="0"/>
              <a:t>There is a close relationship between the collection of action research data and its analysis.</a:t>
            </a:r>
          </a:p>
          <a:p>
            <a:pPr algn="l"/>
            <a:r>
              <a:rPr lang="en-US" dirty="0" smtClean="0"/>
              <a:t>The better the research instruments we develop to collect data, the more reliable those data will be. The more reliable our data, the greater are our chances of undertaking research that merits the label "rigorous". The more rigorous our research, the more likely it is that our conclusions and recommendations will be significant.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smtClean="0"/>
              <a:t>when writing your research report You should demonstrate continuity and progression throughout the text, so that it reads as a coherent and developing narrative. The best way to do this is to make explicit connections between chapters.</a:t>
            </a:r>
          </a:p>
          <a:p>
            <a:r>
              <a:rPr lang="en-US" sz="1800" dirty="0" smtClean="0"/>
              <a:t>Remember to avoid plagiarism. According to </a:t>
            </a:r>
            <a:r>
              <a:rPr lang="en-US" sz="1800" i="1" dirty="0" smtClean="0"/>
              <a:t>Webster's Collegiate Dictionary, to plagiarize means 'to steal or purloin </a:t>
            </a:r>
            <a:r>
              <a:rPr lang="en-US" sz="1800" dirty="0" smtClean="0"/>
              <a:t>and pass off as one's own the ideas, words, writings etc. of another.</a:t>
            </a:r>
          </a:p>
          <a:p>
            <a:r>
              <a:rPr lang="en-US" sz="1800" dirty="0" smtClean="0"/>
              <a:t>The best way to avoid plagiarism is to ensure that, when quoting from a source such as a book or journal article, you acknowledge the source by using speech marks and providing a full reference in the text.</a:t>
            </a:r>
          </a:p>
          <a:p>
            <a:r>
              <a:rPr lang="en-US" sz="1800" dirty="0" smtClean="0"/>
              <a:t>Do not attempt to disguise the problems that you may have experienced with it, or the fact that you have been unable (due to circumstances beyond your control) to </a:t>
            </a:r>
            <a:r>
              <a:rPr lang="en-US" sz="1800" dirty="0" err="1" smtClean="0"/>
              <a:t>fulfil</a:t>
            </a:r>
            <a:r>
              <a:rPr lang="en-US" sz="1800" dirty="0" smtClean="0"/>
              <a:t> all the aims with which you began. For example, it is possible that, having intended for your project to take place over eight weeks, you had to complete it in four weeks.</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Theory and</a:t>
            </a:r>
            <a:br>
              <a:rPr lang="en-US" dirty="0" smtClean="0"/>
            </a:br>
            <a:r>
              <a:rPr lang="en-US" dirty="0" smtClean="0"/>
              <a:t>Practice of Action </a:t>
            </a:r>
            <a:r>
              <a:rPr lang="en-US" dirty="0" err="1" smtClean="0"/>
              <a:t>Research:Conclusion</a:t>
            </a:r>
            <a:endParaRPr lang="en-US" dirty="0"/>
          </a:p>
        </p:txBody>
      </p:sp>
      <p:sp>
        <p:nvSpPr>
          <p:cNvPr id="3" name="Content Placeholder 2"/>
          <p:cNvSpPr>
            <a:spLocks noGrp="1"/>
          </p:cNvSpPr>
          <p:nvPr>
            <p:ph idx="1"/>
          </p:nvPr>
        </p:nvSpPr>
        <p:spPr/>
        <p:txBody>
          <a:bodyPr>
            <a:normAutofit/>
          </a:bodyPr>
          <a:lstStyle/>
          <a:p>
            <a:r>
              <a:rPr lang="en-US" sz="1800" dirty="0" smtClean="0"/>
              <a:t>His purpose </a:t>
            </a:r>
            <a:r>
              <a:rPr lang="en-US" sz="1800" dirty="0" err="1" smtClean="0"/>
              <a:t>tio</a:t>
            </a:r>
            <a:r>
              <a:rPr lang="en-US" sz="1800" dirty="0" smtClean="0"/>
              <a:t> enable us to undertake to undertake and to offer an account of an action research project. Given this, my primary emphasis has been on the </a:t>
            </a:r>
            <a:r>
              <a:rPr lang="en-US" sz="1800" i="1" dirty="0" smtClean="0"/>
              <a:t>practice of </a:t>
            </a:r>
            <a:r>
              <a:rPr lang="en-US" sz="1800" dirty="0" smtClean="0"/>
              <a:t>action research.</a:t>
            </a:r>
          </a:p>
          <a:p>
            <a:r>
              <a:rPr lang="en-US" sz="1800" dirty="0" smtClean="0"/>
              <a:t>wanted you to experience each stage of the action research process without having to undertake too much preliminary thinking about its individual stages</a:t>
            </a:r>
          </a:p>
          <a:p>
            <a:r>
              <a:rPr lang="en-US" sz="1800" dirty="0" smtClean="0"/>
              <a:t>it should help to dispel potential anxieties that would-be researchers may have concerning the nature of the project, the methodologies involved, the theoretical reflection required, etc.</a:t>
            </a:r>
          </a:p>
          <a:p>
            <a:r>
              <a:rPr lang="en-US" sz="1800" dirty="0" smtClean="0"/>
              <a:t>To illustrate relationships between educational theory and practice;</a:t>
            </a:r>
          </a:p>
          <a:p>
            <a:r>
              <a:rPr lang="en-US" sz="1800" dirty="0" smtClean="0"/>
              <a:t>2. to offer practical examples of quotation and citation, so that you can consider how these might be incorporated into your project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US" sz="1800" dirty="0" smtClean="0">
                <a:latin typeface="Times New Roman" pitchFamily="18" charset="0"/>
                <a:cs typeface="Times New Roman" pitchFamily="18" charset="0"/>
              </a:rPr>
              <a:t>outlined three research projects and suggested methods by which action research data might be collected..</a:t>
            </a:r>
          </a:p>
          <a:p>
            <a:r>
              <a:rPr lang="en-US" sz="1800" dirty="0" smtClean="0">
                <a:latin typeface="Times New Roman" pitchFamily="18" charset="0"/>
                <a:cs typeface="Times New Roman" pitchFamily="18" charset="0"/>
              </a:rPr>
              <a:t>It is not possible to examine in any depth, in this limited number of pages, the particular advantages and possible disadvantages of using questionnaires, interviews, observations, etc., within your action research project. However, both Hopkins (2002)and Macintyre (2000) discuss this topic at some length.</a:t>
            </a:r>
          </a:p>
          <a:p>
            <a:r>
              <a:rPr lang="en-US" sz="1800" dirty="0" smtClean="0"/>
              <a:t>some authors have devoted entire volumes to discussing themes such as 'developing a questionnaire' (</a:t>
            </a:r>
            <a:r>
              <a:rPr lang="en-US" sz="1800" dirty="0" err="1" smtClean="0"/>
              <a:t>Gillham</a:t>
            </a:r>
            <a:r>
              <a:rPr lang="en-US" sz="1800" dirty="0" smtClean="0"/>
              <a:t>, 2000a), 'the research interview‘ (</a:t>
            </a:r>
            <a:r>
              <a:rPr lang="en-US" sz="1800" dirty="0" err="1" smtClean="0"/>
              <a:t>Gillham</a:t>
            </a:r>
            <a:r>
              <a:rPr lang="en-US" sz="1800" dirty="0" smtClean="0"/>
              <a:t>, 2000b) and 'case study research methods‘ (</a:t>
            </a:r>
            <a:r>
              <a:rPr lang="en-US" sz="1800" dirty="0" err="1" smtClean="0"/>
              <a:t>Gillham</a:t>
            </a:r>
            <a:r>
              <a:rPr lang="en-US" sz="1800" dirty="0" smtClean="0"/>
              <a:t>, 2000c).</a:t>
            </a:r>
            <a:endParaRPr lang="en-US" sz="1800" dirty="0" smtClean="0">
              <a:latin typeface="Times New Roman" pitchFamily="18" charset="0"/>
              <a:cs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Analyzing research data</a:t>
            </a:r>
            <a:endParaRPr lang="en-US" dirty="0"/>
          </a:p>
        </p:txBody>
      </p:sp>
      <p:sp>
        <p:nvSpPr>
          <p:cNvPr id="3" name="Content Placeholder 2"/>
          <p:cNvSpPr>
            <a:spLocks noGrp="1"/>
          </p:cNvSpPr>
          <p:nvPr>
            <p:ph idx="1"/>
          </p:nvPr>
        </p:nvSpPr>
        <p:spPr/>
        <p:txBody>
          <a:bodyPr>
            <a:normAutofit/>
          </a:bodyPr>
          <a:lstStyle/>
          <a:p>
            <a:r>
              <a:rPr lang="en-US" sz="1800" dirty="0" smtClean="0"/>
              <a:t>purpose here is to offer some practical examples of data collection instruments utilized in the three projects mentioned previously and to discuss possibilities for data </a:t>
            </a:r>
            <a:r>
              <a:rPr lang="en-US" sz="1800" dirty="0" err="1" smtClean="0"/>
              <a:t>analysi"s</a:t>
            </a:r>
            <a:r>
              <a:rPr lang="en-US" sz="1800" dirty="0" smtClean="0"/>
              <a:t> arising from them.</a:t>
            </a:r>
          </a:p>
          <a:p>
            <a:r>
              <a:rPr lang="en-US" sz="1800" b="1" dirty="0" smtClean="0"/>
              <a:t>Example 1</a:t>
            </a:r>
            <a:r>
              <a:rPr lang="en-US" sz="1800" dirty="0" smtClean="0"/>
              <a:t>, 'Developing an effective school governing body”</a:t>
            </a:r>
          </a:p>
          <a:p>
            <a:r>
              <a:rPr lang="en-US" sz="1800" dirty="0" err="1" smtClean="0"/>
              <a:t>Mrs</a:t>
            </a:r>
            <a:r>
              <a:rPr lang="en-US" sz="1800" dirty="0" smtClean="0"/>
              <a:t> A, through triangulation method and  collects data by utilizing three research methods: observation, questionnaire and interview.</a:t>
            </a:r>
          </a:p>
          <a:p>
            <a:r>
              <a:rPr lang="en-US" sz="1800" dirty="0" smtClean="0"/>
              <a:t>The observation chart details the agenda items for the meeting of the school's governing body, the number of minutes for which each member speaks on a particular topic, and the total number of minutes for which members speak expressed as a percentage of the whole.</a:t>
            </a:r>
          </a:p>
          <a:p>
            <a:r>
              <a:rPr lang="en-US" sz="1800" dirty="0" smtClean="0"/>
              <a:t>Three Questions to be answered. How might this data be </a:t>
            </a:r>
            <a:r>
              <a:rPr lang="en-US" sz="1800" dirty="0" err="1" smtClean="0"/>
              <a:t>analysed</a:t>
            </a:r>
            <a:r>
              <a:rPr lang="en-US" sz="1800" dirty="0" smtClean="0"/>
              <a:t>? What might </a:t>
            </a:r>
            <a:r>
              <a:rPr lang="en-US" sz="1800" dirty="0" err="1" smtClean="0"/>
              <a:t>Mrs</a:t>
            </a:r>
            <a:r>
              <a:rPr lang="en-US" sz="1800" dirty="0" smtClean="0"/>
              <a:t> A conclude from it? What is she entitled to conclude from it?</a:t>
            </a:r>
          </a:p>
          <a:p>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1143000"/>
            <a:ext cx="9144000" cy="5715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collecting quantitative data may make an important contribution to an action research project, it should be remembered that information represented in an observation chart needs to be interpreted in exactly the same way as other data gathered during a research study. The so-called 'facts' that emerge from quantitative research never speak for themselves: they have to be supported by reasons, evidence, and argument.</a:t>
            </a:r>
          </a:p>
          <a:p>
            <a:r>
              <a:rPr lang="en-US" sz="1800" dirty="0" smtClean="0"/>
              <a:t>A number of questions to pursue via other research methods, such as the questionnaire and interview schedule developed by </a:t>
            </a:r>
            <a:r>
              <a:rPr lang="en-US" sz="1800" dirty="0" err="1" smtClean="0"/>
              <a:t>Mrs</a:t>
            </a:r>
            <a:r>
              <a:rPr lang="en-US" sz="1800" dirty="0" smtClean="0"/>
              <a:t> A.</a:t>
            </a:r>
          </a:p>
          <a:p>
            <a:r>
              <a:rPr lang="en-US" sz="1800" dirty="0" smtClean="0"/>
              <a:t>She piloted a </a:t>
            </a:r>
            <a:r>
              <a:rPr lang="en-US" sz="1800" dirty="0" err="1" smtClean="0"/>
              <a:t>questionaire</a:t>
            </a:r>
            <a:r>
              <a:rPr lang="en-US" sz="1800" dirty="0" smtClean="0"/>
              <a:t> and circulated it for suggestions and proof reading among colleagues and made amendments according to responses.</a:t>
            </a:r>
          </a:p>
          <a:p>
            <a:r>
              <a:rPr lang="en-US" sz="1800" dirty="0" smtClean="0"/>
              <a:t>She is aware of the need to pilot all data-gathering instruments, in order to ascertain the amount of time recipients take to complete them, to ensure that all the questions and accompanying instructions are outlined clearly and to enable items to be removed or amended as necessary (Bell,1999).</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err="1" smtClean="0"/>
              <a:t>Mrs</a:t>
            </a:r>
            <a:r>
              <a:rPr lang="en-US" sz="1800" dirty="0" smtClean="0"/>
              <a:t> A Is collecting both quantitative and qualitative data so the options she has used for response for each question is different.</a:t>
            </a:r>
          </a:p>
          <a:p>
            <a:r>
              <a:rPr lang="en-US" sz="1800" dirty="0" smtClean="0"/>
              <a:t>This reduces the possibility that respondents may reply automatically to questions, or persist in choosing the middle option in a non-reflective manner. On several occasions, </a:t>
            </a:r>
            <a:r>
              <a:rPr lang="en-US" sz="1800" dirty="0" err="1" smtClean="0"/>
              <a:t>Mrs</a:t>
            </a:r>
            <a:r>
              <a:rPr lang="en-US" sz="1800" dirty="0" smtClean="0"/>
              <a:t> A offers respondents the opportunity to write comments.</a:t>
            </a:r>
          </a:p>
          <a:p>
            <a:r>
              <a:rPr lang="en-US" sz="1800" dirty="0" smtClean="0"/>
              <a:t>In </a:t>
            </a:r>
            <a:r>
              <a:rPr lang="en-US" sz="1800" dirty="0" err="1" smtClean="0"/>
              <a:t>analysing</a:t>
            </a:r>
            <a:r>
              <a:rPr lang="en-US" sz="1800" dirty="0" smtClean="0"/>
              <a:t> action research data, Macintyre (2000, p. 91) offers a concise explanation of four key terms: themes ('the consistent ideas which emerged'); incidence ('how often something occurred, or the number of questionnaire replies which said the same thing'); patterns ('the timing of the occurrences - whether they were single or in a cluster'); and trends ('the frequency of the patterns'). These enable researchers to offer explanations for what has taken place, rather than just descriptions of events .</a:t>
            </a:r>
          </a:p>
          <a:p>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model of action research revisited</a:t>
            </a:r>
            <a:endParaRPr lang="en-US" dirty="0"/>
          </a:p>
        </p:txBody>
      </p:sp>
      <p:sp>
        <p:nvSpPr>
          <p:cNvPr id="3" name="Content Placeholder 2"/>
          <p:cNvSpPr>
            <a:spLocks noGrp="1"/>
          </p:cNvSpPr>
          <p:nvPr>
            <p:ph idx="1"/>
          </p:nvPr>
        </p:nvSpPr>
        <p:spPr/>
        <p:txBody>
          <a:bodyPr>
            <a:normAutofit lnSpcReduction="10000"/>
          </a:bodyPr>
          <a:lstStyle/>
          <a:p>
            <a:r>
              <a:rPr lang="en-US" sz="1800" dirty="0" smtClean="0"/>
              <a:t>Having </a:t>
            </a:r>
            <a:r>
              <a:rPr lang="en-US" sz="1800" dirty="0" err="1" smtClean="0"/>
              <a:t>analysed</a:t>
            </a:r>
            <a:r>
              <a:rPr lang="en-US" sz="1800" dirty="0" smtClean="0"/>
              <a:t> the research data, </a:t>
            </a:r>
            <a:r>
              <a:rPr lang="en-US" sz="1800" dirty="0" err="1" smtClean="0"/>
              <a:t>Mrs</a:t>
            </a:r>
            <a:r>
              <a:rPr lang="en-US" sz="1800" dirty="0" smtClean="0"/>
              <a:t> A is now able to translate her findings into an action plan (stage 4 of </a:t>
            </a:r>
            <a:r>
              <a:rPr lang="en-US" sz="1800" dirty="0" err="1" smtClean="0"/>
              <a:t>Denscombe's</a:t>
            </a:r>
            <a:r>
              <a:rPr lang="en-US" sz="1800" dirty="0" smtClean="0"/>
              <a:t> (1998) action research model: strategic planning)</a:t>
            </a:r>
          </a:p>
          <a:p>
            <a:r>
              <a:rPr lang="en-US" sz="1800" dirty="0" smtClean="0"/>
              <a:t>Once the strategies have been implemented (stage 5: action), they will have an impact on professional practice (stage 1) and so the action research cycle begins again.</a:t>
            </a:r>
          </a:p>
          <a:p>
            <a:r>
              <a:rPr lang="en-US" sz="1800" dirty="0" err="1" smtClean="0"/>
              <a:t>Mr</a:t>
            </a:r>
            <a:r>
              <a:rPr lang="en-US" sz="1800" dirty="0" smtClean="0"/>
              <a:t> B during his project on 'Developing questioning in organizations‘</a:t>
            </a:r>
          </a:p>
          <a:p>
            <a:r>
              <a:rPr lang="en-US" sz="1800" dirty="0" smtClean="0"/>
              <a:t>'Developing thinking skills in the early years classroom Ms C amended model of argument she uses when introducing a thinking skills programme to develop young children's moral thinking.</a:t>
            </a:r>
          </a:p>
          <a:p>
            <a:r>
              <a:rPr lang="en-US" sz="1800" dirty="0" smtClean="0"/>
              <a:t>regarding data analysis. All the data you collect should be discussed in your project report. If you are unable to </a:t>
            </a:r>
            <a:r>
              <a:rPr lang="en-US" sz="1800" dirty="0" err="1" smtClean="0"/>
              <a:t>analyse</a:t>
            </a:r>
            <a:r>
              <a:rPr lang="en-US" sz="1800" dirty="0" smtClean="0"/>
              <a:t> all of it, the reasons for your selection of particular data should be made clear. Remember that it is possible to display your results in a variety of ways </a:t>
            </a:r>
            <a:r>
              <a:rPr lang="fr-FR" sz="1800" dirty="0" smtClean="0"/>
              <a:t>(</a:t>
            </a:r>
            <a:r>
              <a:rPr lang="fr-FR" sz="1800" dirty="0" err="1" smtClean="0"/>
              <a:t>e.g</a:t>
            </a:r>
            <a:r>
              <a:rPr lang="fr-FR" sz="1800" dirty="0" smtClean="0"/>
              <a:t>. observation </a:t>
            </a:r>
            <a:r>
              <a:rPr lang="fr-FR" sz="1800" dirty="0" err="1" smtClean="0"/>
              <a:t>charts</a:t>
            </a:r>
            <a:r>
              <a:rPr lang="fr-FR" sz="1800" dirty="0" smtClean="0"/>
              <a:t>, pie-</a:t>
            </a:r>
            <a:r>
              <a:rPr lang="fr-FR" sz="1800" dirty="0" err="1" smtClean="0"/>
              <a:t>charts</a:t>
            </a:r>
            <a:r>
              <a:rPr lang="fr-FR" sz="1800" dirty="0" smtClean="0"/>
              <a:t>, bar graphs, etc.). </a:t>
            </a:r>
            <a:r>
              <a:rPr lang="en-US" sz="1800" dirty="0" smtClean="0"/>
              <a:t>Finally, use appendices to offer the reader a more extensive account of your research than is permitted within individual chapters.</a:t>
            </a:r>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I Produce an Action</a:t>
            </a:r>
            <a:br>
              <a:rPr lang="en-US" dirty="0" smtClean="0"/>
            </a:br>
            <a:r>
              <a:rPr lang="en-US" dirty="0" smtClean="0"/>
              <a:t>Research Report</a:t>
            </a:r>
            <a:endParaRPr lang="en-US" dirty="0"/>
          </a:p>
        </p:txBody>
      </p:sp>
      <p:sp>
        <p:nvSpPr>
          <p:cNvPr id="3" name="Content Placeholder 2"/>
          <p:cNvSpPr>
            <a:spLocks noGrp="1"/>
          </p:cNvSpPr>
          <p:nvPr>
            <p:ph idx="1"/>
          </p:nvPr>
        </p:nvSpPr>
        <p:spPr/>
        <p:txBody>
          <a:bodyPr>
            <a:normAutofit fontScale="85000" lnSpcReduction="10000"/>
          </a:bodyPr>
          <a:lstStyle/>
          <a:p>
            <a:r>
              <a:rPr lang="en-US" sz="1800" dirty="0" smtClean="0"/>
              <a:t>Once you have collected and </a:t>
            </a:r>
            <a:r>
              <a:rPr lang="en-US" sz="1800" dirty="0" err="1" smtClean="0"/>
              <a:t>analysed</a:t>
            </a:r>
            <a:r>
              <a:rPr lang="en-US" sz="1800" dirty="0" smtClean="0"/>
              <a:t> your action research data, you are ready to produce a report of your findings. In doing this, it is useful to consider two preliminary questions:</a:t>
            </a:r>
          </a:p>
          <a:p>
            <a:r>
              <a:rPr lang="en-US" sz="1800" dirty="0" smtClean="0"/>
              <a:t> For whom are you writing the report?</a:t>
            </a:r>
          </a:p>
          <a:p>
            <a:r>
              <a:rPr lang="en-US" sz="1800" dirty="0" smtClean="0"/>
              <a:t> What are the particular requirements or guidelines for writing the report</a:t>
            </a:r>
          </a:p>
          <a:p>
            <a:r>
              <a:rPr lang="en-US" sz="1800" dirty="0" smtClean="0"/>
              <a:t>undertaking an action research project as part of a course of study for an academic qualification, your audience will include your supervisor and (potentially) an external examiner.</a:t>
            </a:r>
          </a:p>
          <a:p>
            <a:r>
              <a:rPr lang="en-US" sz="1800" b="1" dirty="0" smtClean="0"/>
              <a:t>Requirements and guidelines for writing action research reports:</a:t>
            </a:r>
          </a:p>
          <a:p>
            <a:r>
              <a:rPr lang="en-US" sz="1800" b="1" dirty="0" smtClean="0"/>
              <a:t>Three formats shown  for writing the action research report generic info is as follows:</a:t>
            </a:r>
          </a:p>
          <a:p>
            <a:r>
              <a:rPr lang="en-US" sz="1800" dirty="0" smtClean="0"/>
              <a:t>Paper size: A4.</a:t>
            </a:r>
          </a:p>
          <a:p>
            <a:r>
              <a:rPr lang="en-US" sz="1800" dirty="0" smtClean="0"/>
              <a:t>Your project must be word-processed using Times or</a:t>
            </a:r>
          </a:p>
          <a:p>
            <a:r>
              <a:rPr lang="en-US" sz="1800" dirty="0" smtClean="0"/>
              <a:t>Times New Roman 12 point</a:t>
            </a:r>
          </a:p>
          <a:p>
            <a:r>
              <a:rPr lang="en-US" sz="1800" dirty="0" smtClean="0"/>
              <a:t>Margins: left-hand - 3 cm; right-hand - 2 cm; top -</a:t>
            </a:r>
          </a:p>
          <a:p>
            <a:r>
              <a:rPr lang="en-US" sz="1800" dirty="0" smtClean="0"/>
              <a:t>cm; bottom - 2 cm.</a:t>
            </a:r>
          </a:p>
          <a:p>
            <a:r>
              <a:rPr lang="en-US" sz="1800" dirty="0" smtClean="0"/>
              <a:t>All pages should be numbered.</a:t>
            </a:r>
          </a:p>
          <a:p>
            <a:r>
              <a:rPr lang="en-US" sz="1800" dirty="0" smtClean="0"/>
              <a:t>Use double spacing throughout.</a:t>
            </a:r>
          </a:p>
          <a:p>
            <a:r>
              <a:rPr lang="en-US" sz="1800" dirty="0" smtClean="0"/>
              <a:t>Either spiral ring binding, or soft binding for initial</a:t>
            </a:r>
          </a:p>
          <a:p>
            <a:r>
              <a:rPr lang="en-US" sz="1800" dirty="0" smtClean="0"/>
              <a:t>submission and hard binding after examination.</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Action research reports: a possible format</a:t>
            </a:r>
            <a:endParaRPr lang="en-US" dirty="0"/>
          </a:p>
        </p:txBody>
      </p:sp>
      <p:sp>
        <p:nvSpPr>
          <p:cNvPr id="3" name="Content Placeholder 2"/>
          <p:cNvSpPr>
            <a:spLocks noGrp="1"/>
          </p:cNvSpPr>
          <p:nvPr>
            <p:ph idx="1"/>
          </p:nvPr>
        </p:nvSpPr>
        <p:spPr/>
        <p:txBody>
          <a:bodyPr>
            <a:normAutofit/>
          </a:bodyPr>
          <a:lstStyle/>
          <a:p>
            <a:r>
              <a:rPr lang="en-US" sz="1800" i="1" dirty="0" smtClean="0"/>
              <a:t>Contents page</a:t>
            </a:r>
          </a:p>
          <a:p>
            <a:r>
              <a:rPr lang="en-US" sz="1800" i="1" dirty="0" smtClean="0"/>
              <a:t>Declaration</a:t>
            </a:r>
          </a:p>
          <a:p>
            <a:r>
              <a:rPr lang="en-US" sz="1800" i="1" dirty="0" smtClean="0"/>
              <a:t>Summary</a:t>
            </a:r>
          </a:p>
          <a:p>
            <a:r>
              <a:rPr lang="en-US" sz="1800" i="1" dirty="0" smtClean="0"/>
              <a:t>Acknowledgements</a:t>
            </a:r>
          </a:p>
          <a:p>
            <a:r>
              <a:rPr lang="en-US" sz="1800" i="1" dirty="0" smtClean="0"/>
              <a:t>Introduction</a:t>
            </a:r>
          </a:p>
          <a:p>
            <a:r>
              <a:rPr lang="en-US" sz="1800" i="1" dirty="0" smtClean="0"/>
              <a:t>Chapters:</a:t>
            </a:r>
          </a:p>
          <a:p>
            <a:r>
              <a:rPr lang="en-US" sz="1800" dirty="0" smtClean="0"/>
              <a:t>          1. a critical review of the relevant literature;</a:t>
            </a:r>
          </a:p>
          <a:p>
            <a:r>
              <a:rPr lang="en-US" sz="1800" dirty="0" smtClean="0"/>
              <a:t>           2. information about the nature and context of your research (including                       methods of data collection and analysis);</a:t>
            </a:r>
          </a:p>
          <a:p>
            <a:r>
              <a:rPr lang="en-US" sz="1800" dirty="0" smtClean="0"/>
              <a:t>          3. a discussion of the results of your research;</a:t>
            </a:r>
          </a:p>
          <a:p>
            <a:r>
              <a:rPr lang="en-US" sz="1800" dirty="0" smtClean="0"/>
              <a:t>          4. conclusions and recommendations.</a:t>
            </a:r>
          </a:p>
          <a:p>
            <a:r>
              <a:rPr lang="en-US" sz="1800" i="1" dirty="0" smtClean="0"/>
              <a:t>Appendices</a:t>
            </a:r>
          </a:p>
          <a:p>
            <a:r>
              <a:rPr lang="en-US" sz="1800" i="1" dirty="0" smtClean="0"/>
              <a:t>Bibliography</a:t>
            </a:r>
          </a:p>
          <a:p>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1421</Words>
  <Application>Microsoft Office PowerPoint</Application>
  <PresentationFormat>On-screen Show (4:3)</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How Do I Analyze Action Research Data?</vt:lpstr>
      <vt:lpstr>PowerPoint Presentation</vt:lpstr>
      <vt:lpstr>Analyzing research data</vt:lpstr>
      <vt:lpstr>PowerPoint Presentation</vt:lpstr>
      <vt:lpstr>PowerPoint Presentation</vt:lpstr>
      <vt:lpstr>PowerPoint Presentation</vt:lpstr>
      <vt:lpstr>A model of action research revisited</vt:lpstr>
      <vt:lpstr>How Do I Produce an Action Research Report</vt:lpstr>
      <vt:lpstr>Action research reports: a possible format</vt:lpstr>
      <vt:lpstr>PowerPoint Presentation</vt:lpstr>
      <vt:lpstr>The Theory and Practice of Action Research:Conclusion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I Analyze Action Research Data?</dc:title>
  <cp:lastModifiedBy>Windows User</cp:lastModifiedBy>
  <cp:revision>1</cp:revision>
  <dcterms:modified xsi:type="dcterms:W3CDTF">2019-04-25T05:52:29Z</dcterms:modified>
</cp:coreProperties>
</file>