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0" r:id="rId2"/>
    <p:sldId id="599" r:id="rId3"/>
    <p:sldId id="595" r:id="rId4"/>
    <p:sldId id="602" r:id="rId5"/>
    <p:sldId id="604" r:id="rId6"/>
    <p:sldId id="605" r:id="rId7"/>
    <p:sldId id="606" r:id="rId8"/>
    <p:sldId id="607" r:id="rId9"/>
    <p:sldId id="609" r:id="rId10"/>
    <p:sldId id="608" r:id="rId11"/>
    <p:sldId id="610" r:id="rId12"/>
    <p:sldId id="611" r:id="rId13"/>
    <p:sldId id="618" r:id="rId14"/>
    <p:sldId id="612" r:id="rId15"/>
    <p:sldId id="613" r:id="rId16"/>
    <p:sldId id="614" r:id="rId17"/>
    <p:sldId id="615" r:id="rId18"/>
    <p:sldId id="616" r:id="rId19"/>
    <p:sldId id="617" r:id="rId20"/>
    <p:sldId id="597" r:id="rId21"/>
    <p:sldId id="601" r:id="rId2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omar" initials="mo" lastIdx="1" clrIdx="0">
    <p:extLst>
      <p:ext uri="{19B8F6BF-5375-455C-9EA6-DF929625EA0E}">
        <p15:presenceInfo xmlns:p15="http://schemas.microsoft.com/office/powerpoint/2012/main" userId="72eda137d99c1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727E7"/>
    <a:srgbClr val="06098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87594" autoAdjust="0"/>
  </p:normalViewPr>
  <p:slideViewPr>
    <p:cSldViewPr>
      <p:cViewPr varScale="1">
        <p:scale>
          <a:sx n="86" d="100"/>
          <a:sy n="86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17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46E72A-1411-4BCA-B561-BA4850CD931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5D3B8B-D12D-472A-995C-5D20504EAC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8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19E345-9F46-45E6-B08F-4D77564A8E3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C48513-8EA8-42A2-A5E0-F21BB1B38F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799" cy="5029199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Baskerville Old Face" panose="02020602080505020303" pitchFamily="18" charset="0"/>
              </a:defRPr>
            </a:lvl1pPr>
            <a:lvl2pPr>
              <a:defRPr>
                <a:latin typeface="Baskerville Old Face" panose="02020602080505020303" pitchFamily="18" charset="0"/>
              </a:defRPr>
            </a:lvl2pPr>
            <a:lvl3pPr>
              <a:defRPr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492875"/>
            <a:ext cx="1524000" cy="365125"/>
          </a:xfrm>
        </p:spPr>
        <p:txBody>
          <a:bodyPr/>
          <a:lstStyle/>
          <a:p>
            <a:r>
              <a:rPr lang="en-US" dirty="0"/>
              <a:t>Nov 24,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RFIC Conf.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‹#›</a:t>
            </a:fld>
            <a:r>
              <a:rPr lang="en-US" dirty="0"/>
              <a:t> of 12 </a:t>
            </a:r>
          </a:p>
        </p:txBody>
      </p:sp>
      <p:pic>
        <p:nvPicPr>
          <p:cNvPr id="7" name="Picture 2" descr="Text Box:  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4709"/>
            <a:ext cx="914399" cy="3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1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1" y="1371600"/>
            <a:ext cx="8762999" cy="470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/>
              <a:t>Novt 24,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/>
              <a:t>RFIC Conf.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6ABCA60B-9110-439D-9286-A1DDBE7B67FC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  <p:sp>
        <p:nvSpPr>
          <p:cNvPr id="7" name="AutoShape 16"/>
          <p:cNvSpPr>
            <a:spLocks noChangeArrowheads="1"/>
          </p:cNvSpPr>
          <p:nvPr userDrawn="1"/>
        </p:nvSpPr>
        <p:spPr bwMode="auto">
          <a:xfrm>
            <a:off x="152401" y="152399"/>
            <a:ext cx="8839200" cy="6340475"/>
          </a:xfrm>
          <a:prstGeom prst="roundRect">
            <a:avLst>
              <a:gd name="adj" fmla="val 5336"/>
            </a:avLst>
          </a:prstGeom>
          <a:noFill/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727E7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75049"/>
            <a:ext cx="8839200" cy="2133600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3200" cap="all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Matrix multiplier using systolic array and modified booth-</a:t>
            </a:r>
            <a:r>
              <a:rPr lang="en-US" sz="3200" cap="all" dirty="0" err="1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wallace</a:t>
            </a:r>
            <a:r>
              <a:rPr lang="en-US" sz="3200" cap="all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tree for ai on edge applications</a:t>
            </a:r>
            <a:endParaRPr lang="en-PK" sz="3200" dirty="0">
              <a:solidFill>
                <a:srgbClr val="0000FF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buNone/>
            </a:pPr>
            <a:r>
              <a:rPr lang="en-US" sz="2400" b="1" dirty="0"/>
              <a:t>	</a:t>
            </a:r>
            <a:endParaRPr lang="en-US" sz="2400" dirty="0"/>
          </a:p>
          <a:p>
            <a:pPr marL="342900" indent="-342900"/>
            <a:r>
              <a:rPr lang="en-US" sz="2400" dirty="0" err="1"/>
              <a:t>Shaheer</a:t>
            </a:r>
            <a:r>
              <a:rPr lang="en-US" sz="2400" dirty="0"/>
              <a:t> Ashraf</a:t>
            </a:r>
          </a:p>
          <a:p>
            <a:pPr marL="342900" indent="-342900"/>
            <a:r>
              <a:rPr lang="en-US" sz="2400" dirty="0"/>
              <a:t>Ali Sabir </a:t>
            </a:r>
          </a:p>
          <a:p>
            <a:pPr marL="342900" indent="-342900"/>
            <a:r>
              <a:rPr lang="en-US" sz="2400" dirty="0" err="1"/>
              <a:t>Faizan</a:t>
            </a:r>
            <a:r>
              <a:rPr lang="en-US" sz="2400" dirty="0"/>
              <a:t> Khan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Muhammad Uzair</a:t>
            </a:r>
            <a:r>
              <a:rPr lang="en-US" sz="2000" dirty="0"/>
              <a:t>	</a:t>
            </a:r>
            <a:endParaRPr lang="en-US" sz="2400" dirty="0"/>
          </a:p>
          <a:p>
            <a:pPr marL="342900" indent="-342900"/>
            <a:r>
              <a:rPr lang="en-US" sz="2400" dirty="0"/>
              <a:t>Hafiz Saleem Ullah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1</a:t>
            </a:fld>
            <a:r>
              <a:rPr lang="en-US" dirty="0"/>
              <a:t> of 21 </a:t>
            </a:r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09"/>
            <a:ext cx="2524125" cy="9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4091"/>
            <a:ext cx="2653035" cy="9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708649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Team</a:t>
            </a:r>
            <a:r>
              <a:rPr lang="en-US" b="1" dirty="0"/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38F9-7643-1A3A-176B-6ABD426C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D3AF-6070-780F-9E89-41AC4830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Multiplier uses Radix-4 Encoding and Wallace tree for end result.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have integrated both modules to develop processing element. It takes 8-bit input “a” and “b” and outputs a 16-bit “out”.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Bit extension is compensated using Wallace tree after final addition using Carry Save Adder.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6077A-0AD8-0813-9320-7C9207FC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4C9A-D5C4-6ED9-B7F1-9F3CF29E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C20E-7A86-0204-5B8E-61794436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10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42238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9BE0-022B-AFE9-0A5C-EE1BAFB7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A214-7E1B-E9CB-786E-22919EC0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Module Name:</a:t>
            </a:r>
          </a:p>
          <a:p>
            <a:pPr marL="0" indent="0" algn="ctr">
              <a:buNone/>
            </a:pPr>
            <a:r>
              <a:rPr lang="en-US" b="0" dirty="0" err="1">
                <a:solidFill>
                  <a:schemeClr val="tx1"/>
                </a:solidFill>
              </a:rPr>
              <a:t>top_adder_pe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Input Ports: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			input  signed [7:0]  </a:t>
            </a:r>
            <a:r>
              <a:rPr lang="en-US" b="0" dirty="0" err="1">
                <a:solidFill>
                  <a:schemeClr val="tx1"/>
                </a:solidFill>
              </a:rPr>
              <a:t>in_a</a:t>
            </a:r>
            <a:r>
              <a:rPr lang="en-US" b="0" dirty="0">
                <a:solidFill>
                  <a:schemeClr val="tx1"/>
                </a:solidFill>
              </a:rPr>
              <a:t>;			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        input  signed [7:0]  </a:t>
            </a:r>
            <a:r>
              <a:rPr lang="en-US" b="0" dirty="0" err="1">
                <a:solidFill>
                  <a:schemeClr val="tx1"/>
                </a:solidFill>
              </a:rPr>
              <a:t>in_b</a:t>
            </a:r>
            <a:r>
              <a:rPr lang="en-US" b="0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Output Ports: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output 		  [15:0] out_v2;</a:t>
            </a:r>
          </a:p>
          <a:p>
            <a:pPr marL="0" indent="0">
              <a:buNone/>
            </a:pPr>
            <a:r>
              <a:rPr lang="en-US" dirty="0"/>
              <a:t>   		</a:t>
            </a:r>
            <a:br>
              <a:rPr lang="en-US" dirty="0"/>
            </a:b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8A61-561C-6DC0-CEB1-3E629D28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D0A0-FDB0-6D77-9291-BD82CC95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E256-913F-9A8B-ADB8-E642DFB3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11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409529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B05-6A2E-26BA-F683-215C92FD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6A59F9-D643-90E5-7D04-57C6593AD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143000"/>
            <a:ext cx="7486650" cy="2019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31097-7E8C-F725-509C-CEA1E26F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EA81-FC80-41CA-B3DC-16391EF0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3854-F901-3E57-5BC9-15225BB1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12</a:t>
            </a:fld>
            <a:r>
              <a:rPr lang="en-US" dirty="0"/>
              <a:t> of 21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B9E4C-09CC-4E41-C728-791D23A34E3A}"/>
              </a:ext>
            </a:extLst>
          </p:cNvPr>
          <p:cNvSpPr txBox="1"/>
          <p:nvPr/>
        </p:nvSpPr>
        <p:spPr>
          <a:xfrm>
            <a:off x="530810" y="3797468"/>
            <a:ext cx="80823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Challenge integrating Wallace tree and radix-4 encoding.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Develop a new design to handle signed bit extension. </a:t>
            </a:r>
            <a:endParaRPr lang="en-US" sz="2400" b="1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4BE3-260A-46D5-5529-64926418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Systolic Array 2 x 2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2ABDB6-C24A-DDC5-8C9C-272C26B44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632" y="1371600"/>
            <a:ext cx="4736368" cy="3657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6DB1-E4A9-A67A-4D47-246FA626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15FC-6F97-91BA-F41E-93171D21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6846-04A6-AFA0-3539-A8545CD5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13</a:t>
            </a:fld>
            <a:r>
              <a:rPr lang="en-US" dirty="0"/>
              <a:t> of 21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A42AC-7B99-B9B3-316B-96123787B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00"/>
          <a:stretch/>
        </p:blipFill>
        <p:spPr>
          <a:xfrm>
            <a:off x="533400" y="1752599"/>
            <a:ext cx="2281792" cy="20653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BB762-9F00-10C3-6CF2-E238A7ACC434}"/>
              </a:ext>
            </a:extLst>
          </p:cNvPr>
          <p:cNvSpPr txBox="1"/>
          <p:nvPr/>
        </p:nvSpPr>
        <p:spPr>
          <a:xfrm>
            <a:off x="4232168" y="5029200"/>
            <a:ext cx="48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/>
              <a:t>Block Diagram of 2 x 2 Systolic Array</a:t>
            </a:r>
            <a:endParaRPr lang="en-PK" sz="1200" b="1" i="1" u="sng" dirty="0"/>
          </a:p>
        </p:txBody>
      </p:sp>
    </p:spTree>
    <p:extLst>
      <p:ext uri="{BB962C8B-B14F-4D97-AF65-F5344CB8AC3E}">
        <p14:creationId xmlns:p14="http://schemas.microsoft.com/office/powerpoint/2010/main" val="113880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AC6C-1E76-76E6-9B21-7784E9CD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Systolic Array 2 x 2</a:t>
            </a: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E1F8A-ED1B-1494-3AE8-1AF98C466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Systolic array is used to multiply two matrices in a smaller number of iterations. It reduces big (O) of matrix multiplication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K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8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to big (O) of </a:t>
                </a:r>
                <a:r>
                  <a:rPr lang="en-US" dirty="0"/>
                  <a:t>3n-1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Our systolic array takes </a:t>
                </a:r>
                <a:r>
                  <a:rPr lang="en-US" dirty="0"/>
                  <a:t>5 clock cycles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Module Name: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systolic_array</a:t>
                </a:r>
                <a:br>
                  <a:rPr lang="en-US" dirty="0"/>
                </a:br>
                <a:endParaRPr lang="en-P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E1F8A-ED1B-1494-3AE8-1AF98C466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4" t="-1335" r="-1124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DF2C-7783-620B-EFB3-B834B59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EFA6-FACE-F826-E67F-11256892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B219-4DB0-D135-2DFD-8FA27683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14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83576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BC89-FE40-25EB-B183-540704CB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Systolic Array 2 x 2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671A-F7B3-209A-B4C3-26389585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 Ports: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//matrix "a" inputs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input signed [7:0] a11;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input signed [7:0] a12;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input signed [7:0] a21;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input signed [7:0] a22;</a:t>
            </a:r>
          </a:p>
          <a:p>
            <a:pPr marL="0" indent="0" algn="ctr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//matrix "b" inputs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input signed [7:0] b11;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input signed [7:0] b12;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input signed [7:0] b21;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input signed [7:0] b22;</a:t>
            </a:r>
          </a:p>
          <a:p>
            <a:pPr marL="0" indent="0" algn="ctr">
              <a:buNone/>
            </a:pP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D783-8644-A31F-4CF5-30A3FE87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4DDE9-6554-9E01-68A2-B760513C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6D91-34AA-A066-15A5-1B8484FA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15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361552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7570-F015-2300-D068-8C44E0A4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Systolic Array 2 x 2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80C3-92ED-80B7-7EAE-EE324B9E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Ports: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b="0" dirty="0">
                <a:solidFill>
                  <a:schemeClr val="tx1"/>
                </a:solidFill>
              </a:rPr>
              <a:t>//output reg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output reg signed [16:0] c11;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output reg signed [16:0] c12;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output reg signed [16:0] c21;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output reg signed [16:0] c22;</a:t>
            </a: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3748-68BB-AF69-A5EE-A117B0FC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EBC5-2C82-EBEB-365A-7EDE91C2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4027-AE4E-FC35-F5C6-26134460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16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351571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3B9-DE9E-CF96-58FF-BA46B56B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Systolic Array 2 x 2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E48655-F86B-1533-06E5-578092BB1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5657850" cy="3695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BEDE-8B40-C550-11B1-3299CD34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E3F0-7AE8-D423-BE29-2F2560EE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E3EB-C918-9ABB-6745-D6A498C0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17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313716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1EA9-3B8A-483C-53F5-6D7D921C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Systolic Array 2 x 2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DAB6-5F76-FC00-DD2E-343EFF788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Multiplication Verification: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Matrix “A”: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Matrix “B”:</a:t>
            </a:r>
          </a:p>
          <a:p>
            <a:pPr marL="0" indent="0">
              <a:buNone/>
            </a:pP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43B5-96EF-77A1-FAB8-920F90F6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24,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FAE7-18F4-AD69-F266-D031784E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A062-749C-D01C-FEB9-C5A07F87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18</a:t>
            </a:fld>
            <a:r>
              <a:rPr lang="en-US" dirty="0"/>
              <a:t> of 21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25F79-E755-21F1-AE35-26DEFAA0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2286001"/>
            <a:ext cx="2278855" cy="1674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819724-531B-A363-33A0-D35F5F31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36" y="4327216"/>
            <a:ext cx="1906779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1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B55-13B2-450E-A784-E98614EF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Systolic Array 2 x 2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0F3F-12EB-0A61-A62F-2299B688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Multiplication Verification: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Result: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Race Condition.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Algorithm development and implementation.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B65E-09D6-1114-F8F2-366CAC5A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EC520-0568-E6C2-F2A0-E3A78CA1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A92B3-7B07-31E5-EBED-9947F770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19</a:t>
            </a:fld>
            <a:r>
              <a:rPr lang="en-US" dirty="0"/>
              <a:t> of 21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8011E-3E8E-8B2E-E600-8C936856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1" y="2362200"/>
            <a:ext cx="23526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1926" y="251605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926" y="1403935"/>
            <a:ext cx="8839200" cy="4604920"/>
          </a:xfrm>
        </p:spPr>
        <p:txBody>
          <a:bodyPr>
            <a:normAutofit/>
          </a:bodyPr>
          <a:lstStyle/>
          <a:p>
            <a:r>
              <a:rPr lang="en-US" sz="3200" dirty="0"/>
              <a:t>Artificial Intelligence is an emerging field which employs matrix multiplication.</a:t>
            </a:r>
          </a:p>
          <a:p>
            <a:r>
              <a:rPr lang="en-US" sz="3200" dirty="0"/>
              <a:t>General purpose micro-controllers due to area &amp; power constraints cannot run multiply &amp; accumulate (MAC) operations efficiently.</a:t>
            </a:r>
          </a:p>
          <a:p>
            <a:r>
              <a:rPr lang="en-US" sz="3200" dirty="0"/>
              <a:t>Parallel computational algorithms such as systolic array decrease area while increasing performance.</a:t>
            </a:r>
          </a:p>
          <a:p>
            <a:endParaRPr lang="en-US" sz="2000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492875"/>
            <a:ext cx="1524000" cy="365125"/>
          </a:xfrm>
        </p:spPr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1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PICO 2022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6ABCA60B-9110-439D-9286-A1DDBE7B67FC}" type="slidenum">
              <a:rPr lang="en-US"/>
              <a:pPr/>
              <a:t>2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20695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0" y="364412"/>
            <a:ext cx="9144000" cy="1068225"/>
          </a:xfrm>
        </p:spPr>
        <p:txBody>
          <a:bodyPr>
            <a:noAutofit/>
          </a:bodyPr>
          <a:lstStyle/>
          <a:p>
            <a:r>
              <a:rPr lang="en-US" altLang="zh-TW" b="1" dirty="0">
                <a:solidFill>
                  <a:srgbClr val="0033CC"/>
                </a:solidFill>
                <a:latin typeface="Bookman Old Style" panose="02050604050505020204" pitchFamily="18" charset="0"/>
                <a:ea typeface="+mn-ea"/>
                <a:cs typeface="+mn-cs"/>
              </a:rPr>
              <a:t>Timeline</a:t>
            </a: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492875"/>
            <a:ext cx="1524000" cy="365125"/>
          </a:xfrm>
        </p:spPr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3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PICO 2022</a:t>
            </a:r>
          </a:p>
        </p:txBody>
      </p:sp>
      <p:sp>
        <p:nvSpPr>
          <p:cNvPr id="3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6ABCA60B-9110-439D-9286-A1DDBE7B67FC}" type="slidenum">
              <a:rPr lang="en-US"/>
              <a:pPr/>
              <a:t>20</a:t>
            </a:fld>
            <a:r>
              <a:rPr lang="en-US" dirty="0"/>
              <a:t> of 21 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717988"/>
              </p:ext>
            </p:extLst>
          </p:nvPr>
        </p:nvGraphicFramePr>
        <p:xfrm>
          <a:off x="457200" y="1752600"/>
          <a:ext cx="8382000" cy="3956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Implementation of 4x4 Systolic Mesh with 2x2 nested Systolic 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5 Days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Final Testing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5 Days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Backend Runs and GDS-1 Creation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13 Days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Top Level Integration and final GDS-II Creation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15 Days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24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492875"/>
            <a:ext cx="1524000" cy="365125"/>
          </a:xfrm>
        </p:spPr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2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6ABCA60B-9110-439D-9286-A1DDBE7B67FC}" type="slidenum">
              <a:rPr lang="en-US"/>
              <a:pPr/>
              <a:t>21</a:t>
            </a:fld>
            <a:r>
              <a:rPr lang="en-US" dirty="0"/>
              <a:t> of 21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1" y="0"/>
            <a:ext cx="8839200" cy="6477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9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799" cy="502919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Booth Radix-4 Encoding:</a:t>
            </a:r>
          </a:p>
          <a:p>
            <a:pPr algn="just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</a:rPr>
              <a:t>Booth encoding is used to generate partial products. We use radix-4 encoding to do 4:2 compression and to cater worst case i.e., 1010.</a:t>
            </a:r>
          </a:p>
          <a:p>
            <a:pPr algn="just"/>
            <a:r>
              <a:rPr lang="en-US" dirty="0"/>
              <a:t>Wallace Tree:</a:t>
            </a:r>
          </a:p>
          <a:p>
            <a:pPr marL="400050" lvl="1" indent="0" algn="just">
              <a:buNone/>
            </a:pPr>
            <a:r>
              <a:rPr lang="en-US" b="1" dirty="0"/>
              <a:t>Wallace tree is used for addition of partial products. Wallace tree enables us to use less number of half adder (HA) and full adders (FA).</a:t>
            </a:r>
          </a:p>
          <a:p>
            <a:pPr algn="just"/>
            <a:r>
              <a:rPr lang="en-US" dirty="0"/>
              <a:t>Systolic Array:</a:t>
            </a: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</a:rPr>
              <a:t>    Systolic array is a parallel computational algorithm for matrix multiplication, which is core operation in running ai algorithm.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PICO 2022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6ABCA60B-9110-439D-9286-A1DDBE7B67FC}" type="slidenum">
              <a:rPr lang="en-US"/>
              <a:pPr/>
              <a:t>3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360996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982-AEB5-EB7B-DA25-A1C1B5F2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Radix-4 Encoding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0D05F8-6BA1-2F00-937B-D865D043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853" y="1371600"/>
            <a:ext cx="3828293" cy="35849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7E0F-1177-6BFA-767B-A5AB84E3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BDE9-EFBB-E0EB-94ED-A1E2335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D775-E95F-2C09-5A72-E2C03289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4</a:t>
            </a:fld>
            <a:r>
              <a:rPr lang="en-US" dirty="0"/>
              <a:t> of 21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3937C-A26A-5639-D40F-F9DCCF0E55B0}"/>
              </a:ext>
            </a:extLst>
          </p:cNvPr>
          <p:cNvSpPr txBox="1"/>
          <p:nvPr/>
        </p:nvSpPr>
        <p:spPr>
          <a:xfrm>
            <a:off x="533400" y="5024735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askerville Old Face" panose="02020602080505020303" pitchFamily="18" charset="0"/>
              </a:rPr>
              <a:t>Radix_4 Encoding is </a:t>
            </a: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4:2 compressor</a:t>
            </a:r>
            <a:r>
              <a:rPr lang="en-US" b="1" dirty="0">
                <a:latin typeface="Baskerville Old Face" panose="02020602080505020303" pitchFamily="18" charset="0"/>
              </a:rPr>
              <a:t>. We are using this algorithm to generate less number of partial products which would use less hardware, less power and would result in less computational delay.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askerville Old Face" panose="02020602080505020303" pitchFamily="18" charset="0"/>
              </a:rPr>
              <a:t>For 8-bit Multiplier the partial products generated after radix-4 encoding are “4” instead of “8”.</a:t>
            </a:r>
            <a:endParaRPr lang="en-PK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3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19BC-B556-3056-655A-B1B86C4F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Radix-4 Encoding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C29B-28BC-3460-34A8-79E9F489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Name: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booth_recoding_8</a:t>
            </a:r>
          </a:p>
          <a:p>
            <a:r>
              <a:rPr lang="en-US" dirty="0"/>
              <a:t>Input Ports: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Input signed [7:0] a;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Input signed [7:0] b;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Note: </a:t>
            </a:r>
            <a:r>
              <a:rPr lang="en-US" b="0" dirty="0">
                <a:solidFill>
                  <a:schemeClr val="tx1"/>
                </a:solidFill>
              </a:rPr>
              <a:t>Input “b” is multiplicand.</a:t>
            </a:r>
          </a:p>
          <a:p>
            <a:r>
              <a:rPr lang="en-US" dirty="0"/>
              <a:t>Output Ports: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output  reg signed  [9:0]  p0;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output  reg signed  [11:0] p1;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output  reg signed  [13:0] p2;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/>
                </a:solidFill>
              </a:rPr>
              <a:t>output  reg signed  [15:0] p3;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997A-A73A-34FF-996D-79428C00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EF10-7784-D0BB-D422-C958A9B3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0D2E-6CE7-1696-276C-5096683A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5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376305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296-80C4-1D6C-EC75-FC98FA9A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Radix-4 Encoding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F5073-347B-7577-80EE-DA636BF86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990600"/>
            <a:ext cx="5676900" cy="25431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8B71-35E2-EE19-12A5-F37F34DA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4C41-F996-D2D0-F1FB-D8B2A91A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0A2B-D8BF-C198-EE7D-8F216F9D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6</a:t>
            </a:fld>
            <a:r>
              <a:rPr lang="en-US" dirty="0"/>
              <a:t> of 21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C3022A-5262-A41A-1093-9B062AFC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438617"/>
            <a:ext cx="5157181" cy="1876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6C9998-807F-7C2E-68F2-C3C8119FCFD2}"/>
              </a:ext>
            </a:extLst>
          </p:cNvPr>
          <p:cNvSpPr txBox="1"/>
          <p:nvPr/>
        </p:nvSpPr>
        <p:spPr>
          <a:xfrm>
            <a:off x="876300" y="5288340"/>
            <a:ext cx="7284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Ensuring bit extension for signed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using minimum hardware.</a:t>
            </a:r>
            <a:endParaRPr lang="en-US" b="1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endParaRPr lang="en-US" b="1" dirty="0">
              <a:latin typeface="Baskerville Old Face" panose="02020602080505020303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2178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5FB-147E-6D90-1FAC-C0830B8F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Wallace Tree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A747-03E2-8D98-C7AD-864BBC07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Addition of Partial Products is implemented using Wallace tree due less usage of adder.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Wallace tree uses </a:t>
            </a:r>
            <a:r>
              <a:rPr lang="en-US" dirty="0"/>
              <a:t>6</a:t>
            </a:r>
            <a:r>
              <a:rPr lang="en-US" dirty="0">
                <a:solidFill>
                  <a:schemeClr val="tx1"/>
                </a:solidFill>
              </a:rPr>
              <a:t> Half adders and </a:t>
            </a:r>
            <a:r>
              <a:rPr lang="en-US" dirty="0"/>
              <a:t>10</a:t>
            </a:r>
            <a:r>
              <a:rPr lang="en-US" dirty="0">
                <a:solidFill>
                  <a:schemeClr val="tx1"/>
                </a:solidFill>
              </a:rPr>
              <a:t> full adders.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Our Wallace tree uses </a:t>
            </a:r>
            <a:r>
              <a:rPr lang="en-US" dirty="0"/>
              <a:t>6 stages.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2D73-1581-9CBF-6F7A-72C7F23D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7542-2CE1-5E98-B3F7-1CCA4AFE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7E76B-A75C-93ED-245B-625FA54C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7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436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1229-A6A6-75ED-C69F-69C5C12A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Wallace Tree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E7A1-30AD-2B0A-4B76-AC55966F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799" cy="5029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Module Name:</a:t>
            </a:r>
          </a:p>
          <a:p>
            <a:pPr marL="0" indent="0" algn="ctr">
              <a:buNone/>
            </a:pPr>
            <a:r>
              <a:rPr lang="en-US" b="0" dirty="0" err="1">
                <a:solidFill>
                  <a:schemeClr val="tx1"/>
                </a:solidFill>
              </a:rPr>
              <a:t>wallace_tree</a:t>
            </a:r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/>
              <a:t>Input Ports:</a:t>
            </a:r>
          </a:p>
          <a:p>
            <a:pPr marL="0" indent="0" algn="ctr">
              <a:buNone/>
            </a:pPr>
            <a:r>
              <a:rPr lang="en-US" sz="2400" b="0" dirty="0">
                <a:solidFill>
                  <a:schemeClr val="tx1"/>
                </a:solidFill>
              </a:rPr>
              <a:t>input     [9:0]  p0;</a:t>
            </a:r>
          </a:p>
          <a:p>
            <a:pPr marL="0" indent="0" algn="ctr">
              <a:buNone/>
            </a:pPr>
            <a:r>
              <a:rPr lang="en-US" sz="2400" b="0" dirty="0">
                <a:solidFill>
                  <a:schemeClr val="tx1"/>
                </a:solidFill>
              </a:rPr>
              <a:t>input     [11:0] p1;</a:t>
            </a:r>
          </a:p>
          <a:p>
            <a:pPr marL="0" indent="0" algn="ctr">
              <a:buNone/>
            </a:pPr>
            <a:r>
              <a:rPr lang="en-US" sz="2400" b="0" dirty="0">
                <a:solidFill>
                  <a:schemeClr val="tx1"/>
                </a:solidFill>
              </a:rPr>
              <a:t>input     [13:0] p2;</a:t>
            </a:r>
          </a:p>
          <a:p>
            <a:pPr marL="0" indent="0" algn="ctr">
              <a:buNone/>
            </a:pPr>
            <a:r>
              <a:rPr lang="en-US" sz="2400" b="0" dirty="0">
                <a:solidFill>
                  <a:schemeClr val="tx1"/>
                </a:solidFill>
              </a:rPr>
              <a:t>input     [15:0] p3;</a:t>
            </a:r>
          </a:p>
          <a:p>
            <a:r>
              <a:rPr lang="en-US" dirty="0"/>
              <a:t>Output Ports:</a:t>
            </a:r>
          </a:p>
          <a:p>
            <a:pPr marL="0" indent="0" algn="just">
              <a:buNone/>
            </a:pPr>
            <a:r>
              <a:rPr lang="en-US" sz="2000" b="0" dirty="0">
                <a:solidFill>
                  <a:schemeClr val="tx1"/>
                </a:solidFill>
              </a:rPr>
              <a:t>output    [15:0] s ;    				// sum is "s"</a:t>
            </a:r>
          </a:p>
          <a:p>
            <a:pPr marL="0" indent="0" algn="just">
              <a:buNone/>
            </a:pPr>
            <a:r>
              <a:rPr lang="en-US" sz="2000" b="0" dirty="0">
                <a:solidFill>
                  <a:schemeClr val="tx1"/>
                </a:solidFill>
              </a:rPr>
              <a:t>output    [15:0] c ;					// carry is "c"</a:t>
            </a:r>
            <a:endParaRPr lang="en-PK" sz="2000" b="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251D-11A0-467E-998F-82B6D414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7410-719F-3014-9636-B6F28C1C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DBFE-A286-5375-BF41-F57290BC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8</a:t>
            </a:fld>
            <a:r>
              <a:rPr lang="en-US" dirty="0"/>
              <a:t> of 21 </a:t>
            </a:r>
          </a:p>
        </p:txBody>
      </p:sp>
    </p:spTree>
    <p:extLst>
      <p:ext uri="{BB962C8B-B14F-4D97-AF65-F5344CB8AC3E}">
        <p14:creationId xmlns:p14="http://schemas.microsoft.com/office/powerpoint/2010/main" val="399190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B9A2-9682-255F-3FCD-D35F125C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081873-F09F-D99E-44ED-794FCE41E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280" y="990600"/>
            <a:ext cx="3686527" cy="502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FA62-A39E-40F8-1162-81B40E1C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30,2022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C9CE-C7D7-E56F-DC94-BAAEE1CC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PICO2022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2DB0-6BFE-94A8-CFAB-FC3A2189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9</a:t>
            </a:fld>
            <a:r>
              <a:rPr lang="en-US" dirty="0"/>
              <a:t> of 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62F7D-5D53-2CC2-50C8-12AADC7F593D}"/>
              </a:ext>
            </a:extLst>
          </p:cNvPr>
          <p:cNvSpPr txBox="1"/>
          <p:nvPr/>
        </p:nvSpPr>
        <p:spPr>
          <a:xfrm>
            <a:off x="2963736" y="5885895"/>
            <a:ext cx="579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/>
              <a:t>Block Diagram of Processing Element</a:t>
            </a:r>
            <a:endParaRPr lang="en-PK" sz="1200" b="1" i="1" u="sng" dirty="0"/>
          </a:p>
        </p:txBody>
      </p:sp>
    </p:spTree>
    <p:extLst>
      <p:ext uri="{BB962C8B-B14F-4D97-AF65-F5344CB8AC3E}">
        <p14:creationId xmlns:p14="http://schemas.microsoft.com/office/powerpoint/2010/main" val="387071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6818</TotalTime>
  <Words>959</Words>
  <Application>Microsoft Office PowerPoint</Application>
  <PresentationFormat>On-screen Show (4:3)</PresentationFormat>
  <Paragraphs>207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Baskerville Old Face</vt:lpstr>
      <vt:lpstr>Book Antiqua</vt:lpstr>
      <vt:lpstr>Bookman Old Style</vt:lpstr>
      <vt:lpstr>Calibri</vt:lpstr>
      <vt:lpstr>Cambria Math</vt:lpstr>
      <vt:lpstr>Wingdings</vt:lpstr>
      <vt:lpstr>Office Theme</vt:lpstr>
      <vt:lpstr>Matrix multiplier using systolic array and modified booth-wallace tree for ai on edge applications</vt:lpstr>
      <vt:lpstr>Motivation</vt:lpstr>
      <vt:lpstr>Background</vt:lpstr>
      <vt:lpstr>Booth Radix-4 Encoding</vt:lpstr>
      <vt:lpstr>Booth Radix-4 Encoding</vt:lpstr>
      <vt:lpstr>Booth Radix-4 Encoding</vt:lpstr>
      <vt:lpstr>Wallace Tree</vt:lpstr>
      <vt:lpstr>Wallace Tree</vt:lpstr>
      <vt:lpstr>Processing Element</vt:lpstr>
      <vt:lpstr>Processing Element</vt:lpstr>
      <vt:lpstr>Processing Element</vt:lpstr>
      <vt:lpstr>Processing Element</vt:lpstr>
      <vt:lpstr>Systolic Array 2 x 2</vt:lpstr>
      <vt:lpstr>Systolic Array 2 x 2</vt:lpstr>
      <vt:lpstr>Systolic Array 2 x 2</vt:lpstr>
      <vt:lpstr>Systolic Array 2 x 2</vt:lpstr>
      <vt:lpstr>Systolic Array 2 x 2</vt:lpstr>
      <vt:lpstr>Systolic Array 2 x 2</vt:lpstr>
      <vt:lpstr>Systolic Array 2 x 2</vt:lpstr>
      <vt:lpstr>Timeline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Partnership Day</dc:title>
  <dc:creator>Zohaib</dc:creator>
  <cp:lastModifiedBy>Dell</cp:lastModifiedBy>
  <cp:revision>489</cp:revision>
  <cp:lastPrinted>2019-11-26T05:44:54Z</cp:lastPrinted>
  <dcterms:created xsi:type="dcterms:W3CDTF">2018-02-09T10:08:16Z</dcterms:created>
  <dcterms:modified xsi:type="dcterms:W3CDTF">2022-10-03T12:55:18Z</dcterms:modified>
</cp:coreProperties>
</file>