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82" r:id="rId26"/>
    <p:sldId id="278"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9" d="100"/>
          <a:sy n="49" d="100"/>
        </p:scale>
        <p:origin x="-1291"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r>
              <a:rPr lang="en-US"/>
              <a:t>Bordoloi</a:t>
            </a:r>
            <a:endParaRPr lang="en-US">
              <a:solidFill>
                <a:srgbClr val="000000"/>
              </a:solidFill>
              <a:effectLst/>
            </a:endParaRPr>
          </a:p>
        </p:txBody>
      </p:sp>
      <p:sp>
        <p:nvSpPr>
          <p:cNvPr id="5" name="Slide Number Placeholder 4"/>
          <p:cNvSpPr>
            <a:spLocks noGrp="1"/>
          </p:cNvSpPr>
          <p:nvPr>
            <p:ph type="sldNum" sz="quarter" idx="11"/>
          </p:nvPr>
        </p:nvSpPr>
        <p:spPr>
          <a:xfrm>
            <a:off x="6553200" y="6248400"/>
            <a:ext cx="1905000" cy="457200"/>
          </a:xfrm>
        </p:spPr>
        <p:txBody>
          <a:bodyPr/>
          <a:lstStyle>
            <a:lvl1pPr>
              <a:defRPr/>
            </a:lvl1pPr>
          </a:lstStyle>
          <a:p>
            <a:r>
              <a:rPr lang="en-US"/>
              <a:t>CIS 564</a:t>
            </a:r>
            <a:endParaRPr lang="en-US">
              <a:solidFill>
                <a:srgbClr val="000000"/>
              </a:solidFill>
              <a:effectLst/>
            </a:endParaRPr>
          </a:p>
        </p:txBody>
      </p:sp>
    </p:spTree>
    <p:extLst>
      <p:ext uri="{BB962C8B-B14F-4D97-AF65-F5344CB8AC3E}">
        <p14:creationId xmlns="" xmlns:p14="http://schemas.microsoft.com/office/powerpoint/2010/main" val="269701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11/28/2024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971801"/>
            <a:ext cx="7772400" cy="1447800"/>
          </a:xfrm>
        </p:spPr>
        <p:txBody>
          <a:bodyPr/>
          <a:lstStyle/>
          <a:p>
            <a:r>
              <a:rPr lang="en-US" dirty="0" smtClean="0"/>
              <a:t>Lecture # 13 Normalization</a:t>
            </a:r>
            <a:endParaRPr lang="en-US" dirty="0"/>
          </a:p>
        </p:txBody>
      </p:sp>
    </p:spTree>
    <p:extLst>
      <p:ext uri="{BB962C8B-B14F-4D97-AF65-F5344CB8AC3E}">
        <p14:creationId xmlns="" xmlns:p14="http://schemas.microsoft.com/office/powerpoint/2010/main" val="2596427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Partial Dependency</a:t>
            </a:r>
          </a:p>
        </p:txBody>
      </p:sp>
      <p:sp>
        <p:nvSpPr>
          <p:cNvPr id="9" name="Date Placeholder 3"/>
          <p:cNvSpPr>
            <a:spLocks noGrp="1"/>
          </p:cNvSpPr>
          <p:nvPr>
            <p:ph type="dt" sz="half" idx="10"/>
          </p:nvPr>
        </p:nvSpPr>
        <p:spPr/>
        <p:txBody>
          <a:bodyPr/>
          <a:lstStyle/>
          <a:p>
            <a:r>
              <a:rPr lang="en-US"/>
              <a:t>Bordoloi</a:t>
            </a:r>
            <a:endParaRPr lang="en-US">
              <a:solidFill>
                <a:srgbClr val="000000"/>
              </a:solidFill>
              <a:effectLst/>
            </a:endParaRPr>
          </a:p>
        </p:txBody>
      </p:sp>
      <p:sp>
        <p:nvSpPr>
          <p:cNvPr id="10243" name="Rectangle 3"/>
          <p:cNvSpPr>
            <a:spLocks noGrp="1" noChangeArrowheads="1"/>
          </p:cNvSpPr>
          <p:nvPr>
            <p:ph sz="quarter" idx="1"/>
          </p:nvPr>
        </p:nvSpPr>
        <p:spPr/>
        <p:txBody>
          <a:bodyPr/>
          <a:lstStyle/>
          <a:p>
            <a:r>
              <a:rPr lang="en-US"/>
              <a:t>Occurs when a column in a table only depends on part of a concatenated key</a:t>
            </a:r>
            <a:endParaRPr lang="en-US">
              <a:solidFill>
                <a:schemeClr val="tx1"/>
              </a:solidFill>
              <a:effectLst/>
            </a:endParaRPr>
          </a:p>
        </p:txBody>
      </p:sp>
      <p:sp>
        <p:nvSpPr>
          <p:cNvPr id="10279" name="Line 39"/>
          <p:cNvSpPr>
            <a:spLocks noChangeShapeType="1"/>
          </p:cNvSpPr>
          <p:nvPr/>
        </p:nvSpPr>
        <p:spPr bwMode="auto">
          <a:xfrm flipV="1">
            <a:off x="4454525" y="4130675"/>
            <a:ext cx="0" cy="5175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000000"/>
              </a:solidFill>
            </a:endParaRPr>
          </a:p>
        </p:txBody>
      </p:sp>
      <p:sp>
        <p:nvSpPr>
          <p:cNvPr id="10280" name="Line 40"/>
          <p:cNvSpPr>
            <a:spLocks noChangeShapeType="1"/>
          </p:cNvSpPr>
          <p:nvPr/>
        </p:nvSpPr>
        <p:spPr bwMode="auto">
          <a:xfrm>
            <a:off x="4454525" y="4130675"/>
            <a:ext cx="24384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000000"/>
              </a:solidFill>
            </a:endParaRPr>
          </a:p>
        </p:txBody>
      </p:sp>
      <p:sp>
        <p:nvSpPr>
          <p:cNvPr id="10281" name="Line 41"/>
          <p:cNvSpPr>
            <a:spLocks noChangeShapeType="1"/>
          </p:cNvSpPr>
          <p:nvPr/>
        </p:nvSpPr>
        <p:spPr bwMode="auto">
          <a:xfrm>
            <a:off x="6892925" y="4130675"/>
            <a:ext cx="0" cy="51752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000000"/>
              </a:solidFill>
            </a:endParaRPr>
          </a:p>
        </p:txBody>
      </p:sp>
      <p:sp>
        <p:nvSpPr>
          <p:cNvPr id="10282" name="Text Box 42"/>
          <p:cNvSpPr txBox="1">
            <a:spLocks noChangeArrowheads="1"/>
          </p:cNvSpPr>
          <p:nvPr/>
        </p:nvSpPr>
        <p:spPr bwMode="auto">
          <a:xfrm>
            <a:off x="1101725" y="4724400"/>
            <a:ext cx="6589713" cy="457200"/>
          </a:xfrm>
          <a:prstGeom prst="rect">
            <a:avLst/>
          </a:prstGeom>
          <a:solidFill>
            <a:schemeClr val="bg2">
              <a:lumMod val="25000"/>
            </a:schemeClr>
          </a:solidFill>
          <a:ln>
            <a:noFill/>
          </a:ln>
          <a:effectLst/>
          <a:extLst/>
        </p:spPr>
        <p:txBody>
          <a:bodyPr wrap="none">
            <a:spAutoFit/>
          </a:bodyPr>
          <a:lstStyle/>
          <a:p>
            <a:pPr eaLnBrk="0" fontAlgn="base" hangingPunct="0">
              <a:spcBef>
                <a:spcPct val="0"/>
              </a:spcBef>
              <a:spcAft>
                <a:spcPct val="0"/>
              </a:spcAft>
            </a:pPr>
            <a:r>
              <a:rPr lang="en-US" sz="2400" smtClean="0">
                <a:solidFill>
                  <a:srgbClr val="FFCC00"/>
                </a:solidFill>
                <a:effectLst>
                  <a:outerShdw blurRad="38100" dist="38100" dir="2700000" algn="tl">
                    <a:srgbClr val="000000"/>
                  </a:outerShdw>
                </a:effectLst>
              </a:rPr>
              <a:t>COURSE 	(</a:t>
            </a:r>
            <a:r>
              <a:rPr lang="en-US" sz="2400" u="sng" smtClean="0">
                <a:solidFill>
                  <a:srgbClr val="FFCC00"/>
                </a:solidFill>
                <a:effectLst>
                  <a:outerShdw blurRad="38100" dist="38100" dir="2700000" algn="tl">
                    <a:srgbClr val="000000"/>
                  </a:outerShdw>
                </a:effectLst>
              </a:rPr>
              <a:t>COURSE# + SECTION#</a:t>
            </a:r>
            <a:r>
              <a:rPr lang="en-US" sz="2400" smtClean="0">
                <a:solidFill>
                  <a:srgbClr val="FFCC00"/>
                </a:solidFill>
                <a:effectLst>
                  <a:outerShdw blurRad="38100" dist="38100" dir="2700000" algn="tl">
                    <a:srgbClr val="000000"/>
                  </a:outerShdw>
                </a:effectLst>
              </a:rPr>
              <a:t>, C-NAME</a:t>
            </a:r>
            <a:endParaRPr lang="en-US" sz="2400" smtClean="0">
              <a:solidFill>
                <a:srgbClr val="000000"/>
              </a:solidFill>
            </a:endParaRPr>
          </a:p>
        </p:txBody>
      </p:sp>
      <p:sp>
        <p:nvSpPr>
          <p:cNvPr id="10283" name="Text Box 43"/>
          <p:cNvSpPr txBox="1">
            <a:spLocks noChangeArrowheads="1"/>
          </p:cNvSpPr>
          <p:nvPr/>
        </p:nvSpPr>
        <p:spPr bwMode="auto">
          <a:xfrm>
            <a:off x="1020763" y="3505200"/>
            <a:ext cx="1265237" cy="457200"/>
          </a:xfrm>
          <a:prstGeom prst="rect">
            <a:avLst/>
          </a:prstGeom>
          <a:solidFill>
            <a:schemeClr val="bg2">
              <a:lumMod val="25000"/>
            </a:schemeClr>
          </a:solidFill>
          <a:ln>
            <a:noFill/>
          </a:ln>
          <a:effectLst/>
          <a:extLst/>
        </p:spPr>
        <p:txBody>
          <a:bodyPr wrap="none">
            <a:spAutoFit/>
          </a:bodyPr>
          <a:lstStyle/>
          <a:p>
            <a:pPr eaLnBrk="0" fontAlgn="base" hangingPunct="0">
              <a:spcBef>
                <a:spcPct val="0"/>
              </a:spcBef>
              <a:spcAft>
                <a:spcPct val="0"/>
              </a:spcAft>
            </a:pPr>
            <a:r>
              <a:rPr lang="en-US" sz="2400" dirty="0" smtClean="0">
                <a:solidFill>
                  <a:srgbClr val="FFCC00"/>
                </a:solidFill>
                <a:effectLst>
                  <a:outerShdw blurRad="38100" dist="38100" dir="2700000" algn="tl">
                    <a:srgbClr val="000000"/>
                  </a:outerShdw>
                </a:effectLst>
              </a:rPr>
              <a:t>Example</a:t>
            </a:r>
            <a:endParaRPr lang="en-US" sz="2400" dirty="0" smtClean="0">
              <a:solidFill>
                <a:srgbClr val="000000"/>
              </a:solidFill>
            </a:endParaRPr>
          </a:p>
        </p:txBody>
      </p:sp>
    </p:spTree>
    <p:extLst>
      <p:ext uri="{BB962C8B-B14F-4D97-AF65-F5344CB8AC3E}">
        <p14:creationId xmlns="" xmlns:p14="http://schemas.microsoft.com/office/powerpoint/2010/main" val="3132825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304800"/>
            <a:ext cx="7772400" cy="609600"/>
          </a:xfrm>
        </p:spPr>
        <p:txBody>
          <a:bodyPr>
            <a:normAutofit/>
          </a:bodyPr>
          <a:lstStyle/>
          <a:p>
            <a:r>
              <a:rPr lang="en-US"/>
              <a:t>2NF</a:t>
            </a:r>
          </a:p>
        </p:txBody>
      </p:sp>
      <p:sp>
        <p:nvSpPr>
          <p:cNvPr id="4" name="Date Placeholder 3"/>
          <p:cNvSpPr>
            <a:spLocks noGrp="1"/>
          </p:cNvSpPr>
          <p:nvPr>
            <p:ph type="dt" sz="half" idx="10"/>
          </p:nvPr>
        </p:nvSpPr>
        <p:spPr/>
        <p:txBody>
          <a:bodyPr/>
          <a:lstStyle/>
          <a:p>
            <a:r>
              <a:rPr lang="en-US"/>
              <a:t>Bordoloi</a:t>
            </a:r>
            <a:endParaRPr lang="en-US">
              <a:solidFill>
                <a:srgbClr val="000000"/>
              </a:solidFill>
              <a:effectLst/>
            </a:endParaRPr>
          </a:p>
        </p:txBody>
      </p:sp>
      <p:sp>
        <p:nvSpPr>
          <p:cNvPr id="11330" name="Text Box 66"/>
          <p:cNvSpPr txBox="1">
            <a:spLocks noChangeArrowheads="1"/>
          </p:cNvSpPr>
          <p:nvPr/>
        </p:nvSpPr>
        <p:spPr bwMode="auto">
          <a:xfrm>
            <a:off x="304800" y="1349375"/>
            <a:ext cx="8501063" cy="3749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FontTx/>
              <a:buChar char="•"/>
            </a:pPr>
            <a:r>
              <a:rPr lang="en-US" sz="3600" dirty="0" smtClean="0">
                <a:solidFill>
                  <a:schemeClr val="tx2"/>
                </a:solidFill>
              </a:rPr>
              <a:t> </a:t>
            </a:r>
            <a:r>
              <a:rPr lang="en-US" sz="4000" dirty="0" err="1" smtClean="0">
                <a:solidFill>
                  <a:schemeClr val="tx2"/>
                </a:solidFill>
              </a:rPr>
              <a:t>C_Name</a:t>
            </a:r>
            <a:r>
              <a:rPr lang="en-US" sz="4000" dirty="0" smtClean="0">
                <a:solidFill>
                  <a:schemeClr val="tx2"/>
                </a:solidFill>
              </a:rPr>
              <a:t> only depends upon the Course# not the Section#.  It is partially dependent upon the primary key.</a:t>
            </a:r>
          </a:p>
          <a:p>
            <a:pPr eaLnBrk="0" fontAlgn="base" hangingPunct="0">
              <a:spcBef>
                <a:spcPct val="0"/>
              </a:spcBef>
              <a:spcAft>
                <a:spcPct val="0"/>
              </a:spcAft>
            </a:pPr>
            <a:endParaRPr lang="en-US" sz="4000" dirty="0" smtClean="0">
              <a:solidFill>
                <a:schemeClr val="tx2"/>
              </a:solidFill>
            </a:endParaRPr>
          </a:p>
          <a:p>
            <a:pPr eaLnBrk="0" fontAlgn="base" hangingPunct="0">
              <a:spcBef>
                <a:spcPct val="0"/>
              </a:spcBef>
              <a:spcAft>
                <a:spcPct val="0"/>
              </a:spcAft>
              <a:buFontTx/>
              <a:buChar char="•"/>
            </a:pPr>
            <a:r>
              <a:rPr lang="en-US" sz="4000" dirty="0" smtClean="0">
                <a:solidFill>
                  <a:schemeClr val="tx2"/>
                </a:solidFill>
              </a:rPr>
              <a:t> A table is in 2NF if it is in 1NF and has no partial dependencies.</a:t>
            </a:r>
          </a:p>
        </p:txBody>
      </p:sp>
    </p:spTree>
    <p:extLst>
      <p:ext uri="{BB962C8B-B14F-4D97-AF65-F5344CB8AC3E}">
        <p14:creationId xmlns="" xmlns:p14="http://schemas.microsoft.com/office/powerpoint/2010/main" val="1682530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a:xfrm>
            <a:off x="609600" y="304800"/>
            <a:ext cx="7772400" cy="609600"/>
          </a:xfrm>
        </p:spPr>
        <p:txBody>
          <a:bodyPr>
            <a:normAutofit/>
          </a:bodyPr>
          <a:lstStyle/>
          <a:p>
            <a:r>
              <a:rPr lang="en-US"/>
              <a:t>2NF</a:t>
            </a:r>
          </a:p>
        </p:txBody>
      </p:sp>
      <p:sp>
        <p:nvSpPr>
          <p:cNvPr id="4" name="Date Placeholder 3"/>
          <p:cNvSpPr>
            <a:spLocks noGrp="1"/>
          </p:cNvSpPr>
          <p:nvPr>
            <p:ph type="dt" sz="half" idx="10"/>
          </p:nvPr>
        </p:nvSpPr>
        <p:spPr/>
        <p:txBody>
          <a:bodyPr/>
          <a:lstStyle/>
          <a:p>
            <a:r>
              <a:rPr lang="en-US"/>
              <a:t>Bordoloi</a:t>
            </a:r>
            <a:endParaRPr lang="en-US">
              <a:solidFill>
                <a:srgbClr val="000000"/>
              </a:solidFill>
              <a:effectLst/>
            </a:endParaRPr>
          </a:p>
        </p:txBody>
      </p:sp>
      <p:sp>
        <p:nvSpPr>
          <p:cNvPr id="62467" name="Text Box 1027"/>
          <p:cNvSpPr txBox="1">
            <a:spLocks noChangeArrowheads="1"/>
          </p:cNvSpPr>
          <p:nvPr/>
        </p:nvSpPr>
        <p:spPr bwMode="auto">
          <a:xfrm>
            <a:off x="304800" y="1577400"/>
            <a:ext cx="8501063" cy="550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FontTx/>
              <a:buChar char="•"/>
            </a:pPr>
            <a:r>
              <a:rPr lang="en-US" sz="3200" dirty="0" smtClean="0"/>
              <a:t> How do you resolve partial dependency?</a:t>
            </a:r>
          </a:p>
          <a:p>
            <a:pPr eaLnBrk="0" fontAlgn="base" hangingPunct="0">
              <a:spcBef>
                <a:spcPct val="0"/>
              </a:spcBef>
              <a:spcAft>
                <a:spcPct val="0"/>
              </a:spcAft>
            </a:pPr>
            <a:endParaRPr lang="en-US" sz="3200" dirty="0" smtClean="0"/>
          </a:p>
          <a:p>
            <a:pPr lvl="1" eaLnBrk="0" fontAlgn="base" hangingPunct="0">
              <a:spcBef>
                <a:spcPct val="0"/>
              </a:spcBef>
              <a:spcAft>
                <a:spcPct val="0"/>
              </a:spcAft>
              <a:buFontTx/>
              <a:buChar char="•"/>
            </a:pPr>
            <a:r>
              <a:rPr lang="en-US" sz="3200" dirty="0" smtClean="0"/>
              <a:t> Decompose the problematic table into smaller tables. </a:t>
            </a:r>
          </a:p>
          <a:p>
            <a:pPr lvl="1" eaLnBrk="0" fontAlgn="base" hangingPunct="0">
              <a:spcBef>
                <a:spcPct val="0"/>
              </a:spcBef>
              <a:spcAft>
                <a:spcPct val="0"/>
              </a:spcAft>
              <a:buFontTx/>
              <a:buChar char="•"/>
            </a:pPr>
            <a:r>
              <a:rPr lang="en-US" sz="3200" dirty="0" smtClean="0"/>
              <a:t>  Must be a ‘loss-less’ decomposition.  That is, you must be able to put the decomposed tables back together again to arrive at the original information. </a:t>
            </a:r>
          </a:p>
          <a:p>
            <a:pPr lvl="1" eaLnBrk="0" fontAlgn="base" hangingPunct="0">
              <a:spcBef>
                <a:spcPct val="0"/>
              </a:spcBef>
              <a:spcAft>
                <a:spcPct val="0"/>
              </a:spcAft>
              <a:buFontTx/>
              <a:buChar char="•"/>
            </a:pPr>
            <a:r>
              <a:rPr lang="en-US" sz="3200" dirty="0" smtClean="0"/>
              <a:t>  Remember </a:t>
            </a:r>
            <a:r>
              <a:rPr lang="en-US" sz="3200" i="1" dirty="0" smtClean="0"/>
              <a:t>Foreign Keys</a:t>
            </a:r>
            <a:r>
              <a:rPr lang="en-US" sz="3200" dirty="0" smtClean="0"/>
              <a:t>!</a:t>
            </a:r>
          </a:p>
          <a:p>
            <a:pPr eaLnBrk="0" fontAlgn="base" hangingPunct="0">
              <a:spcBef>
                <a:spcPct val="0"/>
              </a:spcBef>
              <a:spcAft>
                <a:spcPct val="0"/>
              </a:spcAft>
            </a:pPr>
            <a:r>
              <a:rPr lang="en-US" sz="3200" dirty="0" smtClean="0"/>
              <a:t> </a:t>
            </a:r>
          </a:p>
          <a:p>
            <a:pPr eaLnBrk="0" fontAlgn="base" hangingPunct="0">
              <a:spcBef>
                <a:spcPct val="0"/>
              </a:spcBef>
              <a:spcAft>
                <a:spcPct val="0"/>
              </a:spcAft>
            </a:pPr>
            <a:endParaRPr lang="en-US" sz="3200" dirty="0" smtClean="0"/>
          </a:p>
        </p:txBody>
      </p:sp>
    </p:spTree>
    <p:extLst>
      <p:ext uri="{BB962C8B-B14F-4D97-AF65-F5344CB8AC3E}">
        <p14:creationId xmlns="" xmlns:p14="http://schemas.microsoft.com/office/powerpoint/2010/main" val="2495227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09600" y="304800"/>
            <a:ext cx="7772400" cy="609600"/>
          </a:xfrm>
        </p:spPr>
        <p:txBody>
          <a:bodyPr>
            <a:normAutofit/>
          </a:bodyPr>
          <a:lstStyle/>
          <a:p>
            <a:pPr algn="l"/>
            <a:r>
              <a:rPr lang="en-US"/>
              <a:t>2NF</a:t>
            </a:r>
          </a:p>
        </p:txBody>
      </p:sp>
      <p:graphicFrame>
        <p:nvGraphicFramePr>
          <p:cNvPr id="60501" name="Group 85"/>
          <p:cNvGraphicFramePr>
            <a:graphicFrameLocks noGrp="1"/>
          </p:cNvGraphicFramePr>
          <p:nvPr>
            <p:ph type="tbl" idx="1"/>
            <p:extLst>
              <p:ext uri="{D42A27DB-BD31-4B8C-83A1-F6EECF244321}">
                <p14:modId xmlns="" xmlns:p14="http://schemas.microsoft.com/office/powerpoint/2010/main" val="2295636434"/>
              </p:ext>
            </p:extLst>
          </p:nvPr>
        </p:nvGraphicFramePr>
        <p:xfrm>
          <a:off x="762000" y="4648200"/>
          <a:ext cx="7798117" cy="1554480"/>
        </p:xfrm>
        <a:graphic>
          <a:graphicData uri="http://schemas.openxmlformats.org/drawingml/2006/table">
            <a:tbl>
              <a:tblPr/>
              <a:tblGrid>
                <a:gridCol w="3733800"/>
                <a:gridCol w="208280"/>
                <a:gridCol w="3856037"/>
              </a:tblGrid>
              <a:tr h="45720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sng" strike="noStrike" cap="none" normalizeH="0" baseline="0" dirty="0" smtClean="0">
                          <a:ln>
                            <a:noFill/>
                          </a:ln>
                          <a:solidFill>
                            <a:srgbClr val="FFCC00"/>
                          </a:solidFill>
                          <a:effectLst>
                            <a:outerShdw blurRad="38100" dist="38100" dir="2700000" algn="tl">
                              <a:srgbClr val="000000"/>
                            </a:outerShdw>
                          </a:effectLst>
                          <a:latin typeface="Times New Roman" pitchFamily="18"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C_NAME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r>
              <a:tr h="45720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rPr>
                        <a:t>CIS564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Database Design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CIS570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rPr>
                        <a:t>Oracle Forms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r>
            </a:tbl>
          </a:graphicData>
        </a:graphic>
      </p:graphicFrame>
      <p:sp>
        <p:nvSpPr>
          <p:cNvPr id="42" name="Date Placeholder 3"/>
          <p:cNvSpPr>
            <a:spLocks noGrp="1"/>
          </p:cNvSpPr>
          <p:nvPr>
            <p:ph type="dt" sz="half" idx="10"/>
          </p:nvPr>
        </p:nvSpPr>
        <p:spPr/>
        <p:txBody>
          <a:bodyPr/>
          <a:lstStyle/>
          <a:p>
            <a:r>
              <a:rPr lang="en-US"/>
              <a:t>Bordoloi</a:t>
            </a:r>
            <a:endParaRPr lang="en-US">
              <a:solidFill>
                <a:srgbClr val="000000"/>
              </a:solidFill>
              <a:effectLst/>
            </a:endParaRPr>
          </a:p>
        </p:txBody>
      </p:sp>
      <p:graphicFrame>
        <p:nvGraphicFramePr>
          <p:cNvPr id="60496" name="Group 80"/>
          <p:cNvGraphicFramePr>
            <a:graphicFrameLocks noGrp="1"/>
          </p:cNvGraphicFramePr>
          <p:nvPr>
            <p:extLst>
              <p:ext uri="{D42A27DB-BD31-4B8C-83A1-F6EECF244321}">
                <p14:modId xmlns="" xmlns:p14="http://schemas.microsoft.com/office/powerpoint/2010/main" val="3682795840"/>
              </p:ext>
            </p:extLst>
          </p:nvPr>
        </p:nvGraphicFramePr>
        <p:xfrm>
          <a:off x="1524000" y="1676400"/>
          <a:ext cx="5715000" cy="2590800"/>
        </p:xfrm>
        <a:graphic>
          <a:graphicData uri="http://schemas.openxmlformats.org/drawingml/2006/table">
            <a:tbl>
              <a:tblPr/>
              <a:tblGrid>
                <a:gridCol w="2857500"/>
                <a:gridCol w="2857500"/>
              </a:tblGrid>
              <a:tr h="1619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1" u="sng" strike="noStrike" cap="none" normalizeH="0" baseline="0" dirty="0" smtClean="0">
                          <a:ln>
                            <a:noFill/>
                          </a:ln>
                          <a:solidFill>
                            <a:srgbClr val="FFCC00"/>
                          </a:solidFill>
                          <a:effectLst>
                            <a:outerShdw blurRad="38100" dist="38100" dir="2700000" algn="tl">
                              <a:srgbClr val="000000"/>
                            </a:outerShdw>
                          </a:effectLst>
                          <a:latin typeface="Times New Roman" pitchFamily="18"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sng" strike="noStrike" cap="none" normalizeH="0" baseline="0" smtClean="0">
                          <a:ln>
                            <a:noFill/>
                          </a:ln>
                          <a:solidFill>
                            <a:srgbClr val="FFCC00"/>
                          </a:solidFill>
                          <a:effectLst>
                            <a:outerShdw blurRad="38100" dist="38100" dir="2700000" algn="tl">
                              <a:srgbClr val="000000"/>
                            </a:outerShdw>
                          </a:effectLst>
                          <a:latin typeface="Times New Roman" pitchFamily="18" charset="0"/>
                        </a:rPr>
                        <a:t>SECTION#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r>
              <a:tr h="1635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CIS564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072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r>
              <a:tr h="1619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rPr>
                        <a:t>CIS564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073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r>
              <a:tr h="1635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rPr>
                        <a:t>CIS564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074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r>
              <a:tr h="1619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CIS570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rPr>
                        <a:t>072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r>
            </a:tbl>
          </a:graphicData>
        </a:graphic>
      </p:graphicFrame>
      <p:sp>
        <p:nvSpPr>
          <p:cNvPr id="60502" name="Text Box 86"/>
          <p:cNvSpPr txBox="1">
            <a:spLocks noChangeArrowheads="1"/>
          </p:cNvSpPr>
          <p:nvPr/>
        </p:nvSpPr>
        <p:spPr bwMode="auto">
          <a:xfrm>
            <a:off x="665163" y="4237038"/>
            <a:ext cx="120065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dirty="0" smtClean="0">
                <a:effectLst>
                  <a:outerShdw blurRad="38100" dist="38100" dir="2700000" algn="tl">
                    <a:srgbClr val="000000"/>
                  </a:outerShdw>
                </a:effectLst>
              </a:rPr>
              <a:t>COURSE</a:t>
            </a:r>
          </a:p>
        </p:txBody>
      </p:sp>
      <p:sp>
        <p:nvSpPr>
          <p:cNvPr id="60503" name="Text Box 87"/>
          <p:cNvSpPr txBox="1">
            <a:spLocks noChangeArrowheads="1"/>
          </p:cNvSpPr>
          <p:nvPr/>
        </p:nvSpPr>
        <p:spPr bwMode="auto">
          <a:xfrm>
            <a:off x="589980" y="1219200"/>
            <a:ext cx="253422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dirty="0" smtClean="0"/>
              <a:t>OFFERED_COURSE</a:t>
            </a:r>
          </a:p>
        </p:txBody>
      </p:sp>
    </p:spTree>
    <p:extLst>
      <p:ext uri="{BB962C8B-B14F-4D97-AF65-F5344CB8AC3E}">
        <p14:creationId xmlns="" xmlns:p14="http://schemas.microsoft.com/office/powerpoint/2010/main" val="114246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2NF</a:t>
            </a:r>
          </a:p>
        </p:txBody>
      </p:sp>
      <p:sp>
        <p:nvSpPr>
          <p:cNvPr id="4" name="Date Placeholder 3"/>
          <p:cNvSpPr>
            <a:spLocks noGrp="1"/>
          </p:cNvSpPr>
          <p:nvPr>
            <p:ph type="dt" sz="half" idx="10"/>
          </p:nvPr>
        </p:nvSpPr>
        <p:spPr/>
        <p:txBody>
          <a:bodyPr/>
          <a:lstStyle/>
          <a:p>
            <a:r>
              <a:rPr lang="en-US"/>
              <a:t>Bordoloi</a:t>
            </a:r>
            <a:endParaRPr lang="en-US">
              <a:solidFill>
                <a:srgbClr val="000000"/>
              </a:solidFill>
              <a:effectLst/>
            </a:endParaRPr>
          </a:p>
        </p:txBody>
      </p:sp>
      <p:sp>
        <p:nvSpPr>
          <p:cNvPr id="63491" name="Rectangle 3"/>
          <p:cNvSpPr>
            <a:spLocks noGrp="1" noChangeArrowheads="1"/>
          </p:cNvSpPr>
          <p:nvPr>
            <p:ph sz="quarter" idx="1"/>
          </p:nvPr>
        </p:nvSpPr>
        <p:spPr/>
        <p:txBody>
          <a:bodyPr/>
          <a:lstStyle/>
          <a:p>
            <a:pPr>
              <a:lnSpc>
                <a:spcPct val="90000"/>
              </a:lnSpc>
            </a:pPr>
            <a:r>
              <a:rPr lang="en-US" sz="2800"/>
              <a:t>Are the two (decomposed) tables COURSE and OFFEERED_COURSE are 2NF?</a:t>
            </a:r>
          </a:p>
          <a:p>
            <a:pPr>
              <a:lnSpc>
                <a:spcPct val="90000"/>
              </a:lnSpc>
            </a:pPr>
            <a:r>
              <a:rPr lang="en-US" sz="2800"/>
              <a:t>Do these two tables have any modification anomalies?</a:t>
            </a:r>
          </a:p>
          <a:p>
            <a:pPr lvl="1">
              <a:lnSpc>
                <a:spcPct val="90000"/>
              </a:lnSpc>
            </a:pPr>
            <a:r>
              <a:rPr lang="en-US" sz="2400"/>
              <a:t>Can you now readily enter the info that a new approved course CIS563? </a:t>
            </a:r>
          </a:p>
          <a:p>
            <a:pPr lvl="1">
              <a:lnSpc>
                <a:spcPct val="90000"/>
              </a:lnSpc>
            </a:pPr>
            <a:r>
              <a:rPr lang="en-US" sz="2400"/>
              <a:t> Can you now delete the section# 072 for CIS570 without losing the info tat CIS570 exists?</a:t>
            </a:r>
          </a:p>
          <a:p>
            <a:pPr lvl="1">
              <a:lnSpc>
                <a:spcPct val="90000"/>
              </a:lnSpc>
            </a:pPr>
            <a:r>
              <a:rPr lang="en-US" sz="2400"/>
              <a:t>How many times do you have to change the name of a given course? </a:t>
            </a:r>
          </a:p>
          <a:p>
            <a:pPr lvl="1">
              <a:lnSpc>
                <a:spcPct val="90000"/>
              </a:lnSpc>
            </a:pPr>
            <a:endParaRPr lang="en-US" sz="2400"/>
          </a:p>
          <a:p>
            <a:pPr>
              <a:lnSpc>
                <a:spcPct val="90000"/>
              </a:lnSpc>
            </a:pPr>
            <a:endParaRPr lang="en-US" sz="2800"/>
          </a:p>
        </p:txBody>
      </p:sp>
    </p:spTree>
    <p:extLst>
      <p:ext uri="{BB962C8B-B14F-4D97-AF65-F5344CB8AC3E}">
        <p14:creationId xmlns="" xmlns:p14="http://schemas.microsoft.com/office/powerpoint/2010/main" val="1908255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228600"/>
            <a:ext cx="7772400" cy="1447800"/>
          </a:xfrm>
        </p:spPr>
        <p:txBody>
          <a:bodyPr/>
          <a:lstStyle/>
          <a:p>
            <a:pPr algn="l"/>
            <a:r>
              <a:rPr lang="en-US" dirty="0"/>
              <a:t>Transitive Dependency</a:t>
            </a:r>
            <a:br>
              <a:rPr lang="en-US" dirty="0"/>
            </a:br>
            <a:r>
              <a:rPr lang="en-US" sz="3200" dirty="0"/>
              <a:t>Table: </a:t>
            </a:r>
            <a:r>
              <a:rPr lang="en-US" sz="3200" dirty="0" smtClean="0"/>
              <a:t>Student-</a:t>
            </a:r>
            <a:r>
              <a:rPr lang="en-US" sz="3200" dirty="0" err="1" smtClean="0"/>
              <a:t>Subj</a:t>
            </a:r>
            <a:r>
              <a:rPr lang="en-US" sz="3200" dirty="0" smtClean="0"/>
              <a:t>-Fee</a:t>
            </a:r>
            <a:endParaRPr lang="en-US" dirty="0"/>
          </a:p>
        </p:txBody>
      </p:sp>
      <p:graphicFrame>
        <p:nvGraphicFramePr>
          <p:cNvPr id="64588" name="Group 76"/>
          <p:cNvGraphicFramePr>
            <a:graphicFrameLocks noGrp="1"/>
          </p:cNvGraphicFramePr>
          <p:nvPr>
            <p:ph type="tbl" idx="1"/>
            <p:extLst>
              <p:ext uri="{D42A27DB-BD31-4B8C-83A1-F6EECF244321}">
                <p14:modId xmlns="" xmlns:p14="http://schemas.microsoft.com/office/powerpoint/2010/main" val="3819867456"/>
              </p:ext>
            </p:extLst>
          </p:nvPr>
        </p:nvGraphicFramePr>
        <p:xfrm>
          <a:off x="685800" y="2057400"/>
          <a:ext cx="7772400" cy="3504248"/>
        </p:xfrm>
        <a:graphic>
          <a:graphicData uri="http://schemas.openxmlformats.org/drawingml/2006/table">
            <a:tbl>
              <a:tblPr/>
              <a:tblGrid>
                <a:gridCol w="2590800"/>
                <a:gridCol w="2590800"/>
                <a:gridCol w="2590800"/>
              </a:tblGrid>
              <a:tr h="596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sng" strike="noStrike" cap="none" normalizeH="0" baseline="0" dirty="0" smtClean="0">
                          <a:ln>
                            <a:noFill/>
                          </a:ln>
                          <a:solidFill>
                            <a:schemeClr val="tx1"/>
                          </a:solidFill>
                          <a:effectLst/>
                          <a:latin typeface="Times New Roman" pitchFamily="18"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SUBJ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FEE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5984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Oracle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596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Oracle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596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DB2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800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596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DB2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800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Sybase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bl>
          </a:graphicData>
        </a:graphic>
      </p:graphicFrame>
      <p:sp>
        <p:nvSpPr>
          <p:cNvPr id="64516" name="Text Box 4"/>
          <p:cNvSpPr txBox="1">
            <a:spLocks noChangeArrowheads="1"/>
          </p:cNvSpPr>
          <p:nvPr/>
        </p:nvSpPr>
        <p:spPr bwMode="auto">
          <a:xfrm>
            <a:off x="4556125" y="3317875"/>
            <a:ext cx="1841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sz="2400" smtClean="0">
              <a:solidFill>
                <a:srgbClr val="000000"/>
              </a:solidFill>
            </a:endParaRPr>
          </a:p>
        </p:txBody>
      </p:sp>
    </p:spTree>
    <p:extLst>
      <p:ext uri="{BB962C8B-B14F-4D97-AF65-F5344CB8AC3E}">
        <p14:creationId xmlns="" xmlns:p14="http://schemas.microsoft.com/office/powerpoint/2010/main" val="1269728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p:txBody>
          <a:bodyPr/>
          <a:lstStyle/>
          <a:p>
            <a:r>
              <a:rPr lang="en-US" sz="4000"/>
              <a:t>Transitive Dependency</a:t>
            </a:r>
          </a:p>
        </p:txBody>
      </p:sp>
      <p:sp>
        <p:nvSpPr>
          <p:cNvPr id="4" name="Date Placeholder 3"/>
          <p:cNvSpPr>
            <a:spLocks noGrp="1"/>
          </p:cNvSpPr>
          <p:nvPr>
            <p:ph type="dt" sz="half" idx="10"/>
          </p:nvPr>
        </p:nvSpPr>
        <p:spPr/>
        <p:txBody>
          <a:bodyPr/>
          <a:lstStyle/>
          <a:p>
            <a:r>
              <a:rPr lang="en-US"/>
              <a:t>Bordoloi</a:t>
            </a:r>
            <a:endParaRPr lang="en-US">
              <a:solidFill>
                <a:srgbClr val="000000"/>
              </a:solidFill>
              <a:effectLst/>
            </a:endParaRPr>
          </a:p>
        </p:txBody>
      </p:sp>
      <p:sp>
        <p:nvSpPr>
          <p:cNvPr id="66563" name="Rectangle 1027"/>
          <p:cNvSpPr>
            <a:spLocks noGrp="1" noChangeArrowheads="1"/>
          </p:cNvSpPr>
          <p:nvPr>
            <p:ph sz="quarter" idx="1"/>
          </p:nvPr>
        </p:nvSpPr>
        <p:spPr/>
        <p:txBody>
          <a:bodyPr/>
          <a:lstStyle/>
          <a:p>
            <a:r>
              <a:rPr lang="en-US" sz="2800"/>
              <a:t>Is the table Student-Dorm-Fee in 2NF?</a:t>
            </a:r>
          </a:p>
          <a:p>
            <a:r>
              <a:rPr lang="en-US" sz="2800"/>
              <a:t>Does this table have any modification anomalies?</a:t>
            </a:r>
          </a:p>
          <a:p>
            <a:pPr>
              <a:buFontTx/>
              <a:buNone/>
            </a:pPr>
            <a:endParaRPr lang="en-US" sz="2800"/>
          </a:p>
          <a:p>
            <a:pPr lvl="1"/>
            <a:r>
              <a:rPr lang="en-US"/>
              <a:t>Insertion? </a:t>
            </a:r>
          </a:p>
          <a:p>
            <a:pPr lvl="1"/>
            <a:endParaRPr lang="en-US"/>
          </a:p>
          <a:p>
            <a:pPr lvl="1"/>
            <a:r>
              <a:rPr lang="en-US"/>
              <a:t>Deletion?</a:t>
            </a:r>
          </a:p>
          <a:p>
            <a:pPr lvl="1"/>
            <a:endParaRPr lang="en-US"/>
          </a:p>
          <a:p>
            <a:pPr lvl="1"/>
            <a:r>
              <a:rPr lang="en-US"/>
              <a:t>Update? </a:t>
            </a:r>
          </a:p>
          <a:p>
            <a:endParaRPr lang="en-US" sz="2800"/>
          </a:p>
        </p:txBody>
      </p:sp>
    </p:spTree>
    <p:extLst>
      <p:ext uri="{BB962C8B-B14F-4D97-AF65-F5344CB8AC3E}">
        <p14:creationId xmlns="" xmlns:p14="http://schemas.microsoft.com/office/powerpoint/2010/main" val="2509562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76200"/>
            <a:ext cx="8915400" cy="609600"/>
          </a:xfrm>
        </p:spPr>
        <p:txBody>
          <a:bodyPr>
            <a:normAutofit fontScale="90000"/>
          </a:bodyPr>
          <a:lstStyle/>
          <a:p>
            <a:r>
              <a:rPr lang="en-US" sz="4000"/>
              <a:t>Transitive Dependency</a:t>
            </a:r>
            <a:endParaRPr lang="en-US"/>
          </a:p>
        </p:txBody>
      </p:sp>
      <p:sp>
        <p:nvSpPr>
          <p:cNvPr id="4" name="Date Placeholder 3"/>
          <p:cNvSpPr>
            <a:spLocks noGrp="1"/>
          </p:cNvSpPr>
          <p:nvPr>
            <p:ph type="dt" sz="half" idx="10"/>
          </p:nvPr>
        </p:nvSpPr>
        <p:spPr/>
        <p:txBody>
          <a:bodyPr/>
          <a:lstStyle/>
          <a:p>
            <a:r>
              <a:rPr lang="en-US"/>
              <a:t>Bordoloi</a:t>
            </a:r>
            <a:endParaRPr lang="en-US">
              <a:solidFill>
                <a:srgbClr val="000000"/>
              </a:solidFill>
              <a:effectLst/>
            </a:endParaRPr>
          </a:p>
        </p:txBody>
      </p:sp>
      <p:sp>
        <p:nvSpPr>
          <p:cNvPr id="12411" name="Text Box 123"/>
          <p:cNvSpPr txBox="1">
            <a:spLocks noChangeArrowheads="1"/>
          </p:cNvSpPr>
          <p:nvPr/>
        </p:nvSpPr>
        <p:spPr bwMode="auto">
          <a:xfrm>
            <a:off x="76200" y="1447800"/>
            <a:ext cx="8690199" cy="5078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buFontTx/>
              <a:buChar char="•"/>
            </a:pPr>
            <a:r>
              <a:rPr lang="en-US" sz="2800" dirty="0" smtClean="0"/>
              <a:t>Occurs when a non-key attribute is functionally</a:t>
            </a:r>
          </a:p>
          <a:p>
            <a:pPr eaLnBrk="0" fontAlgn="base" hangingPunct="0">
              <a:spcBef>
                <a:spcPct val="0"/>
              </a:spcBef>
              <a:spcAft>
                <a:spcPct val="0"/>
              </a:spcAft>
            </a:pPr>
            <a:r>
              <a:rPr lang="en-US" sz="2800" dirty="0" smtClean="0"/>
              <a:t> dependent on </a:t>
            </a:r>
          </a:p>
          <a:p>
            <a:pPr eaLnBrk="0" fontAlgn="base" hangingPunct="0">
              <a:spcBef>
                <a:spcPct val="0"/>
              </a:spcBef>
              <a:spcAft>
                <a:spcPct val="0"/>
              </a:spcAft>
            </a:pPr>
            <a:r>
              <a:rPr lang="en-US" sz="2800" dirty="0" smtClean="0"/>
              <a:t>one or more non-key attributes.</a:t>
            </a:r>
          </a:p>
          <a:p>
            <a:pPr eaLnBrk="0" fontAlgn="base" hangingPunct="0">
              <a:spcBef>
                <a:spcPct val="0"/>
              </a:spcBef>
              <a:spcAft>
                <a:spcPct val="0"/>
              </a:spcAft>
            </a:pPr>
            <a:endParaRPr lang="en-US" sz="2800" dirty="0" smtClean="0"/>
          </a:p>
          <a:p>
            <a:pPr eaLnBrk="0" fontAlgn="base" hangingPunct="0">
              <a:spcBef>
                <a:spcPct val="0"/>
              </a:spcBef>
              <a:spcAft>
                <a:spcPct val="0"/>
              </a:spcAft>
            </a:pPr>
            <a:r>
              <a:rPr lang="en-US" sz="2800" dirty="0" smtClean="0"/>
              <a:t>Example:   </a:t>
            </a:r>
            <a:r>
              <a:rPr lang="en-US" sz="2000" dirty="0" smtClean="0"/>
              <a:t>HOUSING (</a:t>
            </a:r>
            <a:r>
              <a:rPr lang="en-US" sz="2000" u="sng" dirty="0" smtClean="0"/>
              <a:t>SID</a:t>
            </a:r>
            <a:r>
              <a:rPr lang="en-US" sz="2000" dirty="0" smtClean="0"/>
              <a:t>, SUBJ, FEE)</a:t>
            </a:r>
          </a:p>
          <a:p>
            <a:pPr eaLnBrk="0" fontAlgn="base" hangingPunct="0">
              <a:spcBef>
                <a:spcPct val="0"/>
              </a:spcBef>
              <a:spcAft>
                <a:spcPct val="0"/>
              </a:spcAft>
            </a:pPr>
            <a:r>
              <a:rPr lang="en-US" sz="2000" dirty="0" smtClean="0"/>
              <a:t>		PRIMARY KEY:  SID</a:t>
            </a:r>
          </a:p>
          <a:p>
            <a:pPr eaLnBrk="0" fontAlgn="base" hangingPunct="0">
              <a:spcBef>
                <a:spcPct val="0"/>
              </a:spcBef>
              <a:spcAft>
                <a:spcPct val="0"/>
              </a:spcAft>
            </a:pPr>
            <a:r>
              <a:rPr lang="en-US" sz="2000" dirty="0" smtClean="0"/>
              <a:t>		FUNCTIONAL DEPENDENCIES:	</a:t>
            </a:r>
          </a:p>
          <a:p>
            <a:pPr eaLnBrk="0" fontAlgn="base" hangingPunct="0">
              <a:spcBef>
                <a:spcPct val="0"/>
              </a:spcBef>
              <a:spcAft>
                <a:spcPct val="0"/>
              </a:spcAft>
            </a:pPr>
            <a:r>
              <a:rPr lang="en-US" sz="2000" dirty="0" smtClean="0"/>
              <a:t>				SID		</a:t>
            </a:r>
            <a:r>
              <a:rPr lang="en-US" sz="2000" dirty="0" smtClean="0">
                <a:sym typeface="Wingdings" pitchFamily="2" charset="2"/>
              </a:rPr>
              <a:t></a:t>
            </a:r>
            <a:r>
              <a:rPr lang="en-US" sz="2000" dirty="0" smtClean="0"/>
              <a:t>	SUBJ</a:t>
            </a:r>
          </a:p>
          <a:p>
            <a:pPr eaLnBrk="0" fontAlgn="base" hangingPunct="0">
              <a:spcBef>
                <a:spcPct val="0"/>
              </a:spcBef>
              <a:spcAft>
                <a:spcPct val="0"/>
              </a:spcAft>
            </a:pPr>
            <a:r>
              <a:rPr lang="en-US" sz="2000" dirty="0" smtClean="0"/>
              <a:t>				SID		</a:t>
            </a:r>
            <a:r>
              <a:rPr lang="en-US" sz="2000" dirty="0" smtClean="0">
                <a:sym typeface="Wingdings" pitchFamily="2" charset="2"/>
              </a:rPr>
              <a:t></a:t>
            </a:r>
            <a:r>
              <a:rPr lang="en-US" sz="2000" dirty="0" smtClean="0"/>
              <a:t>	FEE</a:t>
            </a:r>
          </a:p>
          <a:p>
            <a:pPr eaLnBrk="0" fontAlgn="base" hangingPunct="0">
              <a:spcBef>
                <a:spcPct val="0"/>
              </a:spcBef>
              <a:spcAft>
                <a:spcPct val="0"/>
              </a:spcAft>
            </a:pPr>
            <a:r>
              <a:rPr lang="en-US" sz="2000" dirty="0" smtClean="0"/>
              <a:t>				SUBJ	</a:t>
            </a:r>
            <a:r>
              <a:rPr lang="en-US" sz="2000" dirty="0" smtClean="0">
                <a:sym typeface="Wingdings" pitchFamily="2" charset="2"/>
              </a:rPr>
              <a:t></a:t>
            </a:r>
            <a:r>
              <a:rPr lang="en-US" sz="2000" dirty="0" smtClean="0"/>
              <a:t>	FEE</a:t>
            </a:r>
          </a:p>
          <a:p>
            <a:pPr eaLnBrk="0" fontAlgn="base" hangingPunct="0">
              <a:spcBef>
                <a:spcPct val="0"/>
              </a:spcBef>
              <a:spcAft>
                <a:spcPct val="0"/>
              </a:spcAft>
            </a:pPr>
            <a:endParaRPr lang="en-US" sz="2800" dirty="0" smtClean="0"/>
          </a:p>
          <a:p>
            <a:pPr eaLnBrk="0" fontAlgn="base" hangingPunct="0">
              <a:spcBef>
                <a:spcPct val="0"/>
              </a:spcBef>
              <a:spcAft>
                <a:spcPct val="0"/>
              </a:spcAft>
              <a:buFontTx/>
              <a:buChar char="•"/>
            </a:pPr>
            <a:r>
              <a:rPr lang="en-US" sz="2800" dirty="0" smtClean="0"/>
              <a:t> A table is in 3NF if it is in 2NF and has no transitive </a:t>
            </a:r>
          </a:p>
          <a:p>
            <a:pPr eaLnBrk="0" fontAlgn="base" hangingPunct="0">
              <a:spcBef>
                <a:spcPct val="0"/>
              </a:spcBef>
              <a:spcAft>
                <a:spcPct val="0"/>
              </a:spcAft>
            </a:pPr>
            <a:r>
              <a:rPr lang="en-US" sz="2800" dirty="0" smtClean="0"/>
              <a:t>dependencies</a:t>
            </a:r>
          </a:p>
        </p:txBody>
      </p:sp>
    </p:spTree>
    <p:extLst>
      <p:ext uri="{BB962C8B-B14F-4D97-AF65-F5344CB8AC3E}">
        <p14:creationId xmlns="" xmlns:p14="http://schemas.microsoft.com/office/powerpoint/2010/main" val="2841095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09600" y="304800"/>
            <a:ext cx="7772400" cy="609600"/>
          </a:xfrm>
        </p:spPr>
        <p:txBody>
          <a:bodyPr>
            <a:normAutofit/>
          </a:bodyPr>
          <a:lstStyle/>
          <a:p>
            <a:r>
              <a:rPr lang="en-US"/>
              <a:t>3NF</a:t>
            </a:r>
          </a:p>
        </p:txBody>
      </p:sp>
      <p:sp>
        <p:nvSpPr>
          <p:cNvPr id="4" name="Date Placeholder 3"/>
          <p:cNvSpPr>
            <a:spLocks noGrp="1"/>
          </p:cNvSpPr>
          <p:nvPr>
            <p:ph type="dt" sz="half" idx="10"/>
          </p:nvPr>
        </p:nvSpPr>
        <p:spPr/>
        <p:txBody>
          <a:bodyPr/>
          <a:lstStyle/>
          <a:p>
            <a:r>
              <a:rPr lang="en-US"/>
              <a:t>Bordoloi</a:t>
            </a:r>
            <a:endParaRPr lang="en-US">
              <a:solidFill>
                <a:srgbClr val="000000"/>
              </a:solidFill>
              <a:effectLst/>
            </a:endParaRPr>
          </a:p>
        </p:txBody>
      </p:sp>
      <p:sp>
        <p:nvSpPr>
          <p:cNvPr id="67587" name="Text Box 3"/>
          <p:cNvSpPr txBox="1">
            <a:spLocks noChangeArrowheads="1"/>
          </p:cNvSpPr>
          <p:nvPr/>
        </p:nvSpPr>
        <p:spPr bwMode="auto">
          <a:xfrm>
            <a:off x="304800" y="1349375"/>
            <a:ext cx="8501063" cy="37856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FontTx/>
              <a:buChar char="•"/>
            </a:pPr>
            <a:r>
              <a:rPr lang="en-US" sz="3200" dirty="0" smtClean="0"/>
              <a:t> </a:t>
            </a:r>
            <a:r>
              <a:rPr lang="en-US" sz="4000" dirty="0" smtClean="0"/>
              <a:t>Besides SID, FEE is also functionally dependent on SUBJ which is a non-key attribute. </a:t>
            </a:r>
          </a:p>
          <a:p>
            <a:pPr eaLnBrk="0" fontAlgn="base" hangingPunct="0">
              <a:spcBef>
                <a:spcPct val="0"/>
              </a:spcBef>
              <a:spcAft>
                <a:spcPct val="0"/>
              </a:spcAft>
            </a:pPr>
            <a:endParaRPr lang="en-US" sz="4000" dirty="0" smtClean="0"/>
          </a:p>
          <a:p>
            <a:pPr eaLnBrk="0" fontAlgn="base" hangingPunct="0">
              <a:spcBef>
                <a:spcPct val="0"/>
              </a:spcBef>
              <a:spcAft>
                <a:spcPct val="0"/>
              </a:spcAft>
              <a:buFontTx/>
              <a:buChar char="•"/>
            </a:pPr>
            <a:r>
              <a:rPr lang="en-US" sz="4000" dirty="0" smtClean="0"/>
              <a:t> A table is in 3NF if it is in 2NF and has no transitive Dependencies.</a:t>
            </a:r>
          </a:p>
        </p:txBody>
      </p:sp>
    </p:spTree>
    <p:extLst>
      <p:ext uri="{BB962C8B-B14F-4D97-AF65-F5344CB8AC3E}">
        <p14:creationId xmlns="" xmlns:p14="http://schemas.microsoft.com/office/powerpoint/2010/main" val="848812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09600" y="381000"/>
            <a:ext cx="7772400" cy="609600"/>
          </a:xfrm>
        </p:spPr>
        <p:txBody>
          <a:bodyPr>
            <a:normAutofit/>
          </a:bodyPr>
          <a:lstStyle/>
          <a:p>
            <a:r>
              <a:rPr lang="en-US"/>
              <a:t>3NF</a:t>
            </a:r>
          </a:p>
        </p:txBody>
      </p:sp>
      <p:sp>
        <p:nvSpPr>
          <p:cNvPr id="4" name="Date Placeholder 3"/>
          <p:cNvSpPr>
            <a:spLocks noGrp="1"/>
          </p:cNvSpPr>
          <p:nvPr>
            <p:ph type="dt" sz="half" idx="10"/>
          </p:nvPr>
        </p:nvSpPr>
        <p:spPr/>
        <p:txBody>
          <a:bodyPr/>
          <a:lstStyle/>
          <a:p>
            <a:r>
              <a:rPr lang="en-US"/>
              <a:t>Bordoloi</a:t>
            </a:r>
            <a:endParaRPr lang="en-US">
              <a:solidFill>
                <a:srgbClr val="000000"/>
              </a:solidFill>
              <a:effectLst/>
            </a:endParaRPr>
          </a:p>
        </p:txBody>
      </p:sp>
      <p:sp>
        <p:nvSpPr>
          <p:cNvPr id="68611" name="Text Box 3"/>
          <p:cNvSpPr txBox="1">
            <a:spLocks noChangeArrowheads="1"/>
          </p:cNvSpPr>
          <p:nvPr/>
        </p:nvSpPr>
        <p:spPr bwMode="auto">
          <a:xfrm>
            <a:off x="304800" y="1873508"/>
            <a:ext cx="8501063" cy="4832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FontTx/>
              <a:buChar char="•"/>
            </a:pPr>
            <a:r>
              <a:rPr lang="en-US" sz="2800" dirty="0" smtClean="0"/>
              <a:t> How do you resolve transitive dependency?</a:t>
            </a:r>
          </a:p>
          <a:p>
            <a:pPr eaLnBrk="0" fontAlgn="base" hangingPunct="0">
              <a:spcBef>
                <a:spcPct val="0"/>
              </a:spcBef>
              <a:spcAft>
                <a:spcPct val="0"/>
              </a:spcAft>
            </a:pPr>
            <a:endParaRPr lang="en-US" sz="2800" dirty="0" smtClean="0"/>
          </a:p>
          <a:p>
            <a:pPr lvl="1" eaLnBrk="0" fontAlgn="base" hangingPunct="0">
              <a:spcBef>
                <a:spcPct val="0"/>
              </a:spcBef>
              <a:spcAft>
                <a:spcPct val="0"/>
              </a:spcAft>
              <a:buFontTx/>
              <a:buChar char="•"/>
            </a:pPr>
            <a:r>
              <a:rPr lang="en-US" sz="2800" dirty="0" smtClean="0"/>
              <a:t> Decompose the problematic table into smaller tables. </a:t>
            </a:r>
          </a:p>
          <a:p>
            <a:pPr lvl="1" eaLnBrk="0" fontAlgn="base" hangingPunct="0">
              <a:spcBef>
                <a:spcPct val="0"/>
              </a:spcBef>
              <a:spcAft>
                <a:spcPct val="0"/>
              </a:spcAft>
              <a:buFontTx/>
              <a:buChar char="•"/>
            </a:pPr>
            <a:r>
              <a:rPr lang="en-US" sz="2800" dirty="0" smtClean="0"/>
              <a:t>  Must be a ‘loss-less’ decomposition.  That is, you must be able to put the decomposed tables back together again to arrive at the original information. </a:t>
            </a:r>
          </a:p>
          <a:p>
            <a:pPr lvl="1" eaLnBrk="0" fontAlgn="base" hangingPunct="0">
              <a:spcBef>
                <a:spcPct val="0"/>
              </a:spcBef>
              <a:spcAft>
                <a:spcPct val="0"/>
              </a:spcAft>
              <a:buFontTx/>
              <a:buChar char="•"/>
            </a:pPr>
            <a:r>
              <a:rPr lang="en-US" sz="2800" dirty="0" smtClean="0"/>
              <a:t>  Remember </a:t>
            </a:r>
            <a:r>
              <a:rPr lang="en-US" sz="2800" i="1" dirty="0" smtClean="0"/>
              <a:t>Foreign Keys</a:t>
            </a:r>
            <a:r>
              <a:rPr lang="en-US" sz="2800" dirty="0" smtClean="0"/>
              <a:t>!</a:t>
            </a:r>
          </a:p>
          <a:p>
            <a:pPr eaLnBrk="0" fontAlgn="base" hangingPunct="0">
              <a:spcBef>
                <a:spcPct val="0"/>
              </a:spcBef>
              <a:spcAft>
                <a:spcPct val="0"/>
              </a:spcAft>
            </a:pPr>
            <a:r>
              <a:rPr lang="en-US" sz="2800" dirty="0" smtClean="0"/>
              <a:t> </a:t>
            </a:r>
          </a:p>
          <a:p>
            <a:pPr eaLnBrk="0" fontAlgn="base" hangingPunct="0">
              <a:spcBef>
                <a:spcPct val="0"/>
              </a:spcBef>
              <a:spcAft>
                <a:spcPct val="0"/>
              </a:spcAft>
            </a:pPr>
            <a:endParaRPr lang="en-US" sz="2800" dirty="0" smtClean="0"/>
          </a:p>
        </p:txBody>
      </p:sp>
    </p:spTree>
    <p:extLst>
      <p:ext uri="{BB962C8B-B14F-4D97-AF65-F5344CB8AC3E}">
        <p14:creationId xmlns="" xmlns:p14="http://schemas.microsoft.com/office/powerpoint/2010/main" val="2558211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sz="quarter" idx="1"/>
          </p:nvPr>
        </p:nvSpPr>
        <p:spPr>
          <a:xfrm>
            <a:off x="304800" y="1447801"/>
            <a:ext cx="8534400" cy="4419600"/>
          </a:xfrm>
        </p:spPr>
        <p:txBody>
          <a:bodyPr>
            <a:normAutofit/>
          </a:bodyPr>
          <a:lstStyle/>
          <a:p>
            <a:pPr algn="just"/>
            <a:r>
              <a:rPr lang="en-US" dirty="0" smtClean="0"/>
              <a:t>Normalization is a process of decomposing a relations so that we can reduce anomalies and different types of dependencies from the relations.</a:t>
            </a:r>
          </a:p>
          <a:p>
            <a:pPr marL="0" indent="0" algn="just">
              <a:buNone/>
            </a:pPr>
            <a:r>
              <a:rPr lang="en-US" dirty="0" smtClean="0"/>
              <a:t> </a:t>
            </a:r>
            <a:endParaRPr lang="en-US" dirty="0"/>
          </a:p>
          <a:p>
            <a:pPr algn="just"/>
            <a:r>
              <a:rPr lang="en-US" dirty="0" smtClean="0"/>
              <a:t>Normalization is a staged process, each stage results in a normal form.</a:t>
            </a:r>
          </a:p>
          <a:p>
            <a:pPr algn="just"/>
            <a:endParaRPr lang="en-US" dirty="0" smtClean="0"/>
          </a:p>
          <a:p>
            <a:pPr algn="just"/>
            <a:r>
              <a:rPr lang="en-US" dirty="0" smtClean="0"/>
              <a:t>Normalization results in well structured, small relations.</a:t>
            </a:r>
            <a:endParaRPr lang="en-US" dirty="0"/>
          </a:p>
        </p:txBody>
      </p:sp>
    </p:spTree>
    <p:extLst>
      <p:ext uri="{BB962C8B-B14F-4D97-AF65-F5344CB8AC3E}">
        <p14:creationId xmlns="" xmlns:p14="http://schemas.microsoft.com/office/powerpoint/2010/main" val="1620005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33400" y="0"/>
            <a:ext cx="7772400" cy="914400"/>
          </a:xfrm>
        </p:spPr>
        <p:txBody>
          <a:bodyPr>
            <a:normAutofit fontScale="90000"/>
          </a:bodyPr>
          <a:lstStyle/>
          <a:p>
            <a:pPr algn="l"/>
            <a:r>
              <a:rPr lang="en-US"/>
              <a:t/>
            </a:r>
            <a:br>
              <a:rPr lang="en-US"/>
            </a:br>
            <a:r>
              <a:rPr lang="en-US"/>
              <a:t>3NF</a:t>
            </a:r>
          </a:p>
        </p:txBody>
      </p:sp>
      <p:graphicFrame>
        <p:nvGraphicFramePr>
          <p:cNvPr id="69709" name="Group 77"/>
          <p:cNvGraphicFramePr>
            <a:graphicFrameLocks noGrp="1"/>
          </p:cNvGraphicFramePr>
          <p:nvPr>
            <p:ph type="tbl" idx="1"/>
            <p:extLst>
              <p:ext uri="{D42A27DB-BD31-4B8C-83A1-F6EECF244321}">
                <p14:modId xmlns="" xmlns:p14="http://schemas.microsoft.com/office/powerpoint/2010/main" val="293190985"/>
              </p:ext>
            </p:extLst>
          </p:nvPr>
        </p:nvGraphicFramePr>
        <p:xfrm>
          <a:off x="1295400" y="4724400"/>
          <a:ext cx="4826318" cy="1828800"/>
        </p:xfrm>
        <a:graphic>
          <a:graphicData uri="http://schemas.openxmlformats.org/drawingml/2006/table">
            <a:tbl>
              <a:tblPr/>
              <a:tblGrid>
                <a:gridCol w="2928938"/>
                <a:gridCol w="208280"/>
                <a:gridCol w="1689100"/>
              </a:tblGrid>
              <a:tr h="2857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rPr>
                        <a:t>SUBJ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FEE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2857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Oracle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285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DB2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285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Sybase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bl>
          </a:graphicData>
        </a:graphic>
      </p:graphicFrame>
      <p:graphicFrame>
        <p:nvGraphicFramePr>
          <p:cNvPr id="69711" name="Group 79"/>
          <p:cNvGraphicFramePr>
            <a:graphicFrameLocks noGrp="1"/>
          </p:cNvGraphicFramePr>
          <p:nvPr>
            <p:extLst>
              <p:ext uri="{D42A27DB-BD31-4B8C-83A1-F6EECF244321}">
                <p14:modId xmlns="" xmlns:p14="http://schemas.microsoft.com/office/powerpoint/2010/main" val="318047509"/>
              </p:ext>
            </p:extLst>
          </p:nvPr>
        </p:nvGraphicFramePr>
        <p:xfrm>
          <a:off x="4191000" y="1602432"/>
          <a:ext cx="3733800" cy="2743200"/>
        </p:xfrm>
        <a:graphic>
          <a:graphicData uri="http://schemas.openxmlformats.org/drawingml/2006/table">
            <a:tbl>
              <a:tblPr/>
              <a:tblGrid>
                <a:gridCol w="1505564"/>
                <a:gridCol w="2228236"/>
              </a:tblGrid>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SUBJ</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Oracle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Oracle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DB2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DB2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Sybase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bl>
          </a:graphicData>
        </a:graphic>
      </p:graphicFrame>
      <p:sp>
        <p:nvSpPr>
          <p:cNvPr id="69672" name="Text Box 40"/>
          <p:cNvSpPr txBox="1">
            <a:spLocks noChangeArrowheads="1"/>
          </p:cNvSpPr>
          <p:nvPr/>
        </p:nvSpPr>
        <p:spPr bwMode="auto">
          <a:xfrm>
            <a:off x="304800" y="4114800"/>
            <a:ext cx="19223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dirty="0" smtClean="0"/>
              <a:t>SUBJ_FEE</a:t>
            </a:r>
          </a:p>
        </p:txBody>
      </p:sp>
      <p:sp>
        <p:nvSpPr>
          <p:cNvPr id="69673" name="Text Box 41"/>
          <p:cNvSpPr txBox="1">
            <a:spLocks noChangeArrowheads="1"/>
          </p:cNvSpPr>
          <p:nvPr/>
        </p:nvSpPr>
        <p:spPr bwMode="auto">
          <a:xfrm>
            <a:off x="990600" y="1600199"/>
            <a:ext cx="288572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dirty="0" smtClean="0"/>
              <a:t>STUDENT_SUBJ</a:t>
            </a:r>
          </a:p>
        </p:txBody>
      </p:sp>
    </p:spTree>
    <p:extLst>
      <p:ext uri="{BB962C8B-B14F-4D97-AF65-F5344CB8AC3E}">
        <p14:creationId xmlns="" xmlns:p14="http://schemas.microsoft.com/office/powerpoint/2010/main" val="3277990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0"/>
          <p:cNvSpPr>
            <a:spLocks noGrp="1" noChangeArrowheads="1"/>
          </p:cNvSpPr>
          <p:nvPr>
            <p:ph type="title"/>
          </p:nvPr>
        </p:nvSpPr>
        <p:spPr/>
        <p:txBody>
          <a:bodyPr/>
          <a:lstStyle/>
          <a:p>
            <a:r>
              <a:rPr lang="en-US"/>
              <a:t>3NF</a:t>
            </a:r>
          </a:p>
        </p:txBody>
      </p:sp>
      <p:sp>
        <p:nvSpPr>
          <p:cNvPr id="4" name="Date Placeholder 3"/>
          <p:cNvSpPr>
            <a:spLocks noGrp="1"/>
          </p:cNvSpPr>
          <p:nvPr>
            <p:ph type="dt" sz="half" idx="10"/>
          </p:nvPr>
        </p:nvSpPr>
        <p:spPr/>
        <p:txBody>
          <a:bodyPr/>
          <a:lstStyle/>
          <a:p>
            <a:r>
              <a:rPr lang="en-US"/>
              <a:t>Bordoloi</a:t>
            </a:r>
            <a:endParaRPr lang="en-US">
              <a:solidFill>
                <a:srgbClr val="000000"/>
              </a:solidFill>
              <a:effectLst/>
            </a:endParaRPr>
          </a:p>
        </p:txBody>
      </p:sp>
      <p:sp>
        <p:nvSpPr>
          <p:cNvPr id="70659" name="Rectangle 2051"/>
          <p:cNvSpPr>
            <a:spLocks noGrp="1" noChangeArrowheads="1"/>
          </p:cNvSpPr>
          <p:nvPr>
            <p:ph sz="quarter" idx="1"/>
          </p:nvPr>
        </p:nvSpPr>
        <p:spPr/>
        <p:txBody>
          <a:bodyPr/>
          <a:lstStyle/>
          <a:p>
            <a:r>
              <a:rPr lang="en-US" dirty="0"/>
              <a:t>Are the two (decomposed) tables </a:t>
            </a:r>
            <a:r>
              <a:rPr lang="en-US" dirty="0" smtClean="0"/>
              <a:t>STUDENT_SUBJ </a:t>
            </a:r>
            <a:r>
              <a:rPr lang="en-US" dirty="0"/>
              <a:t>and </a:t>
            </a:r>
            <a:r>
              <a:rPr lang="en-US" dirty="0" smtClean="0"/>
              <a:t>SUBJ_FEE </a:t>
            </a:r>
            <a:r>
              <a:rPr lang="en-US" dirty="0"/>
              <a:t>in 2NF?</a:t>
            </a:r>
          </a:p>
          <a:p>
            <a:r>
              <a:rPr lang="en-US" dirty="0"/>
              <a:t> Are they in 3NF?</a:t>
            </a:r>
          </a:p>
          <a:p>
            <a:r>
              <a:rPr lang="en-US" dirty="0"/>
              <a:t>Do these two tables have any modification anomalies?</a:t>
            </a:r>
          </a:p>
          <a:p>
            <a:pPr lvl="1">
              <a:buFontTx/>
              <a:buNone/>
            </a:pPr>
            <a:endParaRPr lang="en-US" dirty="0"/>
          </a:p>
          <a:p>
            <a:endParaRPr lang="en-US" dirty="0"/>
          </a:p>
        </p:txBody>
      </p:sp>
    </p:spTree>
    <p:extLst>
      <p:ext uri="{BB962C8B-B14F-4D97-AF65-F5344CB8AC3E}">
        <p14:creationId xmlns="" xmlns:p14="http://schemas.microsoft.com/office/powerpoint/2010/main" val="1685320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Repeating Groups</a:t>
            </a:r>
            <a:endParaRPr lang="en-US" dirty="0"/>
          </a:p>
        </p:txBody>
      </p:sp>
      <p:sp>
        <p:nvSpPr>
          <p:cNvPr id="3" name="Content Placeholder 2"/>
          <p:cNvSpPr>
            <a:spLocks noGrp="1"/>
          </p:cNvSpPr>
          <p:nvPr>
            <p:ph sz="quarter" idx="1"/>
          </p:nvPr>
        </p:nvSpPr>
        <p:spPr/>
        <p:txBody>
          <a:bodyPr>
            <a:normAutofit/>
          </a:bodyPr>
          <a:lstStyle/>
          <a:p>
            <a:pPr algn="just"/>
            <a:r>
              <a:rPr lang="en-US" dirty="0" smtClean="0"/>
              <a:t>A </a:t>
            </a:r>
            <a:r>
              <a:rPr lang="en-US" dirty="0"/>
              <a:t>repeating group is a domain or set of domains, directly relating to the key, that repeat data across tuples in order to cater for other domains where the data is different for each tuple</a:t>
            </a:r>
            <a:r>
              <a:rPr lang="en-US" dirty="0" smtClean="0"/>
              <a:t>.</a:t>
            </a:r>
          </a:p>
          <a:p>
            <a:pPr algn="just"/>
            <a:r>
              <a:rPr lang="en-US" dirty="0"/>
              <a:t>It is a common problem organizations face, as the same set of information being present in different areas can cause data redundancy and data inconsistency.</a:t>
            </a:r>
          </a:p>
        </p:txBody>
      </p:sp>
    </p:spTree>
    <p:extLst>
      <p:ext uri="{BB962C8B-B14F-4D97-AF65-F5344CB8AC3E}">
        <p14:creationId xmlns="" xmlns:p14="http://schemas.microsoft.com/office/powerpoint/2010/main" val="1858885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cstate="print">
            <a:extLst>
              <a:ext uri="{28A0092B-C50C-407E-A947-70E740481C1C}">
                <a14:useLocalDpi xmlns="" xmlns:a14="http://schemas.microsoft.com/office/drawing/2010/main" val="0"/>
              </a:ext>
            </a:extLst>
          </a:blip>
          <a:stretch>
            <a:fillRect/>
          </a:stretch>
        </p:blipFill>
        <p:spPr>
          <a:xfrm>
            <a:off x="7374" y="152400"/>
            <a:ext cx="9145064" cy="5943600"/>
          </a:xfrm>
        </p:spPr>
      </p:pic>
    </p:spTree>
    <p:extLst>
      <p:ext uri="{BB962C8B-B14F-4D97-AF65-F5344CB8AC3E}">
        <p14:creationId xmlns="" xmlns:p14="http://schemas.microsoft.com/office/powerpoint/2010/main" val="3786266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382000" cy="5897563"/>
          </a:xfrm>
        </p:spPr>
        <p:txBody>
          <a:bodyPr>
            <a:normAutofit lnSpcReduction="10000"/>
          </a:bodyPr>
          <a:lstStyle/>
          <a:p>
            <a:r>
              <a:rPr lang="en-US" dirty="0"/>
              <a:t>In this example </a:t>
            </a:r>
            <a:r>
              <a:rPr lang="en-US" dirty="0" smtClean="0"/>
              <a:t>we </a:t>
            </a:r>
            <a:r>
              <a:rPr lang="en-US" dirty="0"/>
              <a:t>see the three domains, </a:t>
            </a:r>
            <a:r>
              <a:rPr lang="en-US" dirty="0" err="1"/>
              <a:t>StudentName</a:t>
            </a:r>
            <a:r>
              <a:rPr lang="en-US" dirty="0"/>
              <a:t>, Year and Semester repeat themselves across the tuples </a:t>
            </a:r>
            <a:r>
              <a:rPr lang="en-US" dirty="0" smtClean="0"/>
              <a:t>.</a:t>
            </a:r>
          </a:p>
          <a:p>
            <a:endParaRPr lang="en-US" dirty="0"/>
          </a:p>
          <a:p>
            <a:r>
              <a:rPr lang="en-US" dirty="0" smtClean="0"/>
              <a:t> The </a:t>
            </a:r>
            <a:r>
              <a:rPr lang="en-US" dirty="0"/>
              <a:t>rules of First Normal Form break this relation into two and relate them to each other so the information needed can be found without storing unneeded data. </a:t>
            </a:r>
            <a:endParaRPr lang="en-US" dirty="0" smtClean="0"/>
          </a:p>
          <a:p>
            <a:endParaRPr lang="en-US" dirty="0"/>
          </a:p>
          <a:p>
            <a:r>
              <a:rPr lang="en-US" dirty="0" smtClean="0"/>
              <a:t>So </a:t>
            </a:r>
            <a:r>
              <a:rPr lang="en-US" dirty="0"/>
              <a:t>from our example we would have one table with the student information and another with the Unit Information with the two relations linked by a domain common to both, in this case, the </a:t>
            </a:r>
            <a:r>
              <a:rPr lang="en-US" dirty="0" err="1"/>
              <a:t>StudentId</a:t>
            </a:r>
            <a:r>
              <a:rPr lang="en-US" dirty="0"/>
              <a:t>.</a:t>
            </a:r>
          </a:p>
          <a:p>
            <a:endParaRPr lang="en-US" dirty="0"/>
          </a:p>
        </p:txBody>
      </p:sp>
    </p:spTree>
    <p:extLst>
      <p:ext uri="{BB962C8B-B14F-4D97-AF65-F5344CB8AC3E}">
        <p14:creationId xmlns="" xmlns:p14="http://schemas.microsoft.com/office/powerpoint/2010/main" val="1062843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Removal of Repeating Group</a:t>
            </a:r>
            <a:endParaRPr lang="en-US" dirty="0"/>
          </a:p>
        </p:txBody>
      </p:sp>
      <p:sp>
        <p:nvSpPr>
          <p:cNvPr id="3" name="Content Placeholder 2"/>
          <p:cNvSpPr>
            <a:spLocks noGrp="1"/>
          </p:cNvSpPr>
          <p:nvPr>
            <p:ph sz="quarter" idx="1"/>
          </p:nvPr>
        </p:nvSpPr>
        <p:spPr/>
        <p:txBody>
          <a:bodyPr>
            <a:normAutofit/>
          </a:bodyPr>
          <a:lstStyle/>
          <a:p>
            <a:r>
              <a:rPr lang="en-US" sz="2400" dirty="0"/>
              <a:t>Taking our original example once we have followed these simple steps we have relations that looks like </a:t>
            </a:r>
            <a:r>
              <a:rPr lang="en-US" sz="2400" dirty="0" smtClean="0"/>
              <a:t>this</a:t>
            </a:r>
            <a:endParaRPr lang="en-US" sz="2400"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219200" y="2514599"/>
            <a:ext cx="6705600" cy="4139009"/>
          </a:xfrm>
          <a:prstGeom prst="rect">
            <a:avLst/>
          </a:prstGeom>
        </p:spPr>
      </p:pic>
    </p:spTree>
    <p:extLst>
      <p:ext uri="{BB962C8B-B14F-4D97-AF65-F5344CB8AC3E}">
        <p14:creationId xmlns="" xmlns:p14="http://schemas.microsoft.com/office/powerpoint/2010/main" val="1379789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Repeating Group</a:t>
            </a:r>
            <a:endParaRPr lang="en-US" dirty="0"/>
          </a:p>
        </p:txBody>
      </p:sp>
      <p:sp>
        <p:nvSpPr>
          <p:cNvPr id="3" name="Content Placeholder 2"/>
          <p:cNvSpPr>
            <a:spLocks noGrp="1"/>
          </p:cNvSpPr>
          <p:nvPr>
            <p:ph sz="quarter" idx="1"/>
          </p:nvPr>
        </p:nvSpPr>
        <p:spPr/>
        <p:txBody>
          <a:bodyPr>
            <a:normAutofit fontScale="92500"/>
          </a:bodyPr>
          <a:lstStyle/>
          <a:p>
            <a:r>
              <a:rPr lang="en-US" dirty="0" smtClean="0"/>
              <a:t>Suppose </a:t>
            </a:r>
            <a:r>
              <a:rPr lang="en-US" dirty="0"/>
              <a:t>that a multinational company has </a:t>
            </a:r>
            <a:r>
              <a:rPr lang="en-US" dirty="0" smtClean="0"/>
              <a:t>many employees</a:t>
            </a:r>
            <a:r>
              <a:rPr lang="en-US" dirty="0"/>
              <a:t>. </a:t>
            </a:r>
            <a:endParaRPr lang="en-US" dirty="0" smtClean="0"/>
          </a:p>
          <a:p>
            <a:r>
              <a:rPr lang="en-US" u="sng" dirty="0" smtClean="0"/>
              <a:t>Roger </a:t>
            </a:r>
            <a:r>
              <a:rPr lang="en-US" u="sng" dirty="0"/>
              <a:t>Davis</a:t>
            </a:r>
            <a:r>
              <a:rPr lang="en-US" dirty="0"/>
              <a:t>, </a:t>
            </a:r>
            <a:r>
              <a:rPr lang="en-US" u="sng" dirty="0"/>
              <a:t>Tina Martins</a:t>
            </a:r>
            <a:r>
              <a:rPr lang="en-US" dirty="0"/>
              <a:t> and </a:t>
            </a:r>
            <a:r>
              <a:rPr lang="en-US" u="sng" dirty="0"/>
              <a:t>Josh Turner</a:t>
            </a:r>
            <a:r>
              <a:rPr lang="en-US" dirty="0"/>
              <a:t> are three employees who all work with both the IT and finance </a:t>
            </a:r>
            <a:r>
              <a:rPr lang="en-US" dirty="0" smtClean="0"/>
              <a:t>departments.</a:t>
            </a:r>
          </a:p>
          <a:p>
            <a:r>
              <a:rPr lang="en-US" dirty="0" smtClean="0"/>
              <a:t> And their </a:t>
            </a:r>
            <a:r>
              <a:rPr lang="en-US" dirty="0"/>
              <a:t>records such as Employee Code, Employee First Name and Employee Last Name are maintained in the records of both the IT and finance </a:t>
            </a:r>
            <a:r>
              <a:rPr lang="en-US" dirty="0" smtClean="0"/>
              <a:t>departments.</a:t>
            </a:r>
          </a:p>
          <a:p>
            <a:r>
              <a:rPr lang="en-US" dirty="0" smtClean="0"/>
              <a:t>Therefore</a:t>
            </a:r>
            <a:r>
              <a:rPr lang="en-US" dirty="0"/>
              <a:t>, since the records are maintained in the databases of multiple departments, it is a case of repeating groups.</a:t>
            </a:r>
          </a:p>
        </p:txBody>
      </p:sp>
    </p:spTree>
    <p:extLst>
      <p:ext uri="{BB962C8B-B14F-4D97-AF65-F5344CB8AC3E}">
        <p14:creationId xmlns="" xmlns:p14="http://schemas.microsoft.com/office/powerpoint/2010/main" val="1624890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Caused Due to Repeating Groups</a:t>
            </a:r>
            <a:endParaRPr lang="en-US" dirty="0"/>
          </a:p>
        </p:txBody>
      </p:sp>
      <p:sp>
        <p:nvSpPr>
          <p:cNvPr id="3" name="Content Placeholder 2"/>
          <p:cNvSpPr>
            <a:spLocks noGrp="1"/>
          </p:cNvSpPr>
          <p:nvPr>
            <p:ph sz="quarter" idx="1"/>
          </p:nvPr>
        </p:nvSpPr>
        <p:spPr/>
        <p:txBody>
          <a:bodyPr>
            <a:normAutofit lnSpcReduction="10000"/>
          </a:bodyPr>
          <a:lstStyle/>
          <a:p>
            <a:r>
              <a:rPr lang="en-US" dirty="0"/>
              <a:t>This can cause problems when records need to be updated</a:t>
            </a:r>
            <a:r>
              <a:rPr lang="en-US" dirty="0" smtClean="0"/>
              <a:t>.</a:t>
            </a:r>
          </a:p>
          <a:p>
            <a:r>
              <a:rPr lang="en-US" dirty="0" smtClean="0"/>
              <a:t> </a:t>
            </a:r>
            <a:r>
              <a:rPr lang="en-US" dirty="0"/>
              <a:t>For example, if Tina Martins gets married and changes her last name to Elton, this means that the records would need to be updated in the databases of both the IT and finance departments. </a:t>
            </a:r>
            <a:endParaRPr lang="en-US" dirty="0" smtClean="0"/>
          </a:p>
          <a:p>
            <a:r>
              <a:rPr lang="en-US" dirty="0" smtClean="0"/>
              <a:t>This </a:t>
            </a:r>
            <a:r>
              <a:rPr lang="en-US" dirty="0"/>
              <a:t>not only results in a bigger effort, but also is fraught with risks, as mistakes in any record updating could cause major problems</a:t>
            </a:r>
            <a:r>
              <a:rPr lang="en-US" dirty="0" smtClean="0"/>
              <a:t>.</a:t>
            </a:r>
          </a:p>
          <a:p>
            <a:r>
              <a:rPr lang="en-US" dirty="0" smtClean="0"/>
              <a:t>This thing increases Data Redundancy, which is cause of many other problems.</a:t>
            </a:r>
            <a:endParaRPr lang="en-US" dirty="0"/>
          </a:p>
        </p:txBody>
      </p:sp>
    </p:spTree>
    <p:extLst>
      <p:ext uri="{BB962C8B-B14F-4D97-AF65-F5344CB8AC3E}">
        <p14:creationId xmlns="" xmlns:p14="http://schemas.microsoft.com/office/powerpoint/2010/main" val="92634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do Normalization?</a:t>
            </a:r>
            <a:endParaRPr lang="en-US" dirty="0"/>
          </a:p>
        </p:txBody>
      </p:sp>
      <p:sp>
        <p:nvSpPr>
          <p:cNvPr id="3" name="Content Placeholder 2"/>
          <p:cNvSpPr>
            <a:spLocks noGrp="1"/>
          </p:cNvSpPr>
          <p:nvPr>
            <p:ph sz="quarter" idx="1"/>
          </p:nvPr>
        </p:nvSpPr>
        <p:spPr/>
        <p:txBody>
          <a:bodyPr/>
          <a:lstStyle/>
          <a:p>
            <a:r>
              <a:rPr lang="en-US" dirty="0" smtClean="0"/>
              <a:t>There </a:t>
            </a:r>
            <a:r>
              <a:rPr lang="en-US" dirty="0"/>
              <a:t>are </a:t>
            </a:r>
            <a:r>
              <a:rPr lang="en-US" dirty="0" smtClean="0"/>
              <a:t>some main </a:t>
            </a:r>
            <a:r>
              <a:rPr lang="en-US" dirty="0"/>
              <a:t>reasons </a:t>
            </a:r>
            <a:endParaRPr lang="en-US" dirty="0" smtClean="0"/>
          </a:p>
          <a:p>
            <a:endParaRPr lang="en-US" dirty="0"/>
          </a:p>
          <a:p>
            <a:r>
              <a:rPr lang="en-US" dirty="0" smtClean="0"/>
              <a:t>The </a:t>
            </a:r>
            <a:r>
              <a:rPr lang="en-US" dirty="0"/>
              <a:t>first is to minimize duplicate </a:t>
            </a:r>
            <a:r>
              <a:rPr lang="en-US" dirty="0" smtClean="0"/>
              <a:t>data. </a:t>
            </a:r>
          </a:p>
          <a:p>
            <a:r>
              <a:rPr lang="en-US" dirty="0"/>
              <a:t>T</a:t>
            </a:r>
            <a:r>
              <a:rPr lang="en-US" dirty="0" smtClean="0"/>
              <a:t>he </a:t>
            </a:r>
            <a:r>
              <a:rPr lang="en-US" dirty="0"/>
              <a:t>second is to minimize or avoid data modification </a:t>
            </a:r>
            <a:r>
              <a:rPr lang="en-US" dirty="0" smtClean="0"/>
              <a:t>issues. </a:t>
            </a:r>
          </a:p>
          <a:p>
            <a:r>
              <a:rPr lang="en-US" dirty="0" smtClean="0"/>
              <a:t>And </a:t>
            </a:r>
            <a:r>
              <a:rPr lang="en-US" dirty="0"/>
              <a:t>the third is to simplify queries</a:t>
            </a:r>
            <a:r>
              <a:rPr lang="en-US" dirty="0" smtClean="0"/>
              <a:t>.</a:t>
            </a:r>
          </a:p>
          <a:p>
            <a:r>
              <a:rPr lang="en-US" dirty="0" smtClean="0"/>
              <a:t>To remove the anomalies</a:t>
            </a:r>
            <a:r>
              <a:rPr lang="en-US" dirty="0"/>
              <a:t> </a:t>
            </a:r>
          </a:p>
        </p:txBody>
      </p:sp>
    </p:spTree>
    <p:extLst>
      <p:ext uri="{BB962C8B-B14F-4D97-AF65-F5344CB8AC3E}">
        <p14:creationId xmlns="" xmlns:p14="http://schemas.microsoft.com/office/powerpoint/2010/main" val="799992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Normalization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u="sng" dirty="0" smtClean="0"/>
              <a:t>Normal Form : </a:t>
            </a:r>
            <a:r>
              <a:rPr lang="en-US" dirty="0" smtClean="0"/>
              <a:t>A Normal form is a state that a relation undergoes after applying some sort of rules to eradicate the dependencies and anomalies. There are some normal forms in Normalization.</a:t>
            </a:r>
          </a:p>
          <a:p>
            <a:r>
              <a:rPr lang="en-US" b="1" u="sng" dirty="0" smtClean="0"/>
              <a:t>1</a:t>
            </a:r>
            <a:r>
              <a:rPr lang="en-US" b="1" u="sng" baseline="30000" dirty="0" smtClean="0"/>
              <a:t>st</a:t>
            </a:r>
            <a:r>
              <a:rPr lang="en-US" b="1" u="sng" dirty="0" smtClean="0"/>
              <a:t> Normal Form : </a:t>
            </a:r>
            <a:r>
              <a:rPr lang="en-US" dirty="0" smtClean="0"/>
              <a:t>A relation is said to be in 1NF or 1</a:t>
            </a:r>
            <a:r>
              <a:rPr lang="en-US" baseline="30000" dirty="0" smtClean="0"/>
              <a:t>st</a:t>
            </a:r>
            <a:r>
              <a:rPr lang="en-US" dirty="0" smtClean="0"/>
              <a:t> Normal form if it does not have any repeating groups and multivalued attributes. </a:t>
            </a:r>
          </a:p>
          <a:p>
            <a:r>
              <a:rPr lang="en-US" b="1" u="sng" dirty="0" smtClean="0"/>
              <a:t>2</a:t>
            </a:r>
            <a:r>
              <a:rPr lang="en-US" b="1" u="sng" baseline="30000" dirty="0" smtClean="0"/>
              <a:t>nd</a:t>
            </a:r>
            <a:r>
              <a:rPr lang="en-US" b="1" u="sng" dirty="0" smtClean="0"/>
              <a:t> Normal Form : </a:t>
            </a:r>
            <a:r>
              <a:rPr lang="en-US" dirty="0" smtClean="0"/>
              <a:t>A relation is said to be 2NF if it does not have any partial dependency in it.</a:t>
            </a:r>
          </a:p>
          <a:p>
            <a:r>
              <a:rPr lang="en-US" b="1" u="sng" dirty="0" smtClean="0"/>
              <a:t>3</a:t>
            </a:r>
            <a:r>
              <a:rPr lang="en-US" b="1" u="sng" baseline="30000" dirty="0" smtClean="0"/>
              <a:t>rd</a:t>
            </a:r>
            <a:r>
              <a:rPr lang="en-US" b="1" u="sng" dirty="0" smtClean="0"/>
              <a:t> Normal Form : </a:t>
            </a:r>
            <a:r>
              <a:rPr lang="en-US" dirty="0"/>
              <a:t>A relation is said to be </a:t>
            </a:r>
            <a:r>
              <a:rPr lang="en-US" dirty="0" smtClean="0"/>
              <a:t>3NF </a:t>
            </a:r>
            <a:r>
              <a:rPr lang="en-US" dirty="0"/>
              <a:t>if it does not have any </a:t>
            </a:r>
            <a:r>
              <a:rPr lang="en-US" dirty="0" smtClean="0"/>
              <a:t>transitive </a:t>
            </a:r>
            <a:r>
              <a:rPr lang="en-US" dirty="0"/>
              <a:t>dependency in </a:t>
            </a:r>
            <a:r>
              <a:rPr lang="en-US" dirty="0" smtClean="0"/>
              <a:t>it.</a:t>
            </a:r>
          </a:p>
          <a:p>
            <a:r>
              <a:rPr lang="en-US" b="1" u="sng" dirty="0" smtClean="0"/>
              <a:t>4</a:t>
            </a:r>
            <a:r>
              <a:rPr lang="en-US" b="1" u="sng" baseline="30000" dirty="0" smtClean="0"/>
              <a:t>th</a:t>
            </a:r>
            <a:r>
              <a:rPr lang="en-US" b="1" u="sng" dirty="0" smtClean="0"/>
              <a:t> Normal Form : </a:t>
            </a:r>
            <a:r>
              <a:rPr lang="en-US" dirty="0" smtClean="0"/>
              <a:t>Any remaining multivalued attributes removed.</a:t>
            </a:r>
          </a:p>
          <a:p>
            <a:r>
              <a:rPr lang="en-US" b="1" u="sng" dirty="0" smtClean="0"/>
              <a:t>5</a:t>
            </a:r>
            <a:r>
              <a:rPr lang="en-US" b="1" u="sng" baseline="30000" dirty="0" smtClean="0"/>
              <a:t>th</a:t>
            </a:r>
            <a:r>
              <a:rPr lang="en-US" b="1" u="sng" dirty="0" smtClean="0"/>
              <a:t> Normal Form : </a:t>
            </a:r>
            <a:r>
              <a:rPr lang="en-US" dirty="0" smtClean="0"/>
              <a:t>Any remaining anomalies are removed.</a:t>
            </a:r>
            <a:endParaRPr lang="en-US" dirty="0"/>
          </a:p>
          <a:p>
            <a:endParaRPr lang="en-US" b="1" u="sng" dirty="0"/>
          </a:p>
        </p:txBody>
      </p:sp>
    </p:spTree>
    <p:extLst>
      <p:ext uri="{BB962C8B-B14F-4D97-AF65-F5344CB8AC3E}">
        <p14:creationId xmlns="" xmlns:p14="http://schemas.microsoft.com/office/powerpoint/2010/main" val="2125442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762000"/>
            <a:ext cx="7772400" cy="533400"/>
          </a:xfrm>
        </p:spPr>
        <p:txBody>
          <a:bodyPr>
            <a:normAutofit fontScale="90000"/>
          </a:bodyPr>
          <a:lstStyle/>
          <a:p>
            <a:r>
              <a:rPr lang="en-US"/>
              <a:t>Functional Dependency</a:t>
            </a:r>
          </a:p>
        </p:txBody>
      </p:sp>
      <p:sp>
        <p:nvSpPr>
          <p:cNvPr id="5" name="Date Placeholder 3"/>
          <p:cNvSpPr>
            <a:spLocks noGrp="1"/>
          </p:cNvSpPr>
          <p:nvPr>
            <p:ph type="dt" sz="half" idx="10"/>
          </p:nvPr>
        </p:nvSpPr>
        <p:spPr/>
        <p:txBody>
          <a:bodyPr/>
          <a:lstStyle/>
          <a:p>
            <a:r>
              <a:rPr lang="en-US"/>
              <a:t>Bordoloi</a:t>
            </a:r>
            <a:endParaRPr lang="en-US">
              <a:solidFill>
                <a:srgbClr val="000000"/>
              </a:solidFill>
              <a:effectLst/>
            </a:endParaRPr>
          </a:p>
        </p:txBody>
      </p:sp>
      <p:sp>
        <p:nvSpPr>
          <p:cNvPr id="8195" name="Rectangle 3"/>
          <p:cNvSpPr>
            <a:spLocks noGrp="1" noChangeArrowheads="1"/>
          </p:cNvSpPr>
          <p:nvPr>
            <p:ph sz="quarter" idx="1"/>
          </p:nvPr>
        </p:nvSpPr>
        <p:spPr/>
        <p:txBody>
          <a:bodyPr/>
          <a:lstStyle/>
          <a:p>
            <a:pPr>
              <a:lnSpc>
                <a:spcPct val="90000"/>
              </a:lnSpc>
            </a:pPr>
            <a:r>
              <a:rPr lang="en-US" dirty="0"/>
              <a:t>Relationship between columns X and Y such that, given the value of X, one can </a:t>
            </a:r>
            <a:r>
              <a:rPr lang="en-US" i="1" dirty="0"/>
              <a:t>determine</a:t>
            </a:r>
            <a:r>
              <a:rPr lang="en-US" dirty="0"/>
              <a:t> the value of Y. Written as X     Y</a:t>
            </a:r>
          </a:p>
          <a:p>
            <a:pPr>
              <a:lnSpc>
                <a:spcPct val="90000"/>
              </a:lnSpc>
              <a:buFontTx/>
              <a:buNone/>
            </a:pPr>
            <a:endParaRPr lang="en-US" i="1" dirty="0"/>
          </a:p>
          <a:p>
            <a:pPr>
              <a:lnSpc>
                <a:spcPct val="90000"/>
              </a:lnSpc>
            </a:pPr>
            <a:r>
              <a:rPr lang="en-US" dirty="0"/>
              <a:t>X is called the </a:t>
            </a:r>
            <a:r>
              <a:rPr lang="en-US" i="1" dirty="0"/>
              <a:t>determinant</a:t>
            </a:r>
            <a:r>
              <a:rPr lang="en-US" dirty="0"/>
              <a:t> of </a:t>
            </a:r>
            <a:r>
              <a:rPr lang="en-US" dirty="0" smtClean="0"/>
              <a:t>Y</a:t>
            </a:r>
            <a:endParaRPr lang="en-US" dirty="0"/>
          </a:p>
        </p:txBody>
      </p:sp>
      <p:sp>
        <p:nvSpPr>
          <p:cNvPr id="8236" name="Line 44"/>
          <p:cNvSpPr>
            <a:spLocks noChangeShapeType="1"/>
          </p:cNvSpPr>
          <p:nvPr/>
        </p:nvSpPr>
        <p:spPr bwMode="auto">
          <a:xfrm>
            <a:off x="2971800" y="2514600"/>
            <a:ext cx="457200"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000000"/>
              </a:solidFill>
            </a:endParaRPr>
          </a:p>
        </p:txBody>
      </p:sp>
    </p:spTree>
    <p:extLst>
      <p:ext uri="{BB962C8B-B14F-4D97-AF65-F5344CB8AC3E}">
        <p14:creationId xmlns="" xmlns:p14="http://schemas.microsoft.com/office/powerpoint/2010/main" val="2004567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0"/>
            <a:ext cx="7772400" cy="1143000"/>
          </a:xfrm>
        </p:spPr>
        <p:txBody>
          <a:bodyPr/>
          <a:lstStyle/>
          <a:p>
            <a:r>
              <a:rPr lang="en-US"/>
              <a:t>Functional Dependency</a:t>
            </a:r>
          </a:p>
        </p:txBody>
      </p:sp>
      <p:sp>
        <p:nvSpPr>
          <p:cNvPr id="16" name="Date Placeholder 3"/>
          <p:cNvSpPr>
            <a:spLocks noGrp="1"/>
          </p:cNvSpPr>
          <p:nvPr>
            <p:ph type="dt" sz="half" idx="10"/>
          </p:nvPr>
        </p:nvSpPr>
        <p:spPr/>
        <p:txBody>
          <a:bodyPr/>
          <a:lstStyle/>
          <a:p>
            <a:r>
              <a:rPr lang="en-US"/>
              <a:t>Bordoloi</a:t>
            </a:r>
            <a:endParaRPr lang="en-US">
              <a:solidFill>
                <a:srgbClr val="000000"/>
              </a:solidFill>
              <a:effectLst/>
            </a:endParaRPr>
          </a:p>
        </p:txBody>
      </p:sp>
      <p:sp>
        <p:nvSpPr>
          <p:cNvPr id="9219" name="Rectangle 3"/>
          <p:cNvSpPr>
            <a:spLocks noGrp="1" noChangeArrowheads="1"/>
          </p:cNvSpPr>
          <p:nvPr>
            <p:ph sz="quarter" idx="1"/>
          </p:nvPr>
        </p:nvSpPr>
        <p:spPr>
          <a:xfrm>
            <a:off x="0" y="914400"/>
            <a:ext cx="9144000" cy="4114800"/>
          </a:xfrm>
        </p:spPr>
        <p:txBody>
          <a:bodyPr/>
          <a:lstStyle/>
          <a:p>
            <a:r>
              <a:rPr lang="en-US"/>
              <a:t>Example</a:t>
            </a:r>
          </a:p>
          <a:p>
            <a:pPr lvl="1"/>
            <a:r>
              <a:rPr lang="en-US" sz="2300"/>
              <a:t>SOC_SEC_NBR        EMP_NME</a:t>
            </a:r>
          </a:p>
        </p:txBody>
      </p:sp>
      <p:sp>
        <p:nvSpPr>
          <p:cNvPr id="9220" name="Oval 4"/>
          <p:cNvSpPr>
            <a:spLocks noChangeArrowheads="1"/>
          </p:cNvSpPr>
          <p:nvPr/>
        </p:nvSpPr>
        <p:spPr bwMode="auto">
          <a:xfrm>
            <a:off x="1981200" y="2057400"/>
            <a:ext cx="2133600" cy="1552575"/>
          </a:xfrm>
          <a:prstGeom prst="ellipse">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smtClean="0">
              <a:solidFill>
                <a:srgbClr val="000000"/>
              </a:solidFill>
            </a:endParaRPr>
          </a:p>
        </p:txBody>
      </p:sp>
      <p:sp>
        <p:nvSpPr>
          <p:cNvPr id="9221" name="Oval 5"/>
          <p:cNvSpPr>
            <a:spLocks noChangeArrowheads="1"/>
          </p:cNvSpPr>
          <p:nvPr/>
        </p:nvSpPr>
        <p:spPr bwMode="auto">
          <a:xfrm>
            <a:off x="5257800" y="2057400"/>
            <a:ext cx="2133600" cy="1552575"/>
          </a:xfrm>
          <a:prstGeom prst="ellipse">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smtClean="0">
              <a:solidFill>
                <a:srgbClr val="000000"/>
              </a:solidFill>
            </a:endParaRPr>
          </a:p>
        </p:txBody>
      </p:sp>
      <p:sp>
        <p:nvSpPr>
          <p:cNvPr id="9222" name="Line 6"/>
          <p:cNvSpPr>
            <a:spLocks noChangeShapeType="1"/>
          </p:cNvSpPr>
          <p:nvPr/>
        </p:nvSpPr>
        <p:spPr bwMode="auto">
          <a:xfrm>
            <a:off x="3048000" y="2368550"/>
            <a:ext cx="3124200" cy="103188"/>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000000"/>
              </a:solidFill>
            </a:endParaRPr>
          </a:p>
        </p:txBody>
      </p:sp>
      <p:sp>
        <p:nvSpPr>
          <p:cNvPr id="9223" name="Line 7"/>
          <p:cNvSpPr>
            <a:spLocks noChangeShapeType="1"/>
          </p:cNvSpPr>
          <p:nvPr/>
        </p:nvSpPr>
        <p:spPr bwMode="auto">
          <a:xfrm flipV="1">
            <a:off x="2590800" y="2574925"/>
            <a:ext cx="4191000" cy="31115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000000"/>
              </a:solidFill>
            </a:endParaRPr>
          </a:p>
        </p:txBody>
      </p:sp>
      <p:sp>
        <p:nvSpPr>
          <p:cNvPr id="9224" name="Line 8"/>
          <p:cNvSpPr>
            <a:spLocks noChangeShapeType="1"/>
          </p:cNvSpPr>
          <p:nvPr/>
        </p:nvSpPr>
        <p:spPr bwMode="auto">
          <a:xfrm>
            <a:off x="2743200" y="2574925"/>
            <a:ext cx="3733800" cy="20637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000000"/>
              </a:solidFill>
            </a:endParaRPr>
          </a:p>
        </p:txBody>
      </p:sp>
      <p:sp>
        <p:nvSpPr>
          <p:cNvPr id="9225" name="Line 9"/>
          <p:cNvSpPr>
            <a:spLocks noChangeShapeType="1"/>
          </p:cNvSpPr>
          <p:nvPr/>
        </p:nvSpPr>
        <p:spPr bwMode="auto">
          <a:xfrm>
            <a:off x="2667000" y="3092450"/>
            <a:ext cx="3657600" cy="31115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000000"/>
              </a:solidFill>
            </a:endParaRPr>
          </a:p>
        </p:txBody>
      </p:sp>
      <p:sp>
        <p:nvSpPr>
          <p:cNvPr id="9226" name="Line 10"/>
          <p:cNvSpPr>
            <a:spLocks noChangeShapeType="1"/>
          </p:cNvSpPr>
          <p:nvPr/>
        </p:nvSpPr>
        <p:spPr bwMode="auto">
          <a:xfrm flipV="1">
            <a:off x="2971800" y="2989263"/>
            <a:ext cx="3124200" cy="414337"/>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000000"/>
              </a:solidFill>
            </a:endParaRPr>
          </a:p>
        </p:txBody>
      </p:sp>
      <p:sp>
        <p:nvSpPr>
          <p:cNvPr id="9227" name="Text Box 11"/>
          <p:cNvSpPr txBox="1">
            <a:spLocks noChangeArrowheads="1"/>
          </p:cNvSpPr>
          <p:nvPr/>
        </p:nvSpPr>
        <p:spPr bwMode="auto">
          <a:xfrm>
            <a:off x="2133600" y="3810000"/>
            <a:ext cx="1981200" cy="31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CC00"/>
                </a:solidFill>
                <a:miter lim="800000"/>
                <a:headEnd/>
                <a:tailEnd/>
              </a14:hiddenLine>
            </a:ext>
          </a:extLst>
        </p:spPr>
        <p:txBody>
          <a:bodyPr/>
          <a:lstStyle/>
          <a:p>
            <a:pPr algn="ctr" eaLnBrk="0" fontAlgn="base" hangingPunct="0">
              <a:spcBef>
                <a:spcPct val="0"/>
              </a:spcBef>
              <a:spcAft>
                <a:spcPct val="0"/>
              </a:spcAft>
            </a:pPr>
            <a:r>
              <a:rPr lang="en-US" sz="1600" dirty="0" smtClean="0"/>
              <a:t>SOC_SEC_NBR</a:t>
            </a:r>
          </a:p>
        </p:txBody>
      </p:sp>
      <p:sp>
        <p:nvSpPr>
          <p:cNvPr id="9228" name="Text Box 12"/>
          <p:cNvSpPr txBox="1">
            <a:spLocks noChangeArrowheads="1"/>
          </p:cNvSpPr>
          <p:nvPr/>
        </p:nvSpPr>
        <p:spPr bwMode="auto">
          <a:xfrm>
            <a:off x="5334000" y="3810000"/>
            <a:ext cx="1981200" cy="31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CC00"/>
                </a:solidFill>
                <a:miter lim="800000"/>
                <a:headEnd/>
                <a:tailEnd/>
              </a14:hiddenLine>
            </a:ext>
          </a:extLst>
        </p:spPr>
        <p:txBody>
          <a:bodyPr/>
          <a:lstStyle/>
          <a:p>
            <a:pPr algn="ctr" eaLnBrk="0" fontAlgn="base" hangingPunct="0">
              <a:spcBef>
                <a:spcPct val="0"/>
              </a:spcBef>
              <a:spcAft>
                <a:spcPct val="0"/>
              </a:spcAft>
            </a:pPr>
            <a:r>
              <a:rPr lang="en-US" sz="1600" dirty="0" smtClean="0"/>
              <a:t>EMP_NME</a:t>
            </a:r>
          </a:p>
        </p:txBody>
      </p:sp>
      <p:sp>
        <p:nvSpPr>
          <p:cNvPr id="9229" name="Line 13"/>
          <p:cNvSpPr>
            <a:spLocks noChangeShapeType="1"/>
          </p:cNvSpPr>
          <p:nvPr/>
        </p:nvSpPr>
        <p:spPr bwMode="auto">
          <a:xfrm>
            <a:off x="2819400" y="1600200"/>
            <a:ext cx="457200"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smtClean="0">
              <a:solidFill>
                <a:srgbClr val="000000"/>
              </a:solidFill>
            </a:endParaRPr>
          </a:p>
        </p:txBody>
      </p:sp>
      <p:sp>
        <p:nvSpPr>
          <p:cNvPr id="9230" name="Text Box 14"/>
          <p:cNvSpPr txBox="1">
            <a:spLocks noChangeArrowheads="1"/>
          </p:cNvSpPr>
          <p:nvPr/>
        </p:nvSpPr>
        <p:spPr bwMode="auto">
          <a:xfrm>
            <a:off x="365125" y="4413250"/>
            <a:ext cx="8001000" cy="31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CC00"/>
                </a:solidFill>
                <a:miter lim="800000"/>
                <a:headEnd/>
                <a:tailEnd/>
              </a14:hiddenLine>
            </a:ext>
          </a:extLst>
        </p:spPr>
        <p:txBody>
          <a:bodyPr/>
          <a:lstStyle/>
          <a:p>
            <a:pPr algn="ctr" eaLnBrk="0" fontAlgn="base" hangingPunct="0">
              <a:spcBef>
                <a:spcPct val="0"/>
              </a:spcBef>
              <a:spcAft>
                <a:spcPct val="0"/>
              </a:spcAft>
              <a:buFontTx/>
              <a:buChar char="-"/>
            </a:pPr>
            <a:r>
              <a:rPr lang="en-US" sz="2400" dirty="0" smtClean="0"/>
              <a:t>One and only one EMP_NME for a specific SOC_SEC_NBR</a:t>
            </a:r>
          </a:p>
          <a:p>
            <a:pPr eaLnBrk="0" fontAlgn="base" hangingPunct="0">
              <a:spcBef>
                <a:spcPct val="0"/>
              </a:spcBef>
              <a:spcAft>
                <a:spcPct val="0"/>
              </a:spcAft>
              <a:buFontTx/>
              <a:buChar char="-"/>
            </a:pPr>
            <a:r>
              <a:rPr lang="en-US" sz="2400" dirty="0" smtClean="0"/>
              <a:t> SOC_SEC_NBR is the </a:t>
            </a:r>
            <a:r>
              <a:rPr lang="en-US" sz="2800" i="1" dirty="0" smtClean="0"/>
              <a:t>determinant</a:t>
            </a:r>
            <a:r>
              <a:rPr lang="en-US" sz="2400" i="1" dirty="0" smtClean="0"/>
              <a:t> </a:t>
            </a:r>
            <a:r>
              <a:rPr lang="en-US" sz="2400" dirty="0" smtClean="0"/>
              <a:t>of EMP_NME </a:t>
            </a:r>
          </a:p>
          <a:p>
            <a:pPr eaLnBrk="0" fontAlgn="base" hangingPunct="0">
              <a:spcBef>
                <a:spcPct val="0"/>
              </a:spcBef>
              <a:spcAft>
                <a:spcPct val="0"/>
              </a:spcAft>
              <a:buFontTx/>
              <a:buChar char="-"/>
            </a:pPr>
            <a:r>
              <a:rPr lang="en-US" sz="2400" dirty="0" smtClean="0"/>
              <a:t> EMP_NME is functionally </a:t>
            </a:r>
            <a:r>
              <a:rPr lang="en-US" sz="2800" i="1" dirty="0" smtClean="0"/>
              <a:t>dependent</a:t>
            </a:r>
            <a:r>
              <a:rPr lang="en-US" sz="2400" dirty="0" smtClean="0"/>
              <a:t> on SOC_SEC_NBR</a:t>
            </a:r>
          </a:p>
          <a:p>
            <a:pPr eaLnBrk="0" fontAlgn="base" hangingPunct="0">
              <a:spcBef>
                <a:spcPct val="0"/>
              </a:spcBef>
              <a:spcAft>
                <a:spcPct val="0"/>
              </a:spcAft>
              <a:buFontTx/>
              <a:buChar char="-"/>
            </a:pPr>
            <a:endParaRPr lang="en-US" sz="2400" dirty="0" smtClean="0"/>
          </a:p>
          <a:p>
            <a:pPr eaLnBrk="0" fontAlgn="base" hangingPunct="0">
              <a:spcBef>
                <a:spcPct val="0"/>
              </a:spcBef>
              <a:spcAft>
                <a:spcPct val="0"/>
              </a:spcAft>
              <a:buFontTx/>
              <a:buChar char="-"/>
            </a:pPr>
            <a:endParaRPr lang="en-US" sz="2400" dirty="0" smtClean="0"/>
          </a:p>
          <a:p>
            <a:pPr eaLnBrk="0" fontAlgn="base" hangingPunct="0">
              <a:spcBef>
                <a:spcPct val="0"/>
              </a:spcBef>
              <a:spcAft>
                <a:spcPct val="0"/>
              </a:spcAft>
            </a:pPr>
            <a:endParaRPr lang="en-US" sz="2400" dirty="0" smtClean="0"/>
          </a:p>
        </p:txBody>
      </p:sp>
      <p:sp>
        <p:nvSpPr>
          <p:cNvPr id="9231" name="Text Box 15"/>
          <p:cNvSpPr txBox="1">
            <a:spLocks noChangeArrowheads="1"/>
          </p:cNvSpPr>
          <p:nvPr/>
        </p:nvSpPr>
        <p:spPr bwMode="auto">
          <a:xfrm>
            <a:off x="457200" y="4953000"/>
            <a:ext cx="8001000" cy="31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CC00"/>
                </a:solidFill>
                <a:miter lim="800000"/>
                <a:headEnd/>
                <a:tailEnd/>
              </a14:hiddenLine>
            </a:ext>
          </a:extLst>
        </p:spPr>
        <p:txBody>
          <a:bodyPr/>
          <a:lstStyle/>
          <a:p>
            <a:pPr eaLnBrk="0" fontAlgn="base" hangingPunct="0">
              <a:spcBef>
                <a:spcPct val="0"/>
              </a:spcBef>
              <a:spcAft>
                <a:spcPct val="0"/>
              </a:spcAft>
            </a:pPr>
            <a:endParaRPr lang="en-US" sz="2400" smtClean="0">
              <a:solidFill>
                <a:srgbClr val="000000"/>
              </a:solidFill>
            </a:endParaRPr>
          </a:p>
        </p:txBody>
      </p:sp>
    </p:spTree>
    <p:extLst>
      <p:ext uri="{BB962C8B-B14F-4D97-AF65-F5344CB8AC3E}">
        <p14:creationId xmlns="" xmlns:p14="http://schemas.microsoft.com/office/powerpoint/2010/main" val="1251711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 (1)</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To understand first we should have sound knowledge of dependencies such as functional dependency, Partial Dependency, Transitive Dependency. </a:t>
            </a:r>
          </a:p>
          <a:p>
            <a:r>
              <a:rPr lang="en-US" sz="3600" b="1" u="sng" dirty="0" smtClean="0"/>
              <a:t>Functional Dependency: </a:t>
            </a:r>
            <a:r>
              <a:rPr lang="en-US" dirty="0"/>
              <a:t>Is A Relationship Between </a:t>
            </a:r>
            <a:r>
              <a:rPr lang="en-US" dirty="0" smtClean="0"/>
              <a:t>Or </a:t>
            </a:r>
            <a:r>
              <a:rPr lang="en-US" dirty="0"/>
              <a:t>Among Attributes Such That The Values Of One </a:t>
            </a:r>
            <a:r>
              <a:rPr lang="en-US" dirty="0" smtClean="0"/>
              <a:t>Attribute </a:t>
            </a:r>
            <a:r>
              <a:rPr lang="en-US" dirty="0"/>
              <a:t>Depend On, Or Are Determined By, The </a:t>
            </a:r>
            <a:r>
              <a:rPr lang="en-US" dirty="0" smtClean="0"/>
              <a:t>Values </a:t>
            </a:r>
            <a:r>
              <a:rPr lang="en-US" dirty="0"/>
              <a:t>Of The Other Attribute(s</a:t>
            </a:r>
            <a:r>
              <a:rPr lang="en-US" dirty="0" smtClean="0"/>
              <a:t>). Such as if R is a relation B and A are attributes then B is functionally dependent on A if , A determines value of B. if is represented as</a:t>
            </a:r>
          </a:p>
          <a:p>
            <a:r>
              <a:rPr lang="en-US" dirty="0" smtClean="0"/>
              <a:t> A          B .</a:t>
            </a:r>
          </a:p>
          <a:p>
            <a:r>
              <a:rPr lang="en-US" dirty="0" smtClean="0"/>
              <a:t>Attributes on Left side of arrow is called determinants. There may be one or more determinants. </a:t>
            </a:r>
          </a:p>
          <a:p>
            <a:r>
              <a:rPr lang="en-US" dirty="0" err="1" smtClean="0"/>
              <a:t>Empid,CourseTitle</a:t>
            </a:r>
            <a:r>
              <a:rPr lang="en-US" dirty="0" smtClean="0"/>
              <a:t>            </a:t>
            </a:r>
            <a:r>
              <a:rPr lang="en-US" dirty="0" err="1" smtClean="0"/>
              <a:t>DateCompleted</a:t>
            </a:r>
            <a:endParaRPr lang="en-US" dirty="0" smtClean="0"/>
          </a:p>
          <a:p>
            <a:endParaRPr lang="en-US" dirty="0"/>
          </a:p>
          <a:p>
            <a:r>
              <a:rPr lang="en-US" sz="3600" b="1" u="sng" dirty="0" smtClean="0"/>
              <a:t>Partial </a:t>
            </a:r>
            <a:r>
              <a:rPr lang="en-US" sz="3600" b="1" u="sng" dirty="0"/>
              <a:t>Dependency: </a:t>
            </a:r>
            <a:r>
              <a:rPr lang="en-US" dirty="0"/>
              <a:t>Is A Relationship Between </a:t>
            </a:r>
            <a:r>
              <a:rPr lang="en-US" dirty="0" smtClean="0"/>
              <a:t>Attributes </a:t>
            </a:r>
            <a:r>
              <a:rPr lang="en-US" dirty="0"/>
              <a:t>Such That The Values </a:t>
            </a:r>
            <a:r>
              <a:rPr lang="en-US" dirty="0" smtClean="0"/>
              <a:t>of non key </a:t>
            </a:r>
            <a:r>
              <a:rPr lang="en-US" dirty="0"/>
              <a:t>Attribute Is </a:t>
            </a:r>
            <a:r>
              <a:rPr lang="en-US" dirty="0" smtClean="0"/>
              <a:t>Dependent on</a:t>
            </a:r>
            <a:r>
              <a:rPr lang="en-US" dirty="0"/>
              <a:t>, Or Determined By, The Values </a:t>
            </a:r>
            <a:r>
              <a:rPr lang="en-US" dirty="0" smtClean="0"/>
              <a:t>of Another </a:t>
            </a:r>
            <a:r>
              <a:rPr lang="en-US" dirty="0"/>
              <a:t>Attribute Which Is Part Of The </a:t>
            </a:r>
            <a:r>
              <a:rPr lang="en-US" dirty="0" smtClean="0"/>
              <a:t>Candidate Key.</a:t>
            </a:r>
          </a:p>
        </p:txBody>
      </p:sp>
      <p:cxnSp>
        <p:nvCxnSpPr>
          <p:cNvPr id="5" name="Straight Arrow Connector 4"/>
          <p:cNvCxnSpPr/>
          <p:nvPr/>
        </p:nvCxnSpPr>
        <p:spPr>
          <a:xfrm>
            <a:off x="990600" y="35052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219200" y="38862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819400" y="43434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18670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 (2)</a:t>
            </a:r>
            <a:endParaRPr lang="en-US" dirty="0"/>
          </a:p>
        </p:txBody>
      </p:sp>
      <p:sp>
        <p:nvSpPr>
          <p:cNvPr id="3" name="Content Placeholder 2"/>
          <p:cNvSpPr>
            <a:spLocks noGrp="1"/>
          </p:cNvSpPr>
          <p:nvPr>
            <p:ph sz="quarter" idx="1"/>
          </p:nvPr>
        </p:nvSpPr>
        <p:spPr/>
        <p:txBody>
          <a:bodyPr>
            <a:normAutofit/>
          </a:bodyPr>
          <a:lstStyle/>
          <a:p>
            <a:r>
              <a:rPr lang="en-US" sz="2400" dirty="0" smtClean="0"/>
              <a:t>Transitive Dependencies : If a Non-Key Attribute determines the value of another non key attribute then it is called transitive dependency.</a:t>
            </a:r>
          </a:p>
          <a:p>
            <a:endParaRPr lang="en-US" sz="2400" dirty="0"/>
          </a:p>
        </p:txBody>
      </p:sp>
      <p:pic>
        <p:nvPicPr>
          <p:cNvPr id="4" name="Content Placeholder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295400" y="2859156"/>
            <a:ext cx="6406074" cy="3465444"/>
          </a:xfrm>
          <a:prstGeom prst="rect">
            <a:avLst/>
          </a:prstGeom>
        </p:spPr>
      </p:pic>
    </p:spTree>
    <p:extLst>
      <p:ext uri="{BB962C8B-B14F-4D97-AF65-F5344CB8AC3E}">
        <p14:creationId xmlns="" xmlns:p14="http://schemas.microsoft.com/office/powerpoint/2010/main" val="3768532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a:xfrm>
            <a:off x="685800" y="152400"/>
            <a:ext cx="7848600" cy="3352800"/>
          </a:xfrm>
        </p:spPr>
        <p:txBody>
          <a:bodyPr/>
          <a:lstStyle/>
          <a:p>
            <a:pPr algn="l"/>
            <a:r>
              <a:rPr lang="en-US" dirty="0">
                <a:effectLst/>
              </a:rPr>
              <a:t>1NF</a:t>
            </a:r>
            <a:r>
              <a:rPr lang="en-US" sz="2800" dirty="0">
                <a:effectLst/>
              </a:rPr>
              <a:t/>
            </a:r>
            <a:br>
              <a:rPr lang="en-US" sz="2800" dirty="0">
                <a:effectLst/>
              </a:rPr>
            </a:br>
            <a:r>
              <a:rPr lang="en-US" sz="2800" dirty="0">
                <a:effectLst/>
              </a:rPr>
              <a:t/>
            </a:r>
            <a:br>
              <a:rPr lang="en-US" sz="2800" dirty="0">
                <a:effectLst/>
              </a:rPr>
            </a:br>
            <a:r>
              <a:rPr lang="en-US" sz="2800" dirty="0">
                <a:effectLst/>
              </a:rPr>
              <a:t>But, didn’t we just conclude that COURSE is a ‘bad’ table (the way it is structured) as it suffers from all the three anomalies </a:t>
            </a:r>
            <a:r>
              <a:rPr lang="en-US" sz="2800" dirty="0" smtClean="0">
                <a:effectLst/>
              </a:rPr>
              <a:t>we </a:t>
            </a:r>
            <a:r>
              <a:rPr lang="en-US" sz="2800" dirty="0">
                <a:effectLst/>
              </a:rPr>
              <a:t>talked about? </a:t>
            </a:r>
            <a:br>
              <a:rPr lang="en-US" sz="2800" dirty="0">
                <a:effectLst/>
              </a:rPr>
            </a:br>
            <a:r>
              <a:rPr lang="en-US" sz="2800" dirty="0">
                <a:effectLst/>
              </a:rPr>
              <a:t/>
            </a:r>
            <a:br>
              <a:rPr lang="en-US" sz="2800" dirty="0">
                <a:effectLst/>
              </a:rPr>
            </a:br>
            <a:r>
              <a:rPr lang="en-US" sz="2800" dirty="0">
                <a:effectLst/>
              </a:rPr>
              <a:t>So, what’s the problem?</a:t>
            </a:r>
          </a:p>
        </p:txBody>
      </p:sp>
      <p:graphicFrame>
        <p:nvGraphicFramePr>
          <p:cNvPr id="59426" name="Group 1058"/>
          <p:cNvGraphicFramePr>
            <a:graphicFrameLocks noGrp="1"/>
          </p:cNvGraphicFramePr>
          <p:nvPr>
            <p:ph type="tbl" idx="1"/>
            <p:extLst>
              <p:ext uri="{D42A27DB-BD31-4B8C-83A1-F6EECF244321}">
                <p14:modId xmlns="" xmlns:p14="http://schemas.microsoft.com/office/powerpoint/2010/main" val="351343611"/>
              </p:ext>
            </p:extLst>
          </p:nvPr>
        </p:nvGraphicFramePr>
        <p:xfrm>
          <a:off x="685800" y="3525940"/>
          <a:ext cx="7772400" cy="2798660"/>
        </p:xfrm>
        <a:graphic>
          <a:graphicData uri="http://schemas.openxmlformats.org/drawingml/2006/table">
            <a:tbl>
              <a:tblPr/>
              <a:tblGrid>
                <a:gridCol w="2590800"/>
                <a:gridCol w="2590800"/>
                <a:gridCol w="2590800"/>
              </a:tblGrid>
              <a:tr h="5126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sng" strike="noStrike" cap="none" normalizeH="0" baseline="0" dirty="0" smtClean="0">
                          <a:ln>
                            <a:noFill/>
                          </a:ln>
                          <a:solidFill>
                            <a:srgbClr val="FFCC00"/>
                          </a:solidFill>
                          <a:effectLst>
                            <a:outerShdw blurRad="38100" dist="38100" dir="2700000" algn="tl">
                              <a:srgbClr val="000000"/>
                            </a:outerShdw>
                          </a:effectLst>
                          <a:latin typeface="Times New Roman" pitchFamily="18"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sng" strike="noStrike" cap="none" normalizeH="0" baseline="0" smtClean="0">
                          <a:ln>
                            <a:noFill/>
                          </a:ln>
                          <a:solidFill>
                            <a:srgbClr val="FFCC00"/>
                          </a:solidFill>
                          <a:effectLst>
                            <a:outerShdw blurRad="38100" dist="38100" dir="2700000" algn="tl">
                              <a:srgbClr val="000000"/>
                            </a:outerShdw>
                          </a:effectLst>
                          <a:latin typeface="Times New Roman" pitchFamily="18" charset="0"/>
                        </a:rPr>
                        <a:t>SECTION#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C_NAME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3572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CIS564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rPr>
                        <a:t>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Database Design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3572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CIS564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073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Database Design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3572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CIS570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Oracle Forms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3572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CIS564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074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rPr>
                        <a:t>Database Design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3572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CC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rgbClr val="FFCC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r>
            </a:tbl>
          </a:graphicData>
        </a:graphic>
      </p:graphicFrame>
    </p:spTree>
    <p:extLst>
      <p:ext uri="{BB962C8B-B14F-4D97-AF65-F5344CB8AC3E}">
        <p14:creationId xmlns="" xmlns:p14="http://schemas.microsoft.com/office/powerpoint/2010/main" val="1665626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697</TotalTime>
  <Words>1276</Words>
  <Application>Microsoft Office PowerPoint</Application>
  <PresentationFormat>On-screen Show (4:3)</PresentationFormat>
  <Paragraphs>212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Civic</vt:lpstr>
      <vt:lpstr>Lecture # 13 Normalization</vt:lpstr>
      <vt:lpstr>Normalization</vt:lpstr>
      <vt:lpstr>Why we do Normalization?</vt:lpstr>
      <vt:lpstr>Steps in Normalization</vt:lpstr>
      <vt:lpstr>Functional Dependency</vt:lpstr>
      <vt:lpstr>Functional Dependency</vt:lpstr>
      <vt:lpstr>Dependencies (1)</vt:lpstr>
      <vt:lpstr>Dependencies (2)</vt:lpstr>
      <vt:lpstr>1NF  But, didn’t we just conclude that COURSE is a ‘bad’ table (the way it is structured) as it suffers from all the three anomalies we talked about?   So, what’s the problem?</vt:lpstr>
      <vt:lpstr>Partial Dependency</vt:lpstr>
      <vt:lpstr>2NF</vt:lpstr>
      <vt:lpstr>2NF</vt:lpstr>
      <vt:lpstr>2NF</vt:lpstr>
      <vt:lpstr>2NF</vt:lpstr>
      <vt:lpstr>Transitive Dependency Table: Student-Subj-Fee</vt:lpstr>
      <vt:lpstr>Transitive Dependency</vt:lpstr>
      <vt:lpstr>Transitive Dependency</vt:lpstr>
      <vt:lpstr>3NF</vt:lpstr>
      <vt:lpstr>3NF</vt:lpstr>
      <vt:lpstr> 3NF</vt:lpstr>
      <vt:lpstr>3NF</vt:lpstr>
      <vt:lpstr>Repeating Groups</vt:lpstr>
      <vt:lpstr>Slide 23</vt:lpstr>
      <vt:lpstr>Slide 24</vt:lpstr>
      <vt:lpstr>Removal of Repeating Group</vt:lpstr>
      <vt:lpstr>Example of Repeating Group</vt:lpstr>
      <vt:lpstr>Problems Caused Due to Repeating Groups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9 Normalization</dc:title>
  <dc:creator>Jahanzaib Niazi</dc:creator>
  <cp:lastModifiedBy>Haier</cp:lastModifiedBy>
  <cp:revision>14</cp:revision>
  <dcterms:created xsi:type="dcterms:W3CDTF">2006-08-16T00:00:00Z</dcterms:created>
  <dcterms:modified xsi:type="dcterms:W3CDTF">2024-11-28T08:26:01Z</dcterms:modified>
</cp:coreProperties>
</file>