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5" r:id="rId5"/>
    <p:sldId id="259" r:id="rId6"/>
    <p:sldId id="260" r:id="rId7"/>
    <p:sldId id="276" r:id="rId8"/>
    <p:sldId id="277" r:id="rId9"/>
    <p:sldId id="278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670" autoAdjust="0"/>
  </p:normalViewPr>
  <p:slideViewPr>
    <p:cSldViewPr>
      <p:cViewPr varScale="1">
        <p:scale>
          <a:sx n="54" d="100"/>
          <a:sy n="54" d="100"/>
        </p:scale>
        <p:origin x="-114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98BBE-4BC2-47EA-8DC7-267D6DE5F454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C33CA-45B6-4F11-99A1-89C5E6E68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9E47-EE2B-4552-94D2-8A9F7F9666EE}" type="datetime1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E51-BB7E-4896-904B-8BEC96800BC5}" type="datetime1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95C1-08C5-4B95-A2AF-8568D6C418DD}" type="datetime1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755F-2FC9-4D57-9A53-49EFF952E3F3}" type="datetime1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A3F1-1EAD-49DB-AA38-9455B20EDD66}" type="datetime1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39CD-7FA7-4773-9910-2065F2DC7F9E}" type="datetime1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D778-E666-41CF-982A-534567820626}" type="datetime1">
              <a:rPr lang="en-US" smtClean="0"/>
              <a:pPr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1C9D-CBC0-4F6B-8AF9-F7B5F1032D1E}" type="datetime1">
              <a:rPr lang="en-US" smtClean="0"/>
              <a:pPr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D453-5B53-4A7E-B27C-188923CBE9C4}" type="datetime1">
              <a:rPr lang="en-US" smtClean="0"/>
              <a:pPr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5034-9AB8-4AAD-90D0-4163CA49D5EE}" type="datetime1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4115-C33D-404F-B4E3-7AFC9FF0AE36}" type="datetime1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935A-5313-4552-A376-C89FE69C5ADC}" type="datetime1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6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2819400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Logical Design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GB" sz="1600" dirty="0" smtClean="0">
                <a:solidFill>
                  <a:schemeClr val="tx1"/>
                </a:solidFill>
                <a:latin typeface="Book Antiqua" pitchFamily="18" charset="0"/>
              </a:rPr>
              <a:t>Entity-Relationship Modelling</a:t>
            </a:r>
          </a:p>
          <a:p>
            <a:pPr algn="l">
              <a:lnSpc>
                <a:spcPct val="170000"/>
              </a:lnSpc>
            </a:pPr>
            <a:endParaRPr 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4AD7-4A83-4A91-977C-7397DF3B5282}" type="datetime1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6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1400" b="1" dirty="0" smtClean="0">
                <a:solidFill>
                  <a:schemeClr val="tx1"/>
                </a:solidFill>
                <a:latin typeface="Book Antiqua" pitchFamily="18" charset="0"/>
              </a:rPr>
              <a:t>Structural Constraints</a:t>
            </a:r>
          </a:p>
          <a:p>
            <a:pPr algn="just"/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Examples</a:t>
            </a:r>
          </a:p>
          <a:p>
            <a:pPr algn="l"/>
            <a:endParaRPr lang="en-GB" sz="1200" b="1" dirty="0" smtClean="0">
              <a:latin typeface="Times" pitchFamily="18" charset="0"/>
            </a:endParaRPr>
          </a:p>
          <a:p>
            <a:pPr algn="l"/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6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 lnSpcReduction="10000"/>
          </a:bodyPr>
          <a:lstStyle/>
          <a:p>
            <a:r>
              <a:rPr lang="en-GB" sz="1400" b="1" dirty="0" smtClean="0">
                <a:solidFill>
                  <a:schemeClr val="tx1"/>
                </a:solidFill>
                <a:latin typeface="Book Antiqua" pitchFamily="18" charset="0"/>
              </a:rPr>
              <a:t>Objectives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How to use Entity–Relationship (ER) modelling in database design?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Basic concepts associated with ER model.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Diagrammatic technique for displaying ER model using Unified Modelling Language (UML)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How to build an ER model from a requirements specification?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Concepts of the ER Model</a:t>
            </a:r>
            <a:endParaRPr lang="en-AU" sz="1200" b="1" dirty="0" smtClean="0">
              <a:solidFill>
                <a:schemeClr val="tx1"/>
              </a:solidFill>
              <a:latin typeface="Book Antiqua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Entity types</a:t>
            </a:r>
          </a:p>
          <a:p>
            <a:pPr algn="just">
              <a:lnSpc>
                <a:spcPct val="30000"/>
              </a:lnSpc>
              <a:buFont typeface="Wingdings" pitchFamily="2" charset="2"/>
              <a:buChar char="Ø"/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Relationship types </a:t>
            </a:r>
          </a:p>
          <a:p>
            <a:pPr algn="just">
              <a:lnSpc>
                <a:spcPct val="30000"/>
              </a:lnSpc>
              <a:buFont typeface="Wingdings" pitchFamily="2" charset="2"/>
              <a:buChar char="Ø"/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Attributes types</a:t>
            </a:r>
          </a:p>
          <a:p>
            <a:pPr marL="228600" indent="-228600" algn="just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Entity</a:t>
            </a:r>
          </a:p>
          <a:p>
            <a:pPr algn="just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A single event or real world object about which an organization wants to record information i.e. to which values will be assigned</a:t>
            </a:r>
          </a:p>
          <a:p>
            <a:pPr algn="just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Entity Class \ Set</a:t>
            </a:r>
          </a:p>
          <a:p>
            <a:pPr algn="just">
              <a:lnSpc>
                <a:spcPct val="150000"/>
              </a:lnSpc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</a:rPr>
              <a:t>Group of objects with same properties,  identified by enterprise as having an independent existence</a:t>
            </a: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6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Times" pitchFamily="18" charset="0"/>
              </a:rPr>
              <a:t>	</a:t>
            </a: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Examples of Entity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3078" descr="D:\Database System 3e_tiff\Ch11-tif\DS3-Figure 11-0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81199"/>
            <a:ext cx="2971800" cy="1600201"/>
          </a:xfrm>
          <a:prstGeom prst="rect">
            <a:avLst/>
          </a:prstGeom>
          <a:noFill/>
        </p:spPr>
      </p:pic>
      <p:pic>
        <p:nvPicPr>
          <p:cNvPr id="7" name="Picture 8" descr="D:\Database System 3e_tiff\Ch11-tif\DS3-Figure 11-03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191000"/>
            <a:ext cx="3124200" cy="14478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600200" y="3669268"/>
            <a:ext cx="5181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smtClean="0">
                <a:latin typeface="Book Antiqua" pitchFamily="18" charset="0"/>
              </a:rPr>
              <a:t>ER </a:t>
            </a:r>
            <a:r>
              <a:rPr lang="en-AU" sz="1200" b="1" dirty="0" smtClean="0">
                <a:latin typeface="Book Antiqua" pitchFamily="18" charset="0"/>
              </a:rPr>
              <a:t>Diagram of Staff and Branch Entity Types</a:t>
            </a:r>
            <a:endParaRPr lang="en-US" sz="1200" b="1" dirty="0" smtClean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E9AA5-5D2E-4F65-8794-E8C774931869}" type="slidenum">
              <a:rPr lang="en-GB"/>
              <a:pPr/>
              <a:t>4</a:t>
            </a:fld>
            <a:endParaRPr lang="en-GB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05800" cy="571500"/>
          </a:xfrm>
          <a:noFill/>
          <a:ln/>
        </p:spPr>
        <p:txBody>
          <a:bodyPr lIns="90488" tIns="44450" rIns="90488" bIns="44450">
            <a:noAutofit/>
          </a:bodyPr>
          <a:lstStyle/>
          <a:p>
            <a:r>
              <a:rPr lang="en-US" sz="1600" b="1" dirty="0" smtClean="0">
                <a:latin typeface="Book Antiqua" pitchFamily="18" charset="0"/>
              </a:rPr>
              <a:t>Data Base System </a:t>
            </a:r>
            <a:br>
              <a:rPr lang="en-US" sz="1600" b="1" dirty="0" smtClean="0">
                <a:latin typeface="Book Antiqua" pitchFamily="18" charset="0"/>
              </a:rPr>
            </a:br>
            <a:r>
              <a:rPr lang="en-US" sz="1600" b="1" dirty="0" smtClean="0">
                <a:latin typeface="Book Antiqua" pitchFamily="18" charset="0"/>
              </a:rPr>
              <a:t>Week 6</a:t>
            </a:r>
            <a:r>
              <a:rPr lang="en-US" sz="1600" b="1" baseline="30000" dirty="0" smtClean="0">
                <a:latin typeface="Book Antiqua" pitchFamily="18" charset="0"/>
              </a:rPr>
              <a:t>th</a:t>
            </a:r>
            <a:r>
              <a:rPr lang="en-US" sz="1600" b="1" dirty="0" smtClean="0">
                <a:latin typeface="Book Antiqua" pitchFamily="18" charset="0"/>
              </a:rPr>
              <a:t>   Topics</a:t>
            </a:r>
            <a:endParaRPr lang="en-GB" sz="1600" b="1" dirty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838200"/>
            <a:ext cx="5486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 smtClean="0">
                <a:latin typeface="Book Antiqua" pitchFamily="18" charset="0"/>
              </a:rPr>
              <a:t>Attributes</a:t>
            </a:r>
          </a:p>
          <a:p>
            <a:pPr>
              <a:lnSpc>
                <a:spcPct val="150000"/>
              </a:lnSpc>
            </a:pPr>
            <a:r>
              <a:rPr lang="en-GB" sz="1200" dirty="0" smtClean="0">
                <a:latin typeface="Book Antiqua" pitchFamily="18" charset="0"/>
              </a:rPr>
              <a:t>Property of an entity or a relationship type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Book Antiqua" pitchFamily="18" charset="0"/>
              </a:rPr>
              <a:t>Attributes Domain</a:t>
            </a:r>
          </a:p>
          <a:p>
            <a:pPr lvl="1">
              <a:lnSpc>
                <a:spcPct val="150000"/>
              </a:lnSpc>
            </a:pPr>
            <a:r>
              <a:rPr lang="en-AU" sz="1200" dirty="0" smtClean="0">
                <a:latin typeface="Book Antiqua" pitchFamily="18" charset="0"/>
              </a:rPr>
              <a:t>Set of allowable values for one or more attributes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Book Antiqua" pitchFamily="18" charset="0"/>
              </a:rPr>
              <a:t>Simple Attribute \ Atomic</a:t>
            </a:r>
          </a:p>
          <a:p>
            <a:pPr lvl="1">
              <a:lnSpc>
                <a:spcPct val="150000"/>
              </a:lnSpc>
            </a:pPr>
            <a:r>
              <a:rPr lang="en-GB" sz="1200" dirty="0" smtClean="0">
                <a:latin typeface="Book Antiqua" pitchFamily="18" charset="0"/>
              </a:rPr>
              <a:t>Attribute composed of a single component with an independent  existence e.g. customer id, RNO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Book Antiqua" pitchFamily="18" charset="0"/>
              </a:rPr>
              <a:t>Composite Attribute</a:t>
            </a:r>
          </a:p>
          <a:p>
            <a:pPr lvl="1">
              <a:lnSpc>
                <a:spcPct val="150000"/>
              </a:lnSpc>
            </a:pPr>
            <a:r>
              <a:rPr lang="en-GB" sz="1200" dirty="0" smtClean="0">
                <a:latin typeface="Book Antiqua" pitchFamily="18" charset="0"/>
              </a:rPr>
              <a:t>Attribute composed of multiple components, each with an independent existence i.e. that can be broken down into sub components e.g. address</a:t>
            </a:r>
          </a:p>
          <a:p>
            <a:pPr>
              <a:lnSpc>
                <a:spcPct val="150000"/>
              </a:lnSpc>
            </a:pPr>
            <a:r>
              <a:rPr lang="en-GB" sz="1200" b="1" dirty="0" smtClean="0">
                <a:latin typeface="Book Antiqua" pitchFamily="18" charset="0"/>
              </a:rPr>
              <a:t>Derived Attribut</a:t>
            </a:r>
            <a:r>
              <a:rPr lang="en-GB" sz="1200" b="1" dirty="0" smtClean="0">
                <a:latin typeface="Times" pitchFamily="18" charset="0"/>
                <a:cs typeface="Times New Roman" pitchFamily="18" charset="0"/>
              </a:rPr>
              <a:t>e</a:t>
            </a:r>
          </a:p>
          <a:p>
            <a:pPr lvl="1">
              <a:lnSpc>
                <a:spcPct val="150000"/>
              </a:lnSpc>
            </a:pPr>
            <a:r>
              <a:rPr lang="en-AU" sz="1200" dirty="0" smtClean="0">
                <a:latin typeface="Book Antiqua" pitchFamily="18" charset="0"/>
              </a:rPr>
              <a:t>Attribute that represents a value that is derivable from value of a related attribute, or set of attributes, not necessarily in the same entity type e.g. age i.e. not stored in the DB</a:t>
            </a:r>
          </a:p>
          <a:p>
            <a:pPr marL="0" lvl="1">
              <a:lnSpc>
                <a:spcPct val="150000"/>
              </a:lnSpc>
            </a:pPr>
            <a:r>
              <a:rPr lang="en-AU" sz="1200" b="1" dirty="0" err="1" smtClean="0">
                <a:latin typeface="Book Antiqua" pitchFamily="18" charset="0"/>
              </a:rPr>
              <a:t>Multivalued</a:t>
            </a:r>
            <a:r>
              <a:rPr lang="en-AU" sz="1200" b="1" dirty="0" smtClean="0">
                <a:latin typeface="Book Antiqua" pitchFamily="18" charset="0"/>
              </a:rPr>
              <a:t> Attribute</a:t>
            </a:r>
          </a:p>
          <a:p>
            <a:pPr marL="0" lvl="1" algn="just">
              <a:lnSpc>
                <a:spcPct val="150000"/>
              </a:lnSpc>
            </a:pPr>
            <a:r>
              <a:rPr lang="en-AU" sz="1200" dirty="0" smtClean="0">
                <a:latin typeface="Book Antiqua" pitchFamily="18" charset="0"/>
              </a:rPr>
              <a:t>Attribute that holds multiple values for each occurrence of an entity type.</a:t>
            </a:r>
            <a:r>
              <a:rPr lang="en-GB" sz="1200" dirty="0" smtClean="0">
                <a:latin typeface="Book Antiqua" pitchFamily="18" charset="0"/>
              </a:rPr>
              <a:t> </a:t>
            </a:r>
          </a:p>
          <a:p>
            <a:pPr algn="just"/>
            <a:r>
              <a:rPr lang="en-US" sz="1200" dirty="0" smtClean="0">
                <a:latin typeface="Book Antiqua" pitchFamily="18" charset="0"/>
              </a:rPr>
              <a:t>e.g. skills (it’s a problem should be removed)</a:t>
            </a:r>
          </a:p>
          <a:p>
            <a:r>
              <a:rPr lang="en-US" sz="1200" b="1" dirty="0" smtClean="0">
                <a:latin typeface="Book Antiqua" pitchFamily="18" charset="0"/>
              </a:rPr>
              <a:t>Stored Attributes</a:t>
            </a:r>
          </a:p>
          <a:p>
            <a:r>
              <a:rPr lang="en-US" sz="1200" dirty="0" smtClean="0">
                <a:latin typeface="Book Antiqua" pitchFamily="18" charset="0"/>
              </a:rPr>
              <a:t>An attribute stored in the DB</a:t>
            </a:r>
          </a:p>
          <a:p>
            <a:r>
              <a:rPr lang="en-US" sz="1200" b="1" dirty="0" smtClean="0">
                <a:latin typeface="Book Antiqua" pitchFamily="18" charset="0"/>
              </a:rPr>
              <a:t>Identifier</a:t>
            </a:r>
          </a:p>
          <a:p>
            <a:r>
              <a:rPr lang="en-US" sz="1200" dirty="0" smtClean="0">
                <a:latin typeface="Book Antiqua" pitchFamily="18" charset="0"/>
              </a:rPr>
              <a:t>An attribute that identifies an entity instance among other instances in entity class e.g. </a:t>
            </a:r>
            <a:r>
              <a:rPr lang="en-US" sz="1200" dirty="0" err="1" smtClean="0">
                <a:latin typeface="Book Antiqua" pitchFamily="18" charset="0"/>
              </a:rPr>
              <a:t>Rno</a:t>
            </a:r>
            <a:r>
              <a:rPr lang="en-US" sz="1200" dirty="0" smtClean="0">
                <a:latin typeface="Book Antiqua" pitchFamily="18" charset="0"/>
              </a:rPr>
              <a:t> or registration number in student</a:t>
            </a:r>
            <a:endParaRPr lang="en-US" sz="1200" dirty="0">
              <a:latin typeface="Book Antiqua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6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lvl="1" algn="l">
              <a:lnSpc>
                <a:spcPct val="90000"/>
              </a:lnSpc>
            </a:pP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1032" descr="D:\Database System 3e_tiff\Ch11-tif\DS3-Figure 11-1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52600"/>
            <a:ext cx="6400800" cy="3962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6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1400" b="1" dirty="0" smtClean="0">
                <a:solidFill>
                  <a:schemeClr val="tx1"/>
                </a:solidFill>
                <a:latin typeface="Book Antiqua" pitchFamily="18" charset="0"/>
              </a:rPr>
              <a:t>Entity Type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Strong Entity Type</a:t>
            </a:r>
          </a:p>
          <a:p>
            <a:pPr lvl="1" algn="l">
              <a:lnSpc>
                <a:spcPct val="150000"/>
              </a:lnSpc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Entity type that is </a:t>
            </a:r>
            <a:r>
              <a:rPr lang="en-AU" sz="1200" i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not</a:t>
            </a: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existence-dependent on some other entity type.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Weak Entity Type</a:t>
            </a:r>
          </a:p>
          <a:p>
            <a:pPr lvl="1" algn="l">
              <a:lnSpc>
                <a:spcPct val="150000"/>
              </a:lnSpc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Entity type that is existence-dependent on some other entity type.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Strong Entity Type called</a:t>
            </a:r>
            <a:r>
              <a:rPr lang="en-AU" sz="1200" i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AU" sz="1200" i="1" dirty="0" smtClean="0">
                <a:solidFill>
                  <a:schemeClr val="tx1"/>
                </a:solidFill>
                <a:latin typeface="Book Antiqua" pitchFamily="18" charset="0"/>
                <a:cs typeface="Arial" pitchFamily="34" charset="0"/>
              </a:rPr>
              <a:t>Client</a:t>
            </a:r>
            <a:r>
              <a:rPr lang="en-AU" sz="1200" i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</a:t>
            </a: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and Weak Entity Type called </a:t>
            </a:r>
            <a:r>
              <a:rPr lang="en-AU" sz="1200" i="1" dirty="0" smtClean="0">
                <a:solidFill>
                  <a:schemeClr val="tx1"/>
                </a:solidFill>
                <a:latin typeface="Book Antiqua" pitchFamily="18" charset="0"/>
                <a:cs typeface="Arial" pitchFamily="34" charset="0"/>
              </a:rPr>
              <a:t>Preference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Associative Entity</a:t>
            </a:r>
          </a:p>
          <a:p>
            <a:pPr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Associates the instances of one or more entity types with one another e.g. a scholar gets an award on his research.</a:t>
            </a:r>
          </a:p>
          <a:p>
            <a:pPr algn="l"/>
            <a:endParaRPr lang="en-GB" sz="1200" b="1" dirty="0" smtClean="0">
              <a:latin typeface="Times" pitchFamily="18" charset="0"/>
            </a:endParaRPr>
          </a:p>
          <a:p>
            <a:pPr algn="l"/>
            <a:endParaRPr lang="en-GB" sz="1200" b="1" dirty="0" smtClean="0">
              <a:latin typeface="Times" pitchFamily="18" charset="0"/>
            </a:endParaRPr>
          </a:p>
          <a:p>
            <a:pPr algn="l"/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3657600"/>
            <a:ext cx="1524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57800" y="3581400"/>
            <a:ext cx="1524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0200" y="3657600"/>
            <a:ext cx="1219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7" idx="3"/>
            <a:endCxn id="9" idx="1"/>
          </p:cNvCxnSpPr>
          <p:nvPr/>
        </p:nvCxnSpPr>
        <p:spPr>
          <a:xfrm flipV="1">
            <a:off x="3200400" y="3810000"/>
            <a:ext cx="2057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800" y="3657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Employee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3657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Department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524000" y="5029200"/>
            <a:ext cx="1524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38600" y="5029200"/>
            <a:ext cx="1524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00800" y="5029200"/>
            <a:ext cx="1524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4038600" y="5029200"/>
            <a:ext cx="1524000" cy="381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5" idx="3"/>
            <a:endCxn id="18" idx="1"/>
          </p:cNvCxnSpPr>
          <p:nvPr/>
        </p:nvCxnSpPr>
        <p:spPr>
          <a:xfrm>
            <a:off x="3048000" y="52197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17" idx="1"/>
          </p:cNvCxnSpPr>
          <p:nvPr/>
        </p:nvCxnSpPr>
        <p:spPr>
          <a:xfrm>
            <a:off x="5562600" y="52197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0200" y="51054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Scholar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191000" y="51054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Award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477000" y="51054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Research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6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Relationship</a:t>
            </a:r>
          </a:p>
          <a:p>
            <a:pPr algn="just"/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A logical connection between entities. The entities that participate in the relationship are called participants. The relationship may be between different entities or between an entity or itself. </a:t>
            </a:r>
          </a:p>
          <a:p>
            <a:pPr algn="l"/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Degree of a Relationship</a:t>
            </a:r>
          </a:p>
          <a:p>
            <a:pPr lvl="1" algn="l"/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Number of participating entities in  relationship.</a:t>
            </a:r>
          </a:p>
          <a:p>
            <a:pPr algn="l"/>
            <a:r>
              <a:rPr lang="en-AU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Relationship of degree:</a:t>
            </a:r>
          </a:p>
          <a:p>
            <a:pPr lvl="1" algn="l"/>
            <a:r>
              <a:rPr lang="en-AU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Unary: </a:t>
            </a: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between the instances of same entity type also called recursive relationship</a:t>
            </a:r>
          </a:p>
          <a:p>
            <a:pPr lvl="1" algn="l"/>
            <a:r>
              <a:rPr lang="en-AU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two is binary;</a:t>
            </a:r>
          </a:p>
          <a:p>
            <a:pPr lvl="1" algn="l"/>
            <a:endParaRPr lang="en-AU" sz="1200" dirty="0" smtClean="0">
              <a:solidFill>
                <a:schemeClr val="tx1"/>
              </a:solidFill>
              <a:latin typeface="Book Antiqua" pitchFamily="18" charset="0"/>
              <a:cs typeface="Times New Roman" pitchFamily="18" charset="0"/>
            </a:endParaRPr>
          </a:p>
          <a:p>
            <a:pPr lvl="1" algn="l"/>
            <a:endParaRPr lang="en-AU" sz="1200" dirty="0" smtClean="0">
              <a:solidFill>
                <a:schemeClr val="tx1"/>
              </a:solidFill>
              <a:latin typeface="Book Antiqua" pitchFamily="18" charset="0"/>
              <a:cs typeface="Times New Roman" pitchFamily="18" charset="0"/>
            </a:endParaRPr>
          </a:p>
          <a:p>
            <a:pPr lvl="1" algn="l"/>
            <a:endParaRPr lang="en-AU" sz="1200" dirty="0" smtClean="0">
              <a:solidFill>
                <a:schemeClr val="tx1"/>
              </a:solidFill>
              <a:latin typeface="Book Antiqua" pitchFamily="18" charset="0"/>
              <a:cs typeface="Times New Roman" pitchFamily="18" charset="0"/>
            </a:endParaRPr>
          </a:p>
          <a:p>
            <a:pPr lvl="1" algn="l"/>
            <a:r>
              <a:rPr lang="en-AU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three is ternary</a:t>
            </a: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;</a:t>
            </a:r>
          </a:p>
          <a:p>
            <a:pPr lvl="1" algn="l"/>
            <a:endParaRPr lang="en-AU" sz="1200" dirty="0" smtClean="0">
              <a:latin typeface="Book Antiqua" pitchFamily="18" charset="0"/>
              <a:cs typeface="Times New Roman" pitchFamily="18" charset="0"/>
            </a:endParaRPr>
          </a:p>
          <a:p>
            <a:pPr lvl="1" algn="l"/>
            <a:endParaRPr lang="en-AU" sz="1200" dirty="0" smtClean="0">
              <a:latin typeface="Book Antiqua" pitchFamily="18" charset="0"/>
              <a:cs typeface="Times New Roman" pitchFamily="18" charset="0"/>
            </a:endParaRPr>
          </a:p>
          <a:p>
            <a:pPr lvl="1" algn="l"/>
            <a:r>
              <a:rPr lang="en-AU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four is quaternary.</a:t>
            </a:r>
            <a:endParaRPr lang="en-GB" sz="1200" b="1" dirty="0" smtClean="0">
              <a:solidFill>
                <a:schemeClr val="tx1"/>
              </a:solidFill>
              <a:latin typeface="Book Antiqua" pitchFamily="18" charset="0"/>
              <a:cs typeface="Times New Roman" pitchFamily="18" charset="0"/>
            </a:endParaRPr>
          </a:p>
          <a:p>
            <a:pPr algn="just"/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GB" sz="1200" b="1" dirty="0" smtClean="0">
              <a:latin typeface="Times" pitchFamily="18" charset="0"/>
            </a:endParaRPr>
          </a:p>
          <a:p>
            <a:pPr algn="l"/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3657600"/>
            <a:ext cx="1524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57800" y="3581400"/>
            <a:ext cx="1524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0200" y="3657600"/>
            <a:ext cx="1219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7" idx="3"/>
            <a:endCxn id="9" idx="1"/>
          </p:cNvCxnSpPr>
          <p:nvPr/>
        </p:nvCxnSpPr>
        <p:spPr>
          <a:xfrm flipV="1">
            <a:off x="3200400" y="3810000"/>
            <a:ext cx="2057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800" y="3657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Employee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3657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Department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524000" y="4419600"/>
            <a:ext cx="1524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38600" y="4343400"/>
            <a:ext cx="1524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00800" y="4343400"/>
            <a:ext cx="1524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4038600" y="4343400"/>
            <a:ext cx="1524000" cy="3810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5" idx="3"/>
            <a:endCxn id="18" idx="1"/>
          </p:cNvCxnSpPr>
          <p:nvPr/>
        </p:nvCxnSpPr>
        <p:spPr>
          <a:xfrm flipV="1">
            <a:off x="3048000" y="4533900"/>
            <a:ext cx="990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17" idx="1"/>
          </p:cNvCxnSpPr>
          <p:nvPr/>
        </p:nvCxnSpPr>
        <p:spPr>
          <a:xfrm>
            <a:off x="5562600" y="45339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0200" y="4419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Scholar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191000" y="4419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Award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477000" y="441960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Research</a:t>
            </a:r>
            <a:endParaRPr lang="en-US" sz="1400" dirty="0"/>
          </a:p>
        </p:txBody>
      </p:sp>
      <p:pic>
        <p:nvPicPr>
          <p:cNvPr id="21" name="Picture 5" descr="D:\Database System 3e_tiff\Ch11-tif\DS3-Figure 11-08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5029200"/>
            <a:ext cx="6248400" cy="1295400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>
            <a:off x="6248400" y="2819400"/>
            <a:ext cx="6858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7391400" y="2819400"/>
            <a:ext cx="838200" cy="2286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6" idx="3"/>
            <a:endCxn id="27" idx="1"/>
          </p:cNvCxnSpPr>
          <p:nvPr/>
        </p:nvCxnSpPr>
        <p:spPr>
          <a:xfrm>
            <a:off x="6934200" y="29337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0"/>
          </p:cNvCxnSpPr>
          <p:nvPr/>
        </p:nvCxnSpPr>
        <p:spPr>
          <a:xfrm rot="5400000" flipH="1" flipV="1">
            <a:off x="6496050" y="2686050"/>
            <a:ext cx="228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0"/>
          </p:cNvCxnSpPr>
          <p:nvPr/>
        </p:nvCxnSpPr>
        <p:spPr>
          <a:xfrm rot="5400000" flipH="1" flipV="1">
            <a:off x="7715250" y="2686050"/>
            <a:ext cx="228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629400" y="25908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6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1400" b="1" dirty="0" smtClean="0">
                <a:solidFill>
                  <a:schemeClr val="tx1"/>
                </a:solidFill>
                <a:latin typeface="Book Antiqua" pitchFamily="18" charset="0"/>
              </a:rPr>
              <a:t>Structural Constraints</a:t>
            </a:r>
          </a:p>
          <a:p>
            <a:pPr algn="just"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Main type of constraint on relationships is called </a:t>
            </a:r>
            <a:r>
              <a:rPr lang="en-GB" sz="1300" u="sng" dirty="0" smtClean="0">
                <a:solidFill>
                  <a:schemeClr val="tx1"/>
                </a:solidFill>
                <a:latin typeface="Book Antiqua" pitchFamily="18" charset="0"/>
              </a:rPr>
              <a:t>multiplicity</a:t>
            </a: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algn="just">
              <a:lnSpc>
                <a:spcPct val="30000"/>
              </a:lnSpc>
              <a:buFont typeface="Wingdings" pitchFamily="2" charset="2"/>
              <a:buChar char="§"/>
            </a:pPr>
            <a:endParaRPr lang="en-GB" sz="13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GB" sz="1300" b="1" dirty="0" smtClean="0">
                <a:solidFill>
                  <a:schemeClr val="tx1"/>
                </a:solidFill>
                <a:latin typeface="Book Antiqua" pitchFamily="18" charset="0"/>
              </a:rPr>
              <a:t>Multiplicity - </a:t>
            </a: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number (or range) of possible occurrences of an entity type that may relate to a single occurrence of an associated entity type through a particular relationship.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Represents policies (called </a:t>
            </a:r>
            <a:r>
              <a:rPr lang="en-GB" sz="1200" i="1" dirty="0" smtClean="0">
                <a:solidFill>
                  <a:schemeClr val="tx1"/>
                </a:solidFill>
                <a:latin typeface="Book Antiqua" pitchFamily="18" charset="0"/>
              </a:rPr>
              <a:t>business rules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) established by user or company</a:t>
            </a:r>
            <a:r>
              <a:rPr lang="en-GB" sz="1200" b="1" dirty="0" smtClean="0">
                <a:latin typeface="Times" pitchFamily="18" charset="0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Cardinality Constraint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The maximum number of relationships are called </a:t>
            </a:r>
            <a:r>
              <a:rPr lang="en-GB" sz="1200" u="sng" dirty="0" smtClean="0">
                <a:solidFill>
                  <a:schemeClr val="tx1"/>
                </a:solidFill>
                <a:latin typeface="Book Antiqua" pitchFamily="18" charset="0"/>
              </a:rPr>
              <a:t>cardinality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This constraint specify the number of instances of one entity  that can be associated with each instance of the other entity.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There are three (3) symbols used to show degree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A Circle means zero. Indicates that relationship is </a:t>
            </a:r>
            <a:r>
              <a:rPr lang="en-GB" sz="1200" i="1" dirty="0" smtClean="0">
                <a:solidFill>
                  <a:schemeClr val="tx1"/>
                </a:solidFill>
                <a:latin typeface="Book Antiqua" pitchFamily="18" charset="0"/>
              </a:rPr>
              <a:t>optional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a Line \ stroke (|) means one. Indicates that relationship is </a:t>
            </a:r>
            <a:r>
              <a:rPr lang="en-GB" sz="1200" i="1" dirty="0" smtClean="0">
                <a:solidFill>
                  <a:schemeClr val="tx1"/>
                </a:solidFill>
                <a:latin typeface="Book Antiqua" pitchFamily="18" charset="0"/>
              </a:rPr>
              <a:t>mandatory 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Crow’s foot symbol means </a:t>
            </a:r>
            <a:r>
              <a:rPr lang="en-GB" sz="1200" i="1" dirty="0" smtClean="0">
                <a:solidFill>
                  <a:schemeClr val="tx1"/>
                </a:solidFill>
                <a:latin typeface="Book Antiqua" pitchFamily="18" charset="0"/>
              </a:rPr>
              <a:t>many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The most common degree for relationships is binary. </a:t>
            </a:r>
          </a:p>
          <a:p>
            <a:pPr algn="l">
              <a:lnSpc>
                <a:spcPct val="150000"/>
              </a:lnSpc>
            </a:pPr>
            <a:endParaRPr lang="en-GB" sz="1200" i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/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GB" sz="1200" b="1" dirty="0" smtClean="0">
              <a:latin typeface="Times" pitchFamily="18" charset="0"/>
            </a:endParaRPr>
          </a:p>
          <a:p>
            <a:pPr algn="l"/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6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1400" b="1" dirty="0" smtClean="0">
                <a:solidFill>
                  <a:schemeClr val="tx1"/>
                </a:solidFill>
                <a:latin typeface="Book Antiqua" pitchFamily="18" charset="0"/>
              </a:rPr>
              <a:t>Structural Constraints</a:t>
            </a:r>
          </a:p>
          <a:p>
            <a:pPr algn="l"/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Binary relationships are generally referred to as being:</a:t>
            </a:r>
          </a:p>
          <a:p>
            <a:pPr lvl="1" algn="l">
              <a:buFont typeface="Wingdings" pitchFamily="2" charset="2"/>
              <a:buChar char="Ø"/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one-to-one (1:1)</a:t>
            </a:r>
          </a:p>
          <a:p>
            <a:pPr lvl="1" algn="l">
              <a:buFont typeface="Wingdings" pitchFamily="2" charset="2"/>
              <a:buChar char="Ø"/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one-to-many (1:*) ---(Optional)</a:t>
            </a:r>
          </a:p>
          <a:p>
            <a:pPr lvl="1" algn="l">
              <a:buFont typeface="Wingdings" pitchFamily="2" charset="2"/>
              <a:buChar char="Ø"/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many-to-many (*:*) ---(Optional)</a:t>
            </a:r>
          </a:p>
          <a:p>
            <a:pPr lvl="1" algn="l">
              <a:buFont typeface="Wingdings" pitchFamily="2" charset="2"/>
              <a:buChar char="Ø"/>
            </a:pPr>
            <a:r>
              <a:rPr lang="en-AU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Many-to-one (Mandatory)</a:t>
            </a:r>
          </a:p>
          <a:p>
            <a:pPr lvl="1" algn="l"/>
            <a:endParaRPr lang="en-GB" sz="1200" i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/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GB" sz="1200" b="1" dirty="0" smtClean="0">
              <a:latin typeface="Times" pitchFamily="18" charset="0"/>
            </a:endParaRPr>
          </a:p>
          <a:p>
            <a:pPr algn="l"/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D:\Database System 3e_tiff\Ch11-tif\DS3-Figure 11-17b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124200"/>
            <a:ext cx="73152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648</Words>
  <Application>Microsoft Office PowerPoint</Application>
  <PresentationFormat>On-screen Show (4:3)</PresentationFormat>
  <Paragraphs>127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Base System  Week 6th   Topics</vt:lpstr>
      <vt:lpstr>Data Base System  Week 6th   Topics</vt:lpstr>
      <vt:lpstr>Data Base System  Week 6th   Topics</vt:lpstr>
      <vt:lpstr>Data Base System  Week 6th   Topics</vt:lpstr>
      <vt:lpstr>Data Base System  Week 6th   Topics</vt:lpstr>
      <vt:lpstr>Data Base System  Week 6th   Topics</vt:lpstr>
      <vt:lpstr>Data Base System  Week 6th   Topics</vt:lpstr>
      <vt:lpstr>Data Base System  Week 6th   Topics</vt:lpstr>
      <vt:lpstr>Data Base System  Week 6th   Topics</vt:lpstr>
      <vt:lpstr>Data Base System  Week 6th   Topics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1st Topics</dc:title>
  <dc:creator/>
  <cp:lastModifiedBy>Haier</cp:lastModifiedBy>
  <cp:revision>169</cp:revision>
  <dcterms:created xsi:type="dcterms:W3CDTF">2006-08-16T00:00:00Z</dcterms:created>
  <dcterms:modified xsi:type="dcterms:W3CDTF">2024-11-08T13:41:38Z</dcterms:modified>
</cp:coreProperties>
</file>