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18"/>
  </p:notesMasterIdLst>
  <p:sldIdLst>
    <p:sldId id="617" r:id="rId2"/>
    <p:sldId id="552" r:id="rId3"/>
    <p:sldId id="601" r:id="rId4"/>
    <p:sldId id="615" r:id="rId5"/>
    <p:sldId id="616" r:id="rId6"/>
    <p:sldId id="602" r:id="rId7"/>
    <p:sldId id="603" r:id="rId8"/>
    <p:sldId id="604" r:id="rId9"/>
    <p:sldId id="605" r:id="rId10"/>
    <p:sldId id="606" r:id="rId11"/>
    <p:sldId id="607" r:id="rId12"/>
    <p:sldId id="608" r:id="rId13"/>
    <p:sldId id="609" r:id="rId14"/>
    <p:sldId id="610" r:id="rId15"/>
    <p:sldId id="611" r:id="rId16"/>
    <p:sldId id="612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969696"/>
    <a:srgbClr val="000066"/>
    <a:srgbClr val="660066"/>
    <a:srgbClr val="031855"/>
    <a:srgbClr val="0B1F61"/>
    <a:srgbClr val="0B2671"/>
    <a:srgbClr val="092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096"/>
    </p:cViewPr>
  </p:sorterViewPr>
  <p:notesViewPr>
    <p:cSldViewPr snapToObjects="1">
      <p:cViewPr varScale="1">
        <p:scale>
          <a:sx n="53" d="100"/>
          <a:sy n="53" d="100"/>
        </p:scale>
        <p:origin x="-17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17AFF14D-3952-4CC6-9B06-FCFA23CDD9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27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Indispensable</a:t>
            </a:r>
            <a:r>
              <a:rPr lang="en-US" baseline="0" dirty="0" smtClean="0"/>
              <a:t>: </a:t>
            </a:r>
            <a:r>
              <a:rPr lang="en-US" baseline="0" smtClean="0"/>
              <a:t>more important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FF14D-3952-4CC6-9B06-FCFA23CDD92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37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38E63C1-8783-4BF7-9245-EA62A1FFC4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DC0D-1DC3-43FC-A6F9-F42F97AF4F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C209-D84F-4F8A-A970-EB4D8E33DB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51816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FEB9549-145A-487C-AF54-A68951900D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C8FE-0146-4067-8813-6261B0FD0A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0B87-04CB-450B-BDF6-5034CE731A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ED43-5DCF-417A-8032-DE3F352BD9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D687-6AFB-44C5-A4FD-DE512C9C21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90FC-3C80-4657-83AB-65B8D50D99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1AAB529-CE5C-4AC7-96F4-126E16AA60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77724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515100"/>
            <a:ext cx="2476500" cy="19050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77000"/>
            <a:ext cx="3962400" cy="2286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400800"/>
            <a:ext cx="310896" cy="2667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44C1686-9600-4632-8AE4-7A48F0937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42950" y="653909"/>
            <a:ext cx="7772400" cy="5371531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en-US" b="1" dirty="0" smtClean="0"/>
              <a:t>Web Engineering</a:t>
            </a:r>
          </a:p>
          <a:p>
            <a:pPr algn="ctr" fontAlgn="auto">
              <a:spcAft>
                <a:spcPts val="0"/>
              </a:spcAft>
            </a:pPr>
            <a:endParaRPr lang="en-US" altLang="en-US" b="1" dirty="0" smtClean="0"/>
          </a:p>
          <a:p>
            <a:pPr algn="ctr" fontAlgn="auto">
              <a:spcAft>
                <a:spcPts val="0"/>
              </a:spcAft>
            </a:pPr>
            <a:r>
              <a:rPr lang="en-US" altLang="en-US" b="1" dirty="0" smtClean="0"/>
              <a:t>Lecture 1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b="1" dirty="0" smtClean="0"/>
              <a:t> Introduction</a:t>
            </a:r>
          </a:p>
          <a:p>
            <a:pPr algn="ctr" fontAlgn="auto">
              <a:spcAft>
                <a:spcPts val="0"/>
              </a:spcAft>
            </a:pPr>
            <a:endParaRPr lang="en-US" altLang="en-US" b="1" dirty="0"/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Dr. Zulfiqar Ahmad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Department of CS &amp; IT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Hazara University Mansehra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zulfiqarahmad@hu.edu.pk</a:t>
            </a:r>
            <a:r>
              <a:rPr lang="en-US" altLang="en-US" b="1" dirty="0"/>
              <a:t/>
            </a:r>
            <a:br>
              <a:rPr lang="en-US" altLang="en-US" b="1" dirty="0"/>
            </a:br>
            <a:endParaRPr lang="en-US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4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Web Engineering </a:t>
            </a:r>
            <a:r>
              <a:rPr lang="en-US" sz="2800" dirty="0"/>
              <a:t>Process </a:t>
            </a:r>
            <a:r>
              <a:rPr lang="en-US" sz="2800" dirty="0" smtClean="0"/>
              <a:t>Model: Formulation</a:t>
            </a:r>
            <a:endParaRPr lang="en-US" sz="32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Goals and objectives, scope for first increment</a:t>
            </a:r>
          </a:p>
          <a:p>
            <a:pPr lvl="1"/>
            <a:r>
              <a:rPr lang="en-US" sz="2400"/>
              <a:t>What is the motivation for the WebApp? </a:t>
            </a:r>
          </a:p>
          <a:p>
            <a:pPr lvl="1"/>
            <a:r>
              <a:rPr lang="en-US" sz="2400"/>
              <a:t>Why is the WebApp needed? </a:t>
            </a:r>
          </a:p>
          <a:p>
            <a:pPr lvl="1"/>
            <a:r>
              <a:rPr lang="en-US" sz="2400"/>
              <a:t>Who will use the WebApp? </a:t>
            </a:r>
          </a:p>
          <a:p>
            <a:r>
              <a:rPr lang="en-US" sz="2800"/>
              <a:t>Informational goals </a:t>
            </a:r>
          </a:p>
          <a:p>
            <a:pPr lvl="1"/>
            <a:r>
              <a:rPr lang="en-US" sz="2400"/>
              <a:t>user's intention for using the content </a:t>
            </a:r>
          </a:p>
          <a:p>
            <a:r>
              <a:rPr lang="en-US" sz="2800"/>
              <a:t>Applicative goals </a:t>
            </a:r>
          </a:p>
          <a:p>
            <a:pPr lvl="1"/>
            <a:r>
              <a:rPr lang="en-US" sz="2400"/>
              <a:t>ability to perform tasks within the WebApp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3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Web Engineering </a:t>
            </a:r>
            <a:r>
              <a:rPr lang="en-US" sz="3200" dirty="0"/>
              <a:t>Process </a:t>
            </a:r>
            <a:r>
              <a:rPr lang="en-US" sz="3200" dirty="0" smtClean="0"/>
              <a:t>Model: Planning</a:t>
            </a:r>
            <a:endParaRPr lang="en-US" sz="32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r>
              <a:rPr lang="en-US" sz="2800" dirty="0"/>
              <a:t>Estimate project cost</a:t>
            </a:r>
          </a:p>
          <a:p>
            <a:r>
              <a:rPr lang="en-US" sz="2800" dirty="0"/>
              <a:t>Evaluate risks</a:t>
            </a:r>
          </a:p>
          <a:p>
            <a:r>
              <a:rPr lang="en-US" sz="2800" dirty="0"/>
              <a:t>Define </a:t>
            </a:r>
            <a:r>
              <a:rPr lang="en-US" sz="2800" dirty="0" smtClean="0"/>
              <a:t>ground schedule </a:t>
            </a:r>
            <a:r>
              <a:rPr lang="en-US" sz="2800" dirty="0"/>
              <a:t>for first increment</a:t>
            </a:r>
          </a:p>
          <a:p>
            <a:r>
              <a:rPr lang="en-US" sz="2800" dirty="0"/>
              <a:t>Define </a:t>
            </a:r>
            <a:r>
              <a:rPr lang="en-US" sz="2800" dirty="0" smtClean="0"/>
              <a:t>ground schedule </a:t>
            </a:r>
            <a:r>
              <a:rPr lang="en-US" sz="2800" dirty="0"/>
              <a:t>for subsequent increments</a:t>
            </a:r>
          </a:p>
        </p:txBody>
      </p:sp>
    </p:spTree>
    <p:extLst>
      <p:ext uri="{BB962C8B-B14F-4D97-AF65-F5344CB8AC3E}">
        <p14:creationId xmlns:p14="http://schemas.microsoft.com/office/powerpoint/2010/main" val="603848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Web Engineering </a:t>
            </a:r>
            <a:r>
              <a:rPr lang="en-US" sz="3600" dirty="0"/>
              <a:t>Process </a:t>
            </a:r>
            <a:r>
              <a:rPr lang="en-US" sz="3600" dirty="0" smtClean="0"/>
              <a:t>Model: Analysis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sz="2400"/>
              <a:t>Establishes requirements and identifies content items</a:t>
            </a:r>
          </a:p>
          <a:p>
            <a:r>
              <a:rPr lang="en-US" sz="2400"/>
              <a:t>Content analysis</a:t>
            </a:r>
          </a:p>
          <a:p>
            <a:pPr lvl="1"/>
            <a:r>
              <a:rPr lang="en-US" sz="2400"/>
              <a:t>content provided by WebApp is identified</a:t>
            </a:r>
          </a:p>
          <a:p>
            <a:r>
              <a:rPr lang="en-US" sz="2400"/>
              <a:t>Interaction analysis </a:t>
            </a:r>
          </a:p>
          <a:p>
            <a:pPr lvl="1"/>
            <a:r>
              <a:rPr lang="en-US" sz="2400"/>
              <a:t>use-cases developed to describe user interaction</a:t>
            </a:r>
          </a:p>
          <a:p>
            <a:r>
              <a:rPr lang="en-US" sz="2400"/>
              <a:t>Functional analysis</a:t>
            </a:r>
          </a:p>
          <a:p>
            <a:pPr lvl="1"/>
            <a:r>
              <a:rPr lang="en-US" sz="2400"/>
              <a:t>usage scenarios used to define operations and functions applied to WebApp content </a:t>
            </a:r>
          </a:p>
          <a:p>
            <a:r>
              <a:rPr lang="en-US" sz="2400"/>
              <a:t>Configuration analysis </a:t>
            </a:r>
          </a:p>
          <a:p>
            <a:pPr lvl="1"/>
            <a:r>
              <a:rPr lang="en-US" sz="2400"/>
              <a:t>WebApp environment described in detail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96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Web Engineering </a:t>
            </a:r>
            <a:r>
              <a:rPr lang="en-US" sz="2800" dirty="0"/>
              <a:t>Process </a:t>
            </a:r>
            <a:r>
              <a:rPr lang="en-US" sz="2800" dirty="0" smtClean="0"/>
              <a:t>Model: Engineering</a:t>
            </a:r>
            <a:endParaRPr lang="en-US" sz="28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72400" cy="4114800"/>
          </a:xfrm>
        </p:spPr>
        <p:txBody>
          <a:bodyPr/>
          <a:lstStyle/>
          <a:p>
            <a:r>
              <a:rPr lang="en-US"/>
              <a:t>Content design and production tasks are one thread</a:t>
            </a:r>
          </a:p>
          <a:p>
            <a:r>
              <a:rPr lang="en-US"/>
              <a:t>Architectural design, navigation design, interface are the other thread</a:t>
            </a:r>
          </a:p>
        </p:txBody>
      </p:sp>
    </p:spTree>
    <p:extLst>
      <p:ext uri="{BB962C8B-B14F-4D97-AF65-F5344CB8AC3E}">
        <p14:creationId xmlns:p14="http://schemas.microsoft.com/office/powerpoint/2010/main" val="1275137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32556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Web Engineering </a:t>
            </a:r>
            <a:r>
              <a:rPr lang="en-US" sz="4000" dirty="0"/>
              <a:t>Process Model:</a:t>
            </a:r>
            <a:br>
              <a:rPr lang="en-US" sz="4000" dirty="0"/>
            </a:br>
            <a:r>
              <a:rPr lang="en-US" sz="4000" dirty="0"/>
              <a:t>Page Generation and Testing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Content </a:t>
            </a:r>
            <a:r>
              <a:rPr lang="en-US" dirty="0"/>
              <a:t>and technical designs are merged to produce executable web pages</a:t>
            </a:r>
          </a:p>
          <a:p>
            <a:r>
              <a:rPr lang="en-US" dirty="0"/>
              <a:t>Testing exercises </a:t>
            </a:r>
            <a:r>
              <a:rPr lang="en-US" dirty="0" err="1"/>
              <a:t>WebApp</a:t>
            </a:r>
            <a:r>
              <a:rPr lang="en-US" dirty="0"/>
              <a:t> navigation, attempts to uncover errors in applets/scripts/forms, and checks for environment incompatibilities</a:t>
            </a:r>
          </a:p>
        </p:txBody>
      </p:sp>
    </p:spTree>
    <p:extLst>
      <p:ext uri="{BB962C8B-B14F-4D97-AF65-F5344CB8AC3E}">
        <p14:creationId xmlns:p14="http://schemas.microsoft.com/office/powerpoint/2010/main" val="324506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36009" y="533400"/>
            <a:ext cx="7772400" cy="7921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Web Engineering </a:t>
            </a:r>
            <a:r>
              <a:rPr lang="en-US" sz="4000" dirty="0"/>
              <a:t>Process Model:</a:t>
            </a:r>
            <a:br>
              <a:rPr lang="en-US" sz="4000" dirty="0"/>
            </a:br>
            <a:r>
              <a:rPr lang="en-US" sz="4000" dirty="0"/>
              <a:t> Customer Evaluation</a:t>
            </a:r>
            <a:r>
              <a:rPr lang="en-US" dirty="0"/>
              <a:t>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Each increment of the WebApp is reviewed</a:t>
            </a:r>
          </a:p>
          <a:p>
            <a:r>
              <a:rPr lang="en-US"/>
              <a:t>Changes required by customer are applied to next increment</a:t>
            </a:r>
          </a:p>
        </p:txBody>
      </p:sp>
    </p:spTree>
    <p:extLst>
      <p:ext uri="{BB962C8B-B14F-4D97-AF65-F5344CB8AC3E}">
        <p14:creationId xmlns:p14="http://schemas.microsoft.com/office/powerpoint/2010/main" val="3297420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Engineering </a:t>
            </a:r>
            <a:r>
              <a:rPr lang="en-US" dirty="0"/>
              <a:t>Best Practices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>
                <a:cs typeface="Arial" panose="020B0604020202020204" pitchFamily="34" charset="0"/>
              </a:rPr>
              <a:t>Take time to understand the business needs and product objectives, even if </a:t>
            </a:r>
            <a:r>
              <a:rPr lang="en-US" dirty="0" err="1">
                <a:cs typeface="Arial" panose="020B0604020202020204" pitchFamily="34" charset="0"/>
              </a:rPr>
              <a:t>WebApp</a:t>
            </a:r>
            <a:r>
              <a:rPr lang="en-US" dirty="0">
                <a:cs typeface="Arial" panose="020B0604020202020204" pitchFamily="34" charset="0"/>
              </a:rPr>
              <a:t> details are </a:t>
            </a:r>
            <a:r>
              <a:rPr lang="en-US" dirty="0" smtClean="0">
                <a:cs typeface="Arial" panose="020B0604020202020204" pitchFamily="34" charset="0"/>
              </a:rPr>
              <a:t>ambiguous.</a:t>
            </a:r>
            <a:endParaRPr lang="en-US" b="1" dirty="0">
              <a:cs typeface="Arial" panose="020B0604020202020204" pitchFamily="34" charset="0"/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>
                <a:cs typeface="Arial" panose="020B0604020202020204" pitchFamily="34" charset="0"/>
              </a:rPr>
              <a:t>Describe how users will interact with the </a:t>
            </a:r>
            <a:r>
              <a:rPr lang="en-US" dirty="0" err="1">
                <a:cs typeface="Arial" panose="020B0604020202020204" pitchFamily="34" charset="0"/>
              </a:rPr>
              <a:t>WebApp</a:t>
            </a:r>
            <a:r>
              <a:rPr lang="en-US" dirty="0">
                <a:cs typeface="Arial" panose="020B0604020202020204" pitchFamily="34" charset="0"/>
              </a:rPr>
              <a:t> using a scenario-based approach.</a:t>
            </a:r>
            <a:endParaRPr lang="en-US" b="1" dirty="0">
              <a:cs typeface="Arial" panose="020B0604020202020204" pitchFamily="34" charset="0"/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>
                <a:cs typeface="Arial" panose="020B0604020202020204" pitchFamily="34" charset="0"/>
              </a:rPr>
              <a:t>Develop a brief project plan.</a:t>
            </a:r>
            <a:endParaRPr lang="en-US" b="1" dirty="0">
              <a:cs typeface="Arial" panose="020B0604020202020204" pitchFamily="34" charset="0"/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>
                <a:cs typeface="Arial" panose="020B0604020202020204" pitchFamily="34" charset="0"/>
              </a:rPr>
              <a:t>Spend time modeling what you are going to build</a:t>
            </a:r>
            <a:r>
              <a:rPr lang="en-US" dirty="0" smtClean="0">
                <a:cs typeface="Arial" panose="020B0604020202020204" pitchFamily="34" charset="0"/>
              </a:rPr>
              <a:t>.</a:t>
            </a:r>
            <a:endParaRPr lang="en-US" dirty="0">
              <a:cs typeface="Arial" panose="020B0604020202020204" pitchFamily="34" charset="0"/>
            </a:endParaRPr>
          </a:p>
          <a:p>
            <a:pPr marL="609600" indent="-609600">
              <a:lnSpc>
                <a:spcPct val="90000"/>
              </a:lnSpc>
              <a:buFontTx/>
              <a:buAutoNum type="arabicPeriod" startAt="5"/>
            </a:pPr>
            <a:r>
              <a:rPr lang="en-US" dirty="0">
                <a:cs typeface="Arial" panose="020B0604020202020204" pitchFamily="34" charset="0"/>
              </a:rPr>
              <a:t>Review models for consistency and quality.</a:t>
            </a:r>
            <a:endParaRPr lang="en-US" b="1" dirty="0">
              <a:cs typeface="Arial" panose="020B0604020202020204" pitchFamily="34" charset="0"/>
            </a:endParaRPr>
          </a:p>
          <a:p>
            <a:pPr marL="609600" indent="-609600">
              <a:lnSpc>
                <a:spcPct val="90000"/>
              </a:lnSpc>
              <a:buFontTx/>
              <a:buAutoNum type="arabicPeriod" startAt="5"/>
            </a:pPr>
            <a:r>
              <a:rPr lang="en-US" dirty="0">
                <a:cs typeface="Arial" panose="020B0604020202020204" pitchFamily="34" charset="0"/>
              </a:rPr>
              <a:t>Use tools and technology that enable you to construct the system with as many reusable components as possible.</a:t>
            </a:r>
            <a:endParaRPr lang="en-US" b="1" dirty="0">
              <a:cs typeface="Arial" panose="020B0604020202020204" pitchFamily="34" charset="0"/>
            </a:endParaRPr>
          </a:p>
          <a:p>
            <a:pPr marL="609600" indent="-609600">
              <a:lnSpc>
                <a:spcPct val="90000"/>
              </a:lnSpc>
              <a:buFontTx/>
              <a:buAutoNum type="arabicPeriod" startAt="5"/>
            </a:pPr>
            <a:r>
              <a:rPr lang="en-US" dirty="0">
                <a:cs typeface="Arial" panose="020B0604020202020204" pitchFamily="34" charset="0"/>
              </a:rPr>
              <a:t>Don’t rely on users to debug the </a:t>
            </a:r>
            <a:r>
              <a:rPr lang="en-US" dirty="0" err="1">
                <a:cs typeface="Arial" panose="020B0604020202020204" pitchFamily="34" charset="0"/>
              </a:rPr>
              <a:t>WebApp</a:t>
            </a:r>
            <a:r>
              <a:rPr lang="en-US" dirty="0">
                <a:cs typeface="Arial" panose="020B0604020202020204" pitchFamily="34" charset="0"/>
              </a:rPr>
              <a:t>, design comprehensive tests and execute them before releasing the system</a:t>
            </a:r>
            <a:r>
              <a:rPr lang="en-US" dirty="0" smtClean="0">
                <a:cs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8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00088" y="1397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l" eaLnBrk="1" hangingPunct="1">
              <a:buFontTx/>
              <a:buNone/>
              <a:defRPr/>
            </a:pPr>
            <a:r>
              <a:rPr lang="en-US" altLang="en-US" sz="4000" b="1" dirty="0" smtClean="0">
                <a:solidFill>
                  <a:schemeClr val="tx2"/>
                </a:solidFill>
              </a:rPr>
              <a:t>Reference book</a:t>
            </a:r>
            <a:endParaRPr lang="en-US" altLang="en-US" sz="4000" b="1" dirty="0">
              <a:solidFill>
                <a:schemeClr val="tx2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8600" y="1246496"/>
            <a:ext cx="8686800" cy="484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Web Engineering, Rajiv Chopra, Prentice-Hall of India, 2016 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Web Engineering, Emilia Mendes and Nile Mosley, Springer </a:t>
            </a:r>
            <a:r>
              <a:rPr lang="en-US" sz="2800" dirty="0" err="1"/>
              <a:t>Verlag</a:t>
            </a:r>
            <a:r>
              <a:rPr lang="en-US" sz="2800" dirty="0"/>
              <a:t>, 2010. 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Web Engineering: A Practitioners’ Approach, Roger S. Pressman, McGraw Hill, 2008. 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Dynamic HTML: The Definitive Reference: A Comprehensive Resource for XHTML, CSS, DOM, JavaScript 3rd Edition, O'Reilly Media 2007. 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JavaScript: The Definitive Guide, 8th Edition, David Flanagan. O'Reilly Media. 2014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www.w3schools.com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2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Engineering </a:t>
            </a:r>
            <a:r>
              <a:rPr lang="en-US" dirty="0"/>
              <a:t>is the process </a:t>
            </a:r>
            <a:r>
              <a:rPr lang="en-US" dirty="0" smtClean="0"/>
              <a:t>of creating </a:t>
            </a:r>
            <a:r>
              <a:rPr lang="en-US" dirty="0"/>
              <a:t>high quality </a:t>
            </a:r>
            <a:r>
              <a:rPr lang="en-US" dirty="0" smtClean="0"/>
              <a:t>Web-based </a:t>
            </a:r>
            <a:r>
              <a:rPr lang="en-US" dirty="0"/>
              <a:t>applications (</a:t>
            </a:r>
            <a:r>
              <a:rPr lang="en-US" dirty="0" smtClean="0"/>
              <a:t>Web Apps</a:t>
            </a:r>
            <a:r>
              <a:rPr lang="en-US" dirty="0"/>
              <a:t>) </a:t>
            </a:r>
            <a:r>
              <a:rPr lang="en-US" dirty="0" smtClean="0"/>
              <a:t>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u="sng" dirty="0" smtClean="0"/>
              <a:t>OR</a:t>
            </a:r>
            <a:endParaRPr lang="en-US" u="sng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7762859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98" y="361195"/>
            <a:ext cx="8231404" cy="613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4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954" y="1142437"/>
            <a:ext cx="5894092" cy="45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9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Engineering </a:t>
            </a:r>
            <a:r>
              <a:rPr lang="en-US" dirty="0"/>
              <a:t>Process Overview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Formulation of the problem</a:t>
            </a:r>
          </a:p>
          <a:p>
            <a:r>
              <a:rPr lang="en-US" sz="2800"/>
              <a:t>Planning</a:t>
            </a:r>
          </a:p>
          <a:p>
            <a:r>
              <a:rPr lang="en-US" sz="2800"/>
              <a:t>WebApp requirements analysis</a:t>
            </a:r>
          </a:p>
          <a:p>
            <a:r>
              <a:rPr lang="en-US" sz="2800"/>
              <a:t>Architectural, navigational, and interface design</a:t>
            </a:r>
          </a:p>
          <a:p>
            <a:r>
              <a:rPr lang="en-US" sz="2800"/>
              <a:t>System implementation using specialized languages and tools associated with the Web</a:t>
            </a:r>
          </a:p>
          <a:p>
            <a:r>
              <a:rPr lang="en-US" sz="2800"/>
              <a:t>Configuration management, quality control, and maintenance mechanisms are established early</a:t>
            </a:r>
          </a:p>
        </p:txBody>
      </p:sp>
    </p:spTree>
    <p:extLst>
      <p:ext uri="{BB962C8B-B14F-4D97-AF65-F5344CB8AC3E}">
        <p14:creationId xmlns:p14="http://schemas.microsoft.com/office/powerpoint/2010/main" val="371727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WebApp Attributes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 intensive </a:t>
            </a:r>
          </a:p>
          <a:p>
            <a:endParaRPr lang="en-US" dirty="0" smtClean="0"/>
          </a:p>
          <a:p>
            <a:r>
              <a:rPr lang="en-US" dirty="0" smtClean="0"/>
              <a:t>Content-driven (provide required functionalities)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Continuous </a:t>
            </a:r>
            <a:r>
              <a:rPr lang="en-US" dirty="0"/>
              <a:t>evolution </a:t>
            </a:r>
          </a:p>
          <a:p>
            <a:endParaRPr lang="en-US" dirty="0" smtClean="0"/>
          </a:p>
          <a:p>
            <a:r>
              <a:rPr lang="en-US" dirty="0" smtClean="0"/>
              <a:t>Closeness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Security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18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Web Engineering </a:t>
            </a:r>
            <a:r>
              <a:rPr lang="en-US" sz="3600" dirty="0"/>
              <a:t>Application Categories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/>
              <a:t>Informational</a:t>
            </a:r>
          </a:p>
          <a:p>
            <a:r>
              <a:rPr lang="en-US"/>
              <a:t>Downloads</a:t>
            </a:r>
          </a:p>
          <a:p>
            <a:r>
              <a:rPr lang="en-US"/>
              <a:t>Customizable</a:t>
            </a:r>
          </a:p>
          <a:p>
            <a:r>
              <a:rPr lang="en-US"/>
              <a:t>Interaction </a:t>
            </a:r>
          </a:p>
          <a:p>
            <a:r>
              <a:rPr lang="en-US"/>
              <a:t>User input </a:t>
            </a:r>
            <a:endParaRPr lang="en-US" sz="280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Transaction-oriented </a:t>
            </a:r>
          </a:p>
          <a:p>
            <a:r>
              <a:rPr lang="en-US"/>
              <a:t>Service-oriented</a:t>
            </a:r>
          </a:p>
          <a:p>
            <a:r>
              <a:rPr lang="en-US"/>
              <a:t>Portal</a:t>
            </a:r>
          </a:p>
          <a:p>
            <a:r>
              <a:rPr lang="en-US"/>
              <a:t>Database access </a:t>
            </a:r>
          </a:p>
          <a:p>
            <a:r>
              <a:rPr lang="en-US"/>
              <a:t>Data warehousing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41584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WebApp Enabling Technologies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Component-based development </a:t>
            </a:r>
          </a:p>
          <a:p>
            <a:r>
              <a:rPr lang="en-US"/>
              <a:t>Security (encryption, firewalls, etc.) </a:t>
            </a:r>
          </a:p>
          <a:p>
            <a:r>
              <a:rPr lang="en-US"/>
              <a:t>Internet standards</a:t>
            </a:r>
          </a:p>
          <a:p>
            <a:r>
              <a:rPr lang="en-US"/>
              <a:t>Web programming tools</a:t>
            </a:r>
          </a:p>
        </p:txBody>
      </p:sp>
    </p:spTree>
    <p:extLst>
      <p:ext uri="{BB962C8B-B14F-4D97-AF65-F5344CB8AC3E}">
        <p14:creationId xmlns:p14="http://schemas.microsoft.com/office/powerpoint/2010/main" val="2855585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baid_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8471</TotalTime>
  <Words>515</Words>
  <Application>Microsoft Office PowerPoint</Application>
  <PresentationFormat>On-screen Show (4:3)</PresentationFormat>
  <Paragraphs>99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Franklin Gothic Book</vt:lpstr>
      <vt:lpstr>Garamond</vt:lpstr>
      <vt:lpstr>Perpetua</vt:lpstr>
      <vt:lpstr>Times New Roman</vt:lpstr>
      <vt:lpstr>Wingdings 2</vt:lpstr>
      <vt:lpstr>Ubaid_Theme</vt:lpstr>
      <vt:lpstr>PowerPoint Presentation</vt:lpstr>
      <vt:lpstr>PowerPoint Presentation</vt:lpstr>
      <vt:lpstr>Web Engineering</vt:lpstr>
      <vt:lpstr>PowerPoint Presentation</vt:lpstr>
      <vt:lpstr>PowerPoint Presentation</vt:lpstr>
      <vt:lpstr>Web Engineering Process Overview</vt:lpstr>
      <vt:lpstr>WebApp Attributes</vt:lpstr>
      <vt:lpstr>Web Engineering Application Categories</vt:lpstr>
      <vt:lpstr>WebApp Enabling Technologies</vt:lpstr>
      <vt:lpstr>Web Engineering Process Model: Formulation</vt:lpstr>
      <vt:lpstr>Web Engineering Process Model: Planning</vt:lpstr>
      <vt:lpstr>Web Engineering Process Model: Analysis</vt:lpstr>
      <vt:lpstr>Web Engineering Process Model: Engineering</vt:lpstr>
      <vt:lpstr>  Web Engineering Process Model: Page Generation and Testing</vt:lpstr>
      <vt:lpstr>Web Engineering Process Model:  Customer Evaluation </vt:lpstr>
      <vt:lpstr>Web Engineering Best Practices</vt:lpstr>
    </vt:vector>
  </TitlesOfParts>
  <Company>Techlogix (Pvt)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aslam</dc:creator>
  <cp:lastModifiedBy>Zulfiqar Ahmad</cp:lastModifiedBy>
  <cp:revision>393</cp:revision>
  <dcterms:created xsi:type="dcterms:W3CDTF">2002-08-03T08:00:25Z</dcterms:created>
  <dcterms:modified xsi:type="dcterms:W3CDTF">2023-09-18T04:38:56Z</dcterms:modified>
</cp:coreProperties>
</file>