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24"/>
  </p:notesMasterIdLst>
  <p:sldIdLst>
    <p:sldId id="645" r:id="rId2"/>
    <p:sldId id="617" r:id="rId3"/>
    <p:sldId id="618" r:id="rId4"/>
    <p:sldId id="644" r:id="rId5"/>
    <p:sldId id="619" r:id="rId6"/>
    <p:sldId id="620" r:id="rId7"/>
    <p:sldId id="621" r:id="rId8"/>
    <p:sldId id="622" r:id="rId9"/>
    <p:sldId id="628" r:id="rId10"/>
    <p:sldId id="632" r:id="rId11"/>
    <p:sldId id="643" r:id="rId12"/>
    <p:sldId id="634" r:id="rId13"/>
    <p:sldId id="635" r:id="rId14"/>
    <p:sldId id="636" r:id="rId15"/>
    <p:sldId id="637" r:id="rId16"/>
    <p:sldId id="638" r:id="rId17"/>
    <p:sldId id="640" r:id="rId18"/>
    <p:sldId id="641" r:id="rId19"/>
    <p:sldId id="630" r:id="rId20"/>
    <p:sldId id="631" r:id="rId21"/>
    <p:sldId id="646" r:id="rId22"/>
    <p:sldId id="647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969696"/>
    <a:srgbClr val="000066"/>
    <a:srgbClr val="660066"/>
    <a:srgbClr val="031855"/>
    <a:srgbClr val="0B1F61"/>
    <a:srgbClr val="0B2671"/>
    <a:srgbClr val="092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096"/>
    </p:cViewPr>
  </p:sorterViewPr>
  <p:notesViewPr>
    <p:cSldViewPr snapToObjects="1">
      <p:cViewPr varScale="1">
        <p:scale>
          <a:sx n="53" d="100"/>
          <a:sy n="53" d="100"/>
        </p:scale>
        <p:origin x="-17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17AFF14D-3952-4CC6-9B06-FCFA23CDD9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27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Telnet: Telecommunicatio</a:t>
            </a:r>
            <a:r>
              <a:rPr lang="en-US" baseline="0" dirty="0" smtClean="0"/>
              <a:t>n network: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 network protocol that allows a user on one computer to log into another computer that is part of the same network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Telnet: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log into a remote computer using a telnet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FF14D-3952-4CC6-9B06-FCFA23CDD92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65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0BF592-B873-4664-A922-9050A35770B7}" type="slidenum">
              <a:rPr lang="en-US"/>
              <a:pPr/>
              <a:t>16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50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1793CE-FA91-420B-BB64-B0B1D86C131C}" type="slidenum">
              <a:rPr lang="en-US"/>
              <a:pPr/>
              <a:t>17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23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E2CC0A-D0C2-4F86-A522-525F966F8745}" type="slidenum">
              <a:rPr lang="en-US"/>
              <a:pPr/>
              <a:t>18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60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Protocols may be in ASCII (characters) or in binary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FF14D-3952-4CC6-9B06-FCFA23CDD92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04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F83FA-3E44-4477-BA6A-06E031053E50}" type="slidenum">
              <a:rPr lang="en-US"/>
              <a:pPr/>
              <a:t>4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Follow protocol – follow the rules of the conversation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22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TCP/IP:</a:t>
            </a:r>
            <a:r>
              <a:rPr lang="en-US" baseline="0" dirty="0" smtClean="0"/>
              <a:t> Transmission Control Protocol/Internet Protocol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FF14D-3952-4CC6-9B06-FCFA23CDD92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0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A6BBCE-4A09-4EDC-87F3-AC89B68D685C}" type="slidenum">
              <a:rPr lang="en-US"/>
              <a:pPr/>
              <a:t>10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rgbClr val="FF0000"/>
                </a:solidFill>
              </a:rPr>
              <a:t>Both were invented at the same time by the same person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889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135702-00B9-4BBD-B1C3-FF4B7B663B27}" type="slidenum">
              <a:rPr lang="en-US"/>
              <a:pPr/>
              <a:t>12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99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62EFBB-A382-48E0-B075-3FD950462F00}" type="slidenum">
              <a:rPr lang="en-US"/>
              <a:pPr/>
              <a:t>13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73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705C08-F6D3-49D9-BD69-A069E125B459}" type="slidenum">
              <a:rPr lang="en-US"/>
              <a:pPr/>
              <a:t>14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8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59162-9068-42B1-AE64-291DB9D89E5C}" type="slidenum">
              <a:rPr lang="en-US"/>
              <a:pPr/>
              <a:t>15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Knighted</a:t>
            </a:r>
            <a:r>
              <a:rPr lang="en-US" baseline="0" dirty="0" smtClean="0"/>
              <a:t>: a man given a ran of </a:t>
            </a:r>
            <a:r>
              <a:rPr lang="en-US" baseline="0" dirty="0" err="1" smtClean="0"/>
              <a:t>honour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167823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38E63C1-8783-4BF7-9245-EA62A1FFC4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DC0D-1DC3-43FC-A6F9-F42F97AF4F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C209-D84F-4F8A-A970-EB4D8E33DB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3F670D8-1D1B-4C07-8A26-07371013F9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0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51816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FEB9549-145A-487C-AF54-A68951900D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C8FE-0146-4067-8813-6261B0FD0A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0B87-04CB-450B-BDF6-5034CE731A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ED43-5DCF-417A-8032-DE3F352BD9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D687-6AFB-44C5-A4FD-DE512C9C21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90FC-3C80-4657-83AB-65B8D50D99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1AAB529-CE5C-4AC7-96F4-126E16AA60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77724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515100"/>
            <a:ext cx="2476500" cy="19050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77000"/>
            <a:ext cx="3962400" cy="2286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400800"/>
            <a:ext cx="310896" cy="2667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44C1686-9600-4632-8AE4-7A48F0937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pastudio.csudh.edu/fac/lpress/netapps/hout/Webhist.ht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fc-editor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pastudio.csudh.edu/fac/lpress/netapps/hout/Webhist.ht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s.upenn.edu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42950" y="653909"/>
            <a:ext cx="7772400" cy="5371531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en-US" b="1" dirty="0" smtClean="0"/>
              <a:t>Web Engineering</a:t>
            </a:r>
          </a:p>
          <a:p>
            <a:pPr algn="ctr" fontAlgn="auto">
              <a:spcAft>
                <a:spcPts val="0"/>
              </a:spcAft>
            </a:pPr>
            <a:endParaRPr lang="en-US" altLang="en-US" b="1" dirty="0" smtClean="0"/>
          </a:p>
          <a:p>
            <a:pPr algn="ctr" fontAlgn="auto">
              <a:spcAft>
                <a:spcPts val="0"/>
              </a:spcAft>
            </a:pPr>
            <a:r>
              <a:rPr lang="en-US" altLang="en-US" b="1" dirty="0" smtClean="0"/>
              <a:t>Lecture 2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b="1" dirty="0" smtClean="0"/>
              <a:t> </a:t>
            </a:r>
            <a:r>
              <a:rPr lang="en-US" altLang="en-US" b="1" dirty="0"/>
              <a:t>PROTOCOLS 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b="1" dirty="0"/>
              <a:t>(TCP/IP, HTTP)</a:t>
            </a:r>
          </a:p>
          <a:p>
            <a:pPr algn="ctr" fontAlgn="auto">
              <a:spcAft>
                <a:spcPts val="0"/>
              </a:spcAft>
            </a:pPr>
            <a:endParaRPr lang="en-US" altLang="en-US" sz="2000" b="1" dirty="0" smtClean="0"/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Zulfiqar Ahmad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Lecturer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Department of Information Technology 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Hazara University Mansehra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zulfiqarahmad@hu.edu.pk</a:t>
            </a:r>
            <a:r>
              <a:rPr lang="en-US" altLang="en-US" b="1" dirty="0"/>
              <a:t/>
            </a:r>
            <a:br>
              <a:rPr lang="en-US" altLang="en-US" b="1" dirty="0"/>
            </a:br>
            <a:endParaRPr lang="en-US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r>
              <a:rPr lang="en-US" sz="3600"/>
              <a:t>HTTP vs HTML</a:t>
            </a:r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HTML:  hypertext </a:t>
            </a:r>
            <a:r>
              <a:rPr lang="en-US" sz="2800" dirty="0">
                <a:solidFill>
                  <a:srgbClr val="FF0000"/>
                </a:solidFill>
              </a:rPr>
              <a:t>markup language</a:t>
            </a:r>
          </a:p>
          <a:p>
            <a:pPr lvl="1"/>
            <a:r>
              <a:rPr lang="en-US" sz="2400" dirty="0"/>
              <a:t>Definitions of tags that are added to Web documents to control their appearance</a:t>
            </a:r>
          </a:p>
          <a:p>
            <a:r>
              <a:rPr lang="en-US" sz="2800" dirty="0"/>
              <a:t>HTTP:  hypertext transfer </a:t>
            </a:r>
            <a:r>
              <a:rPr lang="en-US" sz="2800" dirty="0">
                <a:solidFill>
                  <a:srgbClr val="FF0000"/>
                </a:solidFill>
              </a:rPr>
              <a:t>protocol</a:t>
            </a:r>
          </a:p>
          <a:p>
            <a:pPr lvl="1"/>
            <a:r>
              <a:rPr lang="en-US" sz="2400" dirty="0"/>
              <a:t>The rules governing the conversation between a Web client and a Web </a:t>
            </a:r>
            <a:r>
              <a:rPr lang="en-US" sz="2400" dirty="0" smtClean="0"/>
              <a:t>server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  <a:p>
            <a:r>
              <a:rPr lang="en-US" sz="2800" dirty="0">
                <a:solidFill>
                  <a:srgbClr val="FF0000"/>
                </a:solidFill>
              </a:rPr>
              <a:t>Both were invented at the same time by the same person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3000" dirty="0"/>
              <a:t>The HTTP protocol used for Web applications was invented by </a:t>
            </a:r>
            <a:r>
              <a:rPr lang="en-US" sz="3000" b="1" dirty="0">
                <a:hlinkClick r:id="rId3"/>
              </a:rPr>
              <a:t>Tim Berners Lee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6867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8086-E151-4550-8A06-259016D2BCD4}" type="slidenum">
              <a:rPr lang="en-US"/>
              <a:pPr/>
              <a:t>11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4375" y="1143000"/>
            <a:ext cx="8158758" cy="2357438"/>
          </a:xfrm>
          <a:noFill/>
          <a:ln/>
        </p:spPr>
        <p:txBody>
          <a:bodyPr>
            <a:normAutofit fontScale="85000" lnSpcReduction="20000"/>
          </a:bodyPr>
          <a:lstStyle/>
          <a:p>
            <a:r>
              <a:rPr lang="en-US" dirty="0"/>
              <a:t>Hypertext Transfer Protocol (HTTP):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dirty="0"/>
              <a:t>application-level protocol for distributed, collaborative, hypermedia information systems</a:t>
            </a:r>
          </a:p>
          <a:p>
            <a:pPr lvl="1">
              <a:buFont typeface="Wingdings" panose="05000000000000000000" pitchFamily="2" charset="2"/>
              <a:buNone/>
            </a:pPr>
            <a:endParaRPr lang="en-US" sz="1500" dirty="0"/>
          </a:p>
          <a:p>
            <a:pPr lvl="1"/>
            <a:r>
              <a:rPr lang="en-US" dirty="0"/>
              <a:t>generic, stateless, object-oriented</a:t>
            </a:r>
          </a:p>
          <a:p>
            <a:pPr lvl="1"/>
            <a:r>
              <a:rPr lang="en-US" dirty="0"/>
              <a:t>can be used for many tasks, such as name servers &amp; distributed object management systems</a:t>
            </a:r>
          </a:p>
          <a:p>
            <a:pPr lvl="1"/>
            <a:r>
              <a:rPr lang="en-US" dirty="0"/>
              <a:t>underlying language of the Web</a:t>
            </a:r>
            <a:endParaRPr lang="en-US" sz="15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HTTP</a:t>
            </a:r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1143001" y="3571875"/>
            <a:ext cx="7658695" cy="307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320" tIns="43161" rIns="86320" bIns="43161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875">
                <a:solidFill>
                  <a:schemeClr val="accent2"/>
                </a:solidFill>
                <a:latin typeface="Arial Narrow" panose="020B0606020202030204" pitchFamily="34" charset="0"/>
              </a:rPr>
              <a:t>HTTP/1.0 allowed only connectionless message passing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1688">
                <a:latin typeface="Arial Narrow" panose="020B0606020202030204" pitchFamily="34" charset="0"/>
              </a:rPr>
              <a:t>each request/response required a new connection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1688">
                <a:latin typeface="Arial Narrow" panose="020B0606020202030204" pitchFamily="34" charset="0"/>
              </a:rPr>
              <a:t>to download a page with images required multiple connections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sz="1688">
                <a:latin typeface="Arial Narrow" panose="020B0606020202030204" pitchFamily="34" charset="0"/>
              </a:rPr>
              <a:t>can overload the server, require lots of overhead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endParaRPr lang="en-US" sz="1688">
              <a:latin typeface="Arial Narrow" panose="020B0606020202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1875">
                <a:solidFill>
                  <a:schemeClr val="accent2"/>
                </a:solidFill>
                <a:latin typeface="Arial Narrow" panose="020B0606020202030204" pitchFamily="34" charset="0"/>
              </a:rPr>
              <a:t>HTTP/1.1 provides persistent connection by default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1688">
                <a:latin typeface="Arial Narrow" panose="020B0606020202030204" pitchFamily="34" charset="0"/>
              </a:rPr>
              <a:t>once client &amp; server connect, remains open until told to close it </a:t>
            </a:r>
            <a:r>
              <a:rPr lang="en-US" sz="1688" i="1">
                <a:latin typeface="Arial Narrow" panose="020B0606020202030204" pitchFamily="34" charset="0"/>
              </a:rPr>
              <a:t>(or timeout)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688">
                <a:latin typeface="Arial Narrow" panose="020B0606020202030204" pitchFamily="34" charset="0"/>
              </a:rPr>
              <a:t>reduces number of connections, saves overhead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1688">
                <a:latin typeface="Arial Narrow" panose="020B0606020202030204" pitchFamily="34" charset="0"/>
              </a:rPr>
              <a:t>client can send multiple requests without waiting for responses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688">
                <a:latin typeface="Arial Narrow" panose="020B0606020202030204" pitchFamily="34" charset="0"/>
              </a:rPr>
              <a:t>e.g., can request all images in a page at once</a:t>
            </a:r>
          </a:p>
        </p:txBody>
      </p:sp>
    </p:spTree>
    <p:extLst>
      <p:ext uri="{BB962C8B-B14F-4D97-AF65-F5344CB8AC3E}">
        <p14:creationId xmlns:p14="http://schemas.microsoft.com/office/powerpoint/2010/main" val="37680776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828800"/>
            <a:ext cx="2971800" cy="3154363"/>
          </a:xfrm>
        </p:spPr>
        <p:txBody>
          <a:bodyPr/>
          <a:lstStyle/>
          <a:p>
            <a:pPr marL="227013" indent="-227013">
              <a:lnSpc>
                <a:spcPct val="90000"/>
              </a:lnSpc>
            </a:pPr>
            <a:r>
              <a:rPr lang="en-US" sz="2000"/>
              <a:t>I would like to open a connection </a:t>
            </a:r>
          </a:p>
          <a:p>
            <a:pPr marL="227013" indent="-227013">
              <a:lnSpc>
                <a:spcPct val="90000"/>
              </a:lnSpc>
            </a:pPr>
            <a:endParaRPr lang="en-US" sz="2000"/>
          </a:p>
          <a:p>
            <a:pPr marL="227013" indent="-227013">
              <a:lnSpc>
                <a:spcPct val="90000"/>
              </a:lnSpc>
            </a:pPr>
            <a:r>
              <a:rPr lang="en-US" sz="2000"/>
              <a:t>GET &lt;file location&gt;</a:t>
            </a:r>
          </a:p>
          <a:p>
            <a:pPr marL="227013" indent="-227013">
              <a:lnSpc>
                <a:spcPct val="90000"/>
              </a:lnSpc>
              <a:buFontTx/>
              <a:buNone/>
            </a:pPr>
            <a:endParaRPr lang="en-US" sz="2000"/>
          </a:p>
          <a:p>
            <a:pPr marL="227013" indent="-227013">
              <a:lnSpc>
                <a:spcPct val="90000"/>
              </a:lnSpc>
              <a:buFontTx/>
              <a:buNone/>
            </a:pPr>
            <a:endParaRPr lang="en-US" sz="2000"/>
          </a:p>
          <a:p>
            <a:pPr marL="227013" indent="-227013">
              <a:lnSpc>
                <a:spcPct val="90000"/>
              </a:lnSpc>
            </a:pPr>
            <a:endParaRPr lang="en-US" sz="2000"/>
          </a:p>
          <a:p>
            <a:pPr marL="227013" indent="-227013">
              <a:lnSpc>
                <a:spcPct val="90000"/>
              </a:lnSpc>
            </a:pPr>
            <a:r>
              <a:rPr lang="en-US" sz="2000"/>
              <a:t>Display response</a:t>
            </a:r>
          </a:p>
          <a:p>
            <a:pPr marL="227013" indent="-227013">
              <a:lnSpc>
                <a:spcPct val="90000"/>
              </a:lnSpc>
            </a:pPr>
            <a:r>
              <a:rPr lang="en-US" sz="2000"/>
              <a:t>Close connection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53000" y="1600200"/>
            <a:ext cx="4038600" cy="3886200"/>
          </a:xfrm>
        </p:spPr>
        <p:txBody>
          <a:bodyPr/>
          <a:lstStyle/>
          <a:p>
            <a:pPr marL="227013" indent="-227013">
              <a:lnSpc>
                <a:spcPct val="80000"/>
              </a:lnSpc>
            </a:pPr>
            <a:endParaRPr lang="en-US" sz="2000"/>
          </a:p>
          <a:p>
            <a:pPr marL="227013" indent="-227013">
              <a:lnSpc>
                <a:spcPct val="80000"/>
              </a:lnSpc>
            </a:pPr>
            <a:endParaRPr lang="en-US" sz="2000"/>
          </a:p>
          <a:p>
            <a:pPr marL="227013" indent="-227013">
              <a:lnSpc>
                <a:spcPct val="80000"/>
              </a:lnSpc>
            </a:pPr>
            <a:r>
              <a:rPr lang="en-US" sz="2000"/>
              <a:t>OK</a:t>
            </a:r>
          </a:p>
          <a:p>
            <a:pPr marL="227013" indent="-227013">
              <a:lnSpc>
                <a:spcPct val="80000"/>
              </a:lnSpc>
            </a:pPr>
            <a:endParaRPr lang="en-US" sz="2000"/>
          </a:p>
          <a:p>
            <a:pPr marL="227013" indent="-227013">
              <a:lnSpc>
                <a:spcPct val="80000"/>
              </a:lnSpc>
            </a:pPr>
            <a:endParaRPr lang="en-US" sz="2000"/>
          </a:p>
          <a:p>
            <a:pPr marL="227013" indent="-227013">
              <a:lnSpc>
                <a:spcPct val="80000"/>
              </a:lnSpc>
            </a:pPr>
            <a:endParaRPr lang="en-US" sz="2000"/>
          </a:p>
          <a:p>
            <a:pPr marL="227013" indent="-227013">
              <a:lnSpc>
                <a:spcPct val="80000"/>
              </a:lnSpc>
            </a:pPr>
            <a:r>
              <a:rPr lang="en-US" sz="2000"/>
              <a:t>Send page or error message</a:t>
            </a:r>
          </a:p>
          <a:p>
            <a:pPr marL="227013" indent="-227013">
              <a:lnSpc>
                <a:spcPct val="80000"/>
              </a:lnSpc>
            </a:pPr>
            <a:endParaRPr lang="en-US" sz="2000"/>
          </a:p>
          <a:p>
            <a:pPr marL="227013" indent="-227013">
              <a:lnSpc>
                <a:spcPct val="80000"/>
              </a:lnSpc>
            </a:pPr>
            <a:endParaRPr lang="en-US" sz="2000"/>
          </a:p>
          <a:p>
            <a:pPr marL="227013" indent="-227013">
              <a:lnSpc>
                <a:spcPct val="80000"/>
              </a:lnSpc>
            </a:pPr>
            <a:endParaRPr lang="en-US" sz="2000"/>
          </a:p>
          <a:p>
            <a:pPr marL="227013" indent="-227013">
              <a:lnSpc>
                <a:spcPct val="80000"/>
              </a:lnSpc>
            </a:pPr>
            <a:endParaRPr lang="en-US" sz="2000"/>
          </a:p>
          <a:p>
            <a:pPr marL="227013" indent="-227013">
              <a:lnSpc>
                <a:spcPct val="80000"/>
              </a:lnSpc>
            </a:pPr>
            <a:r>
              <a:rPr lang="en-US" sz="2000"/>
              <a:t>OK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685800" y="1219200"/>
            <a:ext cx="88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/>
              <a:t>Client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181600" y="1295400"/>
            <a:ext cx="974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/>
              <a:t>Server</a:t>
            </a: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3429000" y="2057400"/>
            <a:ext cx="1447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H="1">
            <a:off x="3352800" y="2514600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3352800" y="31242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H="1">
            <a:off x="3352800" y="3657600"/>
            <a:ext cx="1447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3352800" y="46482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381000" y="152400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2400"/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457200" y="5562600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HTTP is the set of rules governing the format and content of the conversation between a Web client and server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600"/>
              <a:t>An HTTP conversation</a:t>
            </a:r>
            <a:endParaRPr 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33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3600"/>
              <a:t>An HTTP example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1447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/>
              <a:t>The message requesting a Web page must begin with the work “GET” and be followed by a space and the location of a file on the server, like this: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438400" y="3352800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GET /fac/lpress/shortbio.htm 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81000" y="4724400"/>
            <a:ext cx="784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The protocol spells out the exact message format, so any Web client can retrieve pages from any Web server.</a:t>
            </a:r>
          </a:p>
        </p:txBody>
      </p:sp>
    </p:spTree>
    <p:extLst>
      <p:ext uri="{BB962C8B-B14F-4D97-AF65-F5344CB8AC3E}">
        <p14:creationId xmlns:p14="http://schemas.microsoft.com/office/powerpoint/2010/main" val="324365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r>
              <a:rPr lang="en-US" sz="3600"/>
              <a:t>Network protocols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details are only important to developers.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rules are defined by the inventor of the protocol – may be a group or a single person.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rules must be precise and complete so programmers can write programs that work with other programs.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rules are often published as an </a:t>
            </a:r>
            <a:r>
              <a:rPr lang="en-US" sz="2800" dirty="0">
                <a:hlinkClick r:id="rId3"/>
              </a:rPr>
              <a:t>RFC</a:t>
            </a:r>
            <a:r>
              <a:rPr lang="en-US" sz="2800" dirty="0"/>
              <a:t> along with running client and server programs.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HTTP protocol used for Web applications was invented by </a:t>
            </a:r>
            <a:r>
              <a:rPr lang="en-US" sz="2800" dirty="0">
                <a:hlinkClick r:id="rId4"/>
              </a:rPr>
              <a:t>Tim Berners Lee</a:t>
            </a:r>
            <a:r>
              <a:rPr lang="en-US" sz="2800" dirty="0"/>
              <a:t>.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685800" y="6022975"/>
            <a:ext cx="410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RFC = request for comments</a:t>
            </a:r>
          </a:p>
        </p:txBody>
      </p:sp>
    </p:spTree>
    <p:extLst>
      <p:ext uri="{BB962C8B-B14F-4D97-AF65-F5344CB8AC3E}">
        <p14:creationId xmlns:p14="http://schemas.microsoft.com/office/powerpoint/2010/main" val="357556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/>
              <a:t>Tim Berners-Lee</a:t>
            </a:r>
          </a:p>
        </p:txBody>
      </p:sp>
      <p:pic>
        <p:nvPicPr>
          <p:cNvPr id="73731" name="Picture 3" descr="http://bolsaprofesionalinmobiliaria.files.wordpress.com/2009/03/tim-berners-le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2590800" cy="1882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52800"/>
            <a:ext cx="2590800" cy="1924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4" name="Picture 6"/>
          <p:cNvPicPr>
            <a:picLocks noChangeAspect="1" noChangeArrowheads="1"/>
          </p:cNvPicPr>
          <p:nvPr/>
        </p:nvPicPr>
        <p:blipFill>
          <a:blip r:embed="rId5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089" y="2133600"/>
            <a:ext cx="1928813" cy="1909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5" name="Picture 7" descr="http://is.blick.ch/img/gen/F/4/HBF4oEql_Pxgen_r_900x64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133600"/>
            <a:ext cx="2590800" cy="1844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533400" y="5638800"/>
            <a:ext cx="80168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Tim Berners-Lee was knighted by Queen Elizabeth for his invention of the World Wide Web. He is shown here, along with the first picture posted on the Web and a screen shot from an early version of his Web browser.</a:t>
            </a:r>
          </a:p>
        </p:txBody>
      </p:sp>
    </p:spTree>
    <p:extLst>
      <p:ext uri="{BB962C8B-B14F-4D97-AF65-F5344CB8AC3E}">
        <p14:creationId xmlns:p14="http://schemas.microsoft.com/office/powerpoint/2010/main" val="140287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/>
              <a:t>HTTP is an </a:t>
            </a:r>
            <a:r>
              <a:rPr lang="en-US" sz="3600">
                <a:solidFill>
                  <a:srgbClr val="FF0000"/>
                </a:solidFill>
              </a:rPr>
              <a:t>application layer</a:t>
            </a:r>
            <a:r>
              <a:rPr lang="en-US" sz="3600"/>
              <a:t> protocol</a:t>
            </a: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810000"/>
            <a:ext cx="8610600" cy="1752600"/>
          </a:xfrm>
        </p:spPr>
        <p:txBody>
          <a:bodyPr>
            <a:normAutofit fontScale="92500" lnSpcReduction="10000"/>
          </a:bodyPr>
          <a:lstStyle/>
          <a:p>
            <a:pPr marL="282575" indent="-282575">
              <a:lnSpc>
                <a:spcPct val="80000"/>
              </a:lnSpc>
            </a:pPr>
            <a:r>
              <a:rPr lang="en-US" sz="2400"/>
              <a:t>The Web client and the Web server are application programs</a:t>
            </a:r>
          </a:p>
          <a:p>
            <a:pPr marL="282575" indent="-282575">
              <a:lnSpc>
                <a:spcPct val="80000"/>
              </a:lnSpc>
            </a:pPr>
            <a:r>
              <a:rPr lang="en-US" sz="2400"/>
              <a:t>Application layer programs do useful work like retrieving Web pages, sending and receiving email or transferring files</a:t>
            </a:r>
          </a:p>
          <a:p>
            <a:pPr marL="282575" indent="-282575">
              <a:lnSpc>
                <a:spcPct val="80000"/>
              </a:lnSpc>
            </a:pPr>
            <a:r>
              <a:rPr lang="en-US" sz="2400"/>
              <a:t>Lower layers take care of the communication details</a:t>
            </a:r>
          </a:p>
          <a:p>
            <a:pPr marL="282575" indent="-282575">
              <a:lnSpc>
                <a:spcPct val="80000"/>
              </a:lnSpc>
            </a:pPr>
            <a:r>
              <a:rPr lang="en-US" sz="2400"/>
              <a:t>The client and server send messages and data without knowing anything about the communication network</a:t>
            </a:r>
          </a:p>
        </p:txBody>
      </p:sp>
      <p:pic>
        <p:nvPicPr>
          <p:cNvPr id="38916" name="Picture 4" descr="Cl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43000"/>
            <a:ext cx="5910263" cy="2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609600" y="62230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765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Many application layer protocols are used on the Internet, HTTP is only one</a:t>
            </a:r>
          </a:p>
        </p:txBody>
      </p:sp>
      <p:graphicFrame>
        <p:nvGraphicFramePr>
          <p:cNvPr id="55299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135361"/>
              </p:ext>
            </p:extLst>
          </p:nvPr>
        </p:nvGraphicFramePr>
        <p:xfrm>
          <a:off x="609600" y="1981200"/>
          <a:ext cx="8153400" cy="4297365"/>
        </p:xfrm>
        <a:graphic>
          <a:graphicData uri="http://schemas.openxmlformats.org/drawingml/2006/table">
            <a:tbl>
              <a:tblPr/>
              <a:tblGrid>
                <a:gridCol w="369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Protocol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Application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8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HTTP: Hypertext Transfer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Retrieve and view Web pages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2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FTP: File Transfer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Copy files from client to server or from server to client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8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SMTP: Simple Mail Transfer Protocol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Send email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8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POP: Post Office Protocol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 email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248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868363"/>
          </a:xfrm>
        </p:spPr>
        <p:txBody>
          <a:bodyPr/>
          <a:lstStyle/>
          <a:p>
            <a:r>
              <a:rPr lang="en-US" sz="3600"/>
              <a:t>The TCP/IP protocol layers</a:t>
            </a:r>
          </a:p>
        </p:txBody>
      </p:sp>
      <p:graphicFrame>
        <p:nvGraphicFramePr>
          <p:cNvPr id="84995" name="Group 3"/>
          <p:cNvGraphicFramePr>
            <a:graphicFrameLocks noGrp="1"/>
          </p:cNvGraphicFramePr>
          <p:nvPr>
            <p:ph idx="1"/>
          </p:nvPr>
        </p:nvGraphicFramePr>
        <p:xfrm>
          <a:off x="762000" y="2286000"/>
          <a:ext cx="2362200" cy="3810002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3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Application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Transport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6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Internet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link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6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Physical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5009" name="Text Box 17"/>
          <p:cNvSpPr txBox="1">
            <a:spLocks noChangeArrowheads="1"/>
          </p:cNvSpPr>
          <p:nvPr/>
        </p:nvSpPr>
        <p:spPr bwMode="auto">
          <a:xfrm>
            <a:off x="3276600" y="2286000"/>
            <a:ext cx="525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Get useful work done – retrieve Web pages, copy files, send and receive email, etc.</a:t>
            </a:r>
          </a:p>
        </p:txBody>
      </p:sp>
      <p:sp>
        <p:nvSpPr>
          <p:cNvPr id="85010" name="Text Box 18"/>
          <p:cNvSpPr txBox="1">
            <a:spLocks noChangeArrowheads="1"/>
          </p:cNvSpPr>
          <p:nvPr/>
        </p:nvSpPr>
        <p:spPr bwMode="auto">
          <a:xfrm>
            <a:off x="3276600" y="3048000"/>
            <a:ext cx="525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Make client-server connections and optionally control transmission speed, check for errors, etc.</a:t>
            </a:r>
          </a:p>
        </p:txBody>
      </p:sp>
      <p:sp>
        <p:nvSpPr>
          <p:cNvPr id="85011" name="Text Box 19"/>
          <p:cNvSpPr txBox="1">
            <a:spLocks noChangeArrowheads="1"/>
          </p:cNvSpPr>
          <p:nvPr/>
        </p:nvSpPr>
        <p:spPr bwMode="auto">
          <a:xfrm>
            <a:off x="3276600" y="3886200"/>
            <a:ext cx="525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Route packets between networks</a:t>
            </a:r>
          </a:p>
        </p:txBody>
      </p:sp>
      <p:sp>
        <p:nvSpPr>
          <p:cNvPr id="85012" name="Text Box 20"/>
          <p:cNvSpPr txBox="1">
            <a:spLocks noChangeArrowheads="1"/>
          </p:cNvSpPr>
          <p:nvPr/>
        </p:nvSpPr>
        <p:spPr bwMode="auto">
          <a:xfrm>
            <a:off x="3276600" y="4648200"/>
            <a:ext cx="525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Route data packets within the local area network</a:t>
            </a:r>
          </a:p>
        </p:txBody>
      </p:sp>
      <p:sp>
        <p:nvSpPr>
          <p:cNvPr id="85013" name="Text Box 21"/>
          <p:cNvSpPr txBox="1">
            <a:spLocks noChangeArrowheads="1"/>
          </p:cNvSpPr>
          <p:nvPr/>
        </p:nvSpPr>
        <p:spPr bwMode="auto">
          <a:xfrm>
            <a:off x="3200400" y="5334000"/>
            <a:ext cx="525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Specify what medium connects two nodes, how binary ones and zeros are differentiated, etc,</a:t>
            </a:r>
          </a:p>
        </p:txBody>
      </p:sp>
      <p:sp>
        <p:nvSpPr>
          <p:cNvPr id="85014" name="Text Box 22"/>
          <p:cNvSpPr txBox="1">
            <a:spLocks noChangeArrowheads="1"/>
          </p:cNvSpPr>
          <p:nvPr/>
        </p:nvSpPr>
        <p:spPr bwMode="auto">
          <a:xfrm>
            <a:off x="685800" y="1219200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The application program is king – it gets work done using the lower level layers for communication between the client and server.</a:t>
            </a:r>
          </a:p>
        </p:txBody>
      </p:sp>
    </p:spTree>
    <p:extLst>
      <p:ext uri="{BB962C8B-B14F-4D97-AF65-F5344CB8AC3E}">
        <p14:creationId xmlns:p14="http://schemas.microsoft.com/office/powerpoint/2010/main" val="212184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9A37-C003-4447-9F72-E1A01F7C911B}" type="slidenum">
              <a:rPr lang="en-US"/>
              <a:pPr/>
              <a:t>19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browsers </a:t>
            </a:r>
            <a:r>
              <a:rPr lang="en-US" dirty="0" smtClean="0"/>
              <a:t>temporarily store pages or content of pages for future use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maintain temporary storage (cache) for recent pages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a page is requested, check to see if already in cache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not in the cache, issue GET request</a:t>
            </a:r>
          </a:p>
          <a:p>
            <a:pPr lvl="2">
              <a:buFontTx/>
              <a:buChar char="•"/>
            </a:pPr>
            <a:r>
              <a:rPr lang="en-US" dirty="0"/>
              <a:t>when response message arrives, </a:t>
            </a:r>
          </a:p>
          <a:p>
            <a:pPr lvl="3"/>
            <a:r>
              <a:rPr lang="en-US" dirty="0">
                <a:latin typeface="Arial Narrow" panose="020B0606020202030204" pitchFamily="34" charset="0"/>
              </a:rPr>
              <a:t>display page and store in cache (along with header info)</a:t>
            </a:r>
          </a:p>
          <a:p>
            <a:pPr lvl="3"/>
            <a:endParaRPr lang="en-US" dirty="0">
              <a:latin typeface="Arial Narrow" panose="020B0606020202030204" pitchFamily="34" charset="0"/>
            </a:endParaRPr>
          </a:p>
          <a:p>
            <a:pPr lvl="1"/>
            <a:r>
              <a:rPr lang="en-US" dirty="0"/>
              <a:t>if already stored in the cache,  send GET request with If-Modified-Since header set to the data of the cached page</a:t>
            </a:r>
          </a:p>
          <a:p>
            <a:pPr lvl="2">
              <a:buFontTx/>
              <a:buChar char="•"/>
            </a:pPr>
            <a:r>
              <a:rPr lang="en-US" dirty="0"/>
              <a:t>when response message arrives,</a:t>
            </a:r>
          </a:p>
          <a:p>
            <a:pPr lvl="3"/>
            <a:r>
              <a:rPr lang="en-US" dirty="0">
                <a:latin typeface="Arial Narrow" panose="020B0606020202030204" pitchFamily="34" charset="0"/>
              </a:rPr>
              <a:t>if status code 200, then display and store in cache</a:t>
            </a:r>
          </a:p>
          <a:p>
            <a:pPr lvl="3"/>
            <a:r>
              <a:rPr lang="en-US" dirty="0">
                <a:latin typeface="Arial Narrow" panose="020B0606020202030204" pitchFamily="34" charset="0"/>
              </a:rPr>
              <a:t>if status code 304, then display cached version instead</a:t>
            </a:r>
          </a:p>
        </p:txBody>
      </p:sp>
    </p:spTree>
    <p:extLst>
      <p:ext uri="{BB962C8B-B14F-4D97-AF65-F5344CB8AC3E}">
        <p14:creationId xmlns:p14="http://schemas.microsoft.com/office/powerpoint/2010/main" val="132493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D2A42-8932-42FA-BEA0-4D08D66445BA}" type="slidenum">
              <a:rPr lang="en-US"/>
              <a:pPr/>
              <a:t>2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tx2"/>
                </a:solidFill>
              </a:rPr>
              <a:t>Sockets</a:t>
            </a:r>
            <a:r>
              <a:rPr lang="en-US"/>
              <a:t>, or </a:t>
            </a:r>
            <a:r>
              <a:rPr lang="en-US">
                <a:solidFill>
                  <a:schemeClr val="tx2"/>
                </a:solidFill>
              </a:rPr>
              <a:t>ports</a:t>
            </a:r>
            <a:r>
              <a:rPr lang="en-US"/>
              <a:t>, are a very low level software construct that allows computers to talk to one another</a:t>
            </a:r>
          </a:p>
          <a:p>
            <a:pPr>
              <a:lnSpc>
                <a:spcPct val="90000"/>
              </a:lnSpc>
            </a:pPr>
            <a:r>
              <a:rPr lang="en-US"/>
              <a:t>When you send information from one computer to another, you send it to a port on the receiving computer</a:t>
            </a:r>
          </a:p>
          <a:p>
            <a:pPr lvl="1">
              <a:lnSpc>
                <a:spcPct val="90000"/>
              </a:lnSpc>
            </a:pPr>
            <a:r>
              <a:rPr lang="en-US"/>
              <a:t>If the computer is “listening” on that port, it receives the information</a:t>
            </a:r>
          </a:p>
          <a:p>
            <a:pPr lvl="1">
              <a:lnSpc>
                <a:spcPct val="90000"/>
              </a:lnSpc>
            </a:pPr>
            <a:r>
              <a:rPr lang="en-US"/>
              <a:t>In order for the computer to “make sense” of the information, it must know what protocol is being used</a:t>
            </a:r>
          </a:p>
          <a:p>
            <a:pPr>
              <a:lnSpc>
                <a:spcPct val="90000"/>
              </a:lnSpc>
            </a:pPr>
            <a:r>
              <a:rPr lang="en-US"/>
              <a:t>Common port numbers are </a:t>
            </a:r>
            <a:r>
              <a:rPr lang="en-US">
                <a:solidFill>
                  <a:schemeClr val="accent2"/>
                </a:solidFill>
                <a:latin typeface="Trebuchet MS" panose="020B0603020202020204" pitchFamily="34" charset="0"/>
              </a:rPr>
              <a:t>80</a:t>
            </a:r>
            <a:r>
              <a:rPr lang="en-US"/>
              <a:t> (for web pages), </a:t>
            </a:r>
            <a:r>
              <a:rPr lang="en-US">
                <a:solidFill>
                  <a:schemeClr val="accent2"/>
                </a:solidFill>
                <a:latin typeface="Trebuchet MS" panose="020B0603020202020204" pitchFamily="34" charset="0"/>
              </a:rPr>
              <a:t>23</a:t>
            </a:r>
            <a:r>
              <a:rPr lang="en-US"/>
              <a:t> (for telnet) and </a:t>
            </a:r>
            <a:r>
              <a:rPr lang="en-US">
                <a:solidFill>
                  <a:schemeClr val="accent2"/>
                </a:solidFill>
                <a:latin typeface="Trebuchet MS" panose="020B0603020202020204" pitchFamily="34" charset="0"/>
              </a:rPr>
              <a:t>25</a:t>
            </a:r>
            <a:r>
              <a:rPr lang="en-US"/>
              <a:t> and </a:t>
            </a:r>
            <a:r>
              <a:rPr lang="en-US">
                <a:solidFill>
                  <a:schemeClr val="accent2"/>
                </a:solidFill>
                <a:latin typeface="Trebuchet MS" panose="020B0603020202020204" pitchFamily="34" charset="0"/>
              </a:rPr>
              <a:t>110</a:t>
            </a:r>
            <a:r>
              <a:rPr lang="en-US"/>
              <a:t> (for mail)</a:t>
            </a:r>
          </a:p>
          <a:p>
            <a:pPr>
              <a:lnSpc>
                <a:spcPct val="90000"/>
              </a:lnSpc>
            </a:pPr>
            <a:r>
              <a:rPr lang="en-US"/>
              <a:t>Port numbers above </a:t>
            </a:r>
            <a:r>
              <a:rPr lang="en-US">
                <a:solidFill>
                  <a:schemeClr val="accent2"/>
                </a:solidFill>
                <a:latin typeface="Trebuchet MS" panose="020B0603020202020204" pitchFamily="34" charset="0"/>
              </a:rPr>
              <a:t>1024</a:t>
            </a:r>
            <a:r>
              <a:rPr lang="en-US"/>
              <a:t> are available for other kinds of communication between our programs</a:t>
            </a:r>
          </a:p>
        </p:txBody>
      </p:sp>
    </p:spTree>
    <p:extLst>
      <p:ext uri="{BB962C8B-B14F-4D97-AF65-F5344CB8AC3E}">
        <p14:creationId xmlns:p14="http://schemas.microsoft.com/office/powerpoint/2010/main" val="409028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1B76-DF06-4C1C-86A1-C68117245763}" type="slidenum">
              <a:rPr lang="en-US"/>
              <a:pPr/>
              <a:t>20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Cookies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3071813"/>
            <a:ext cx="8301633" cy="328612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Netscape’s solution: cookies</a:t>
            </a:r>
          </a:p>
          <a:p>
            <a:pPr lvl="1"/>
            <a:r>
              <a:rPr lang="en-US" sz="4100" b="1" dirty="0"/>
              <a:t>a </a:t>
            </a:r>
            <a:r>
              <a:rPr lang="en-US" sz="4100" b="1" i="1" dirty="0"/>
              <a:t>cookie</a:t>
            </a:r>
            <a:r>
              <a:rPr lang="en-US" sz="4100" b="1" dirty="0"/>
              <a:t> is a collection of information about the user</a:t>
            </a:r>
          </a:p>
          <a:p>
            <a:pPr lvl="1"/>
            <a:endParaRPr lang="en-US" dirty="0"/>
          </a:p>
          <a:p>
            <a:pPr lvl="1"/>
            <a:r>
              <a:rPr lang="en-US" sz="2900" b="1" dirty="0"/>
              <a:t>server can download a cookie to the client’s machine using the “Set-cookie” header in a response</a:t>
            </a:r>
          </a:p>
          <a:p>
            <a:pPr lvl="1"/>
            <a:endParaRPr lang="en-US" sz="2900" b="1" dirty="0"/>
          </a:p>
          <a:p>
            <a:pPr lvl="1">
              <a:buFont typeface="Wingdings" panose="05000000000000000000" pitchFamily="2" charset="2"/>
              <a:buNone/>
            </a:pPr>
            <a:r>
              <a:rPr lang="en-US" sz="1900" b="1" dirty="0">
                <a:latin typeface="Courier New" panose="02070309020205020404" pitchFamily="49" charset="0"/>
              </a:rPr>
              <a:t>Set-cookie: CUSTOMER=</a:t>
            </a:r>
            <a:r>
              <a:rPr lang="en-US" sz="1900" b="1" dirty="0" err="1">
                <a:latin typeface="Courier New" panose="02070309020205020404" pitchFamily="49" charset="0"/>
              </a:rPr>
              <a:t>Dave_Reed</a:t>
            </a:r>
            <a:r>
              <a:rPr lang="en-US" sz="1900" b="1" dirty="0">
                <a:latin typeface="Courier New" panose="02070309020205020404" pitchFamily="49" charset="0"/>
              </a:rPr>
              <a:t>; PATH=/; EXPIRES=Thursday, 29-Jan-04 12:00:00</a:t>
            </a:r>
          </a:p>
          <a:p>
            <a:pPr lvl="1"/>
            <a:endParaRPr lang="en-US" sz="1688" dirty="0">
              <a:solidFill>
                <a:srgbClr val="FF0033"/>
              </a:solidFill>
            </a:endParaRPr>
          </a:p>
          <a:p>
            <a:pPr lvl="1"/>
            <a:r>
              <a:rPr lang="en-US" sz="3200" dirty="0"/>
              <a:t>when user returns to URL on the specified path, the browser returns the cookie data as part of its request</a:t>
            </a:r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None/>
            </a:pPr>
            <a:r>
              <a:rPr lang="en-US" sz="2300" dirty="0">
                <a:latin typeface="Courier New" panose="02070309020205020404" pitchFamily="49" charset="0"/>
              </a:rPr>
              <a:t>Cookie: CUSTOMER=</a:t>
            </a:r>
            <a:r>
              <a:rPr lang="en-US" sz="2300" dirty="0" err="1">
                <a:latin typeface="Courier New" panose="02070309020205020404" pitchFamily="49" charset="0"/>
              </a:rPr>
              <a:t>Dave_Reed</a:t>
            </a:r>
            <a:endParaRPr lang="en-US" sz="5100" dirty="0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714375" y="1285875"/>
            <a:ext cx="8301633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320" tIns="43161" rIns="86320" bIns="43161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250" dirty="0">
                <a:solidFill>
                  <a:schemeClr val="accent2"/>
                </a:solidFill>
                <a:latin typeface="Arial Narrow" panose="020B0606020202030204" pitchFamily="34" charset="0"/>
              </a:rPr>
              <a:t>HTTP message passing </a:t>
            </a:r>
            <a:r>
              <a:rPr lang="en-US" sz="225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may be transaction-based,</a:t>
            </a:r>
            <a:endParaRPr lang="en-US" sz="2250" dirty="0">
              <a:solidFill>
                <a:schemeClr val="accent2"/>
              </a:solidFill>
              <a:latin typeface="Arial Narrow" panose="020B0606020202030204" pitchFamily="34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1875" dirty="0">
                <a:latin typeface="Arial Narrow" panose="020B0606020202030204" pitchFamily="34" charset="0"/>
              </a:rPr>
              <a:t>many e-commerce apps require persistent memory of customer interactions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sz="1313" dirty="0">
              <a:latin typeface="Arial Narrow" panose="020B0606020202030204" pitchFamily="34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1875" i="1" dirty="0">
                <a:latin typeface="Arial Narrow" panose="020B0606020202030204" pitchFamily="34" charset="0"/>
              </a:rPr>
              <a:t>e.g., amazon.com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sz="1875" i="1" dirty="0">
                <a:latin typeface="Arial Narrow" panose="020B0606020202030204" pitchFamily="34" charset="0"/>
              </a:rPr>
              <a:t>remembers your name, credit card, past purchases, interests</a:t>
            </a:r>
          </a:p>
        </p:txBody>
      </p:sp>
    </p:spTree>
    <p:extLst>
      <p:ext uri="{BB962C8B-B14F-4D97-AF65-F5344CB8AC3E}">
        <p14:creationId xmlns:p14="http://schemas.microsoft.com/office/powerpoint/2010/main" val="295356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907130-9892-4A47-8EB3-1B0F9525E7AB}" type="slidenum">
              <a:rPr lang="en-US"/>
              <a:pPr>
                <a:defRPr/>
              </a:pPr>
              <a:t>21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8023281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7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907130-9892-4A47-8EB3-1B0F9525E7AB}" type="slidenum">
              <a:rPr lang="en-US"/>
              <a:pPr>
                <a:defRPr/>
              </a:pPr>
              <a:t>22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7640"/>
            <a:ext cx="5943600" cy="653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9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F61F8-8C42-4F8A-8EF0-7424B6D26892}" type="slidenum">
              <a:rPr lang="en-US"/>
              <a:pPr/>
              <a:t>3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smtClean="0"/>
              <a:t>order, </a:t>
            </a:r>
            <a:r>
              <a:rPr lang="en-US" dirty="0"/>
              <a:t>for </a:t>
            </a:r>
            <a:r>
              <a:rPr lang="en-US" dirty="0" smtClean="0"/>
              <a:t>computers, </a:t>
            </a:r>
            <a:r>
              <a:rPr lang="en-US" dirty="0"/>
              <a:t>to communicate with one another, they must agree on a set of rules for </a:t>
            </a:r>
            <a:r>
              <a:rPr lang="en-US" b="1" dirty="0"/>
              <a:t>who says what</a:t>
            </a:r>
            <a:r>
              <a:rPr lang="en-US" dirty="0"/>
              <a:t>, </a:t>
            </a:r>
            <a:r>
              <a:rPr lang="en-US" b="1" dirty="0"/>
              <a:t>when they say it</a:t>
            </a:r>
            <a:r>
              <a:rPr lang="en-US" dirty="0"/>
              <a:t>, and </a:t>
            </a:r>
            <a:r>
              <a:rPr lang="en-US" b="1" dirty="0"/>
              <a:t>what format they say it in</a:t>
            </a:r>
          </a:p>
          <a:p>
            <a:r>
              <a:rPr lang="en-US" dirty="0" smtClean="0"/>
              <a:t>The set </a:t>
            </a:r>
            <a:r>
              <a:rPr lang="en-US" dirty="0"/>
              <a:t>of </a:t>
            </a:r>
            <a:r>
              <a:rPr lang="en-US" dirty="0" smtClean="0"/>
              <a:t>rules used by computers for communication is called a </a:t>
            </a:r>
            <a:r>
              <a:rPr lang="en-US" dirty="0" smtClean="0">
                <a:solidFill>
                  <a:schemeClr val="tx2"/>
                </a:solidFill>
              </a:rPr>
              <a:t>protocol.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common protocols are </a:t>
            </a:r>
            <a:r>
              <a:rPr lang="en-US" dirty="0">
                <a:solidFill>
                  <a:schemeClr val="tx2"/>
                </a:solidFill>
              </a:rPr>
              <a:t>HTTP</a:t>
            </a:r>
            <a:r>
              <a:rPr lang="en-US" dirty="0"/>
              <a:t> (for web pages), </a:t>
            </a:r>
            <a:r>
              <a:rPr lang="en-US" dirty="0">
                <a:solidFill>
                  <a:schemeClr val="tx2"/>
                </a:solidFill>
              </a:rPr>
              <a:t>FTP</a:t>
            </a:r>
            <a:r>
              <a:rPr lang="en-US" dirty="0"/>
              <a:t> (for file transfer), and </a:t>
            </a:r>
            <a:r>
              <a:rPr lang="en-US" dirty="0">
                <a:solidFill>
                  <a:schemeClr val="tx2"/>
                </a:solidFill>
              </a:rPr>
              <a:t>SMTP</a:t>
            </a:r>
            <a:r>
              <a:rPr lang="en-US" dirty="0"/>
              <a:t> (Simple Mail Transfer Protocol)</a:t>
            </a:r>
          </a:p>
        </p:txBody>
      </p:sp>
    </p:spTree>
    <p:extLst>
      <p:ext uri="{BB962C8B-B14F-4D97-AF65-F5344CB8AC3E}">
        <p14:creationId xmlns:p14="http://schemas.microsoft.com/office/powerpoint/2010/main" val="134916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600"/>
              <a:t>What is a protocol?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A </a:t>
            </a:r>
            <a:r>
              <a:rPr lang="en-US" sz="2800" dirty="0"/>
              <a:t>protocol is the set of rules governing a conversation between people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We have seen that the client and server carry on a machine-to-machine conversation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A network protocol is the set of rules governing a conversation between a client and a server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 smtClean="0"/>
              <a:t>There are many protocols, e.g. TCP/IP, HTTP etc.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708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943B4-F219-442D-93CA-C7E6C4E6A741}" type="slidenum">
              <a:rPr lang="en-US"/>
              <a:pPr/>
              <a:t>5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TCP/IP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Internet (and most other computer networks)  are connected through </a:t>
            </a:r>
            <a:r>
              <a:rPr lang="en-US" dirty="0">
                <a:solidFill>
                  <a:schemeClr val="tx2"/>
                </a:solidFill>
              </a:rPr>
              <a:t>TCP/IP</a:t>
            </a:r>
            <a:r>
              <a:rPr lang="en-US" dirty="0"/>
              <a:t> networks</a:t>
            </a:r>
          </a:p>
          <a:p>
            <a:pPr>
              <a:lnSpc>
                <a:spcPct val="90000"/>
              </a:lnSpc>
            </a:pPr>
            <a:r>
              <a:rPr lang="en-US" dirty="0"/>
              <a:t>TCP/IP is actually a combination of two protocols: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IP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Internet Protocol</a:t>
            </a:r>
            <a:r>
              <a:rPr lang="en-US" dirty="0"/>
              <a:t>, is used to move </a:t>
            </a:r>
            <a:r>
              <a:rPr lang="en-US" dirty="0">
                <a:solidFill>
                  <a:schemeClr val="tx2"/>
                </a:solidFill>
              </a:rPr>
              <a:t>packets</a:t>
            </a:r>
            <a:r>
              <a:rPr lang="en-US" dirty="0"/>
              <a:t> (chunks) of data from one place to another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Places are specified by </a:t>
            </a:r>
            <a:r>
              <a:rPr lang="en-US" dirty="0">
                <a:solidFill>
                  <a:schemeClr val="tx2"/>
                </a:solidFill>
              </a:rPr>
              <a:t>IP addresses</a:t>
            </a:r>
            <a:r>
              <a:rPr lang="en-US" dirty="0"/>
              <a:t>: four single-byte (0..255) numbers separated by periods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Example: </a:t>
            </a:r>
            <a:r>
              <a:rPr 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192.168.1.1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>TCP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Transmission Control Protocol</a:t>
            </a:r>
            <a:r>
              <a:rPr lang="en-US" dirty="0"/>
              <a:t>, ensures that all necessary packets are present, and puts them together in the correct order</a:t>
            </a:r>
          </a:p>
          <a:p>
            <a:pPr>
              <a:lnSpc>
                <a:spcPct val="90000"/>
              </a:lnSpc>
            </a:pPr>
            <a:r>
              <a:rPr lang="en-US" dirty="0"/>
              <a:t>TCP/IP forms a “wrapper” around data of </a:t>
            </a:r>
            <a:r>
              <a:rPr lang="en-US" i="1" dirty="0"/>
              <a:t>any</a:t>
            </a:r>
            <a:r>
              <a:rPr lang="en-US" dirty="0"/>
              <a:t> kind</a:t>
            </a:r>
          </a:p>
          <a:p>
            <a:pPr>
              <a:lnSpc>
                <a:spcPct val="90000"/>
              </a:lnSpc>
            </a:pPr>
            <a:r>
              <a:rPr lang="en-US" dirty="0"/>
              <a:t>The data uses its own protocol, for example, FTP</a:t>
            </a:r>
          </a:p>
        </p:txBody>
      </p:sp>
    </p:spTree>
    <p:extLst>
      <p:ext uri="{BB962C8B-B14F-4D97-AF65-F5344CB8AC3E}">
        <p14:creationId xmlns:p14="http://schemas.microsoft.com/office/powerpoint/2010/main" val="5943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696E8-51A5-46EC-9000-B79D431A282E}" type="slidenum">
              <a:rPr lang="en-US"/>
              <a:pPr/>
              <a:t>6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Hostnames and DNS servers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74088" cy="5486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“real” name of a computer on the internet is its four-byte IP address</a:t>
            </a:r>
          </a:p>
          <a:p>
            <a:pPr>
              <a:lnSpc>
                <a:spcPct val="90000"/>
              </a:lnSpc>
            </a:pPr>
            <a:r>
              <a:rPr lang="en-US" dirty="0"/>
              <a:t>People, however, don’t like to remember numbers, so we use </a:t>
            </a:r>
            <a:r>
              <a:rPr lang="en-US" dirty="0">
                <a:solidFill>
                  <a:schemeClr val="tx2"/>
                </a:solidFill>
              </a:rPr>
              <a:t>hostnames</a:t>
            </a:r>
            <a:r>
              <a:rPr lang="en-US" dirty="0"/>
              <a:t> instead</a:t>
            </a:r>
          </a:p>
          <a:p>
            <a:pPr>
              <a:lnSpc>
                <a:spcPct val="90000"/>
              </a:lnSpc>
            </a:pPr>
            <a:r>
              <a:rPr lang="en-US" dirty="0"/>
              <a:t>For example, the hostname </a:t>
            </a:r>
            <a:r>
              <a:rPr lang="en-US" dirty="0">
                <a:hlinkClick r:id="rId2"/>
              </a:rPr>
              <a:t>www.cis.upenn.edu</a:t>
            </a:r>
            <a:r>
              <a:rPr lang="en-US" dirty="0"/>
              <a:t> is </a:t>
            </a:r>
            <a:r>
              <a:rPr 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158.130.12.9</a:t>
            </a:r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DNS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Domain Name Server</a:t>
            </a:r>
            <a:r>
              <a:rPr lang="en-US" dirty="0"/>
              <a:t>) is a computer that translates hostnames into IP </a:t>
            </a:r>
            <a:r>
              <a:rPr lang="en-US" dirty="0" smtClean="0"/>
              <a:t>addresses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A </a:t>
            </a:r>
            <a:r>
              <a:rPr lang="en-US" dirty="0">
                <a:solidFill>
                  <a:schemeClr val="accent2"/>
                </a:solidFill>
                <a:latin typeface="Arial Narrow" panose="020B0606020202030204" pitchFamily="34" charset="0"/>
              </a:rPr>
              <a:t>domain name server (DNS) is a machine that keeps a table of names and corresponding IP addresses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Think </a:t>
            </a:r>
            <a:r>
              <a:rPr lang="en-US" dirty="0"/>
              <a:t>of it as like a phone book--names to useful numbers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Of course, you have to know the IP address of the DNS in order to use it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50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262AF-37BB-40B8-9D2C-C37C13854718}" type="slidenum">
              <a:rPr lang="en-US"/>
              <a:pPr/>
              <a:t>7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If you have a web site, it must be hosted on a computer that is “permanently” on the Web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This computer must have a permanent IP address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There aren’t enough IP addresses for the number of computers there are these days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If you have no permanent web site, you can be given a </a:t>
            </a:r>
            <a:r>
              <a:rPr lang="en-US" sz="2400" i="1" dirty="0"/>
              <a:t>temporary</a:t>
            </a:r>
            <a:r>
              <a:rPr lang="en-US" sz="2400" dirty="0"/>
              <a:t> (dynamically allocated) IP address each time you connect to the Web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Similarly, if you have a home or office network, only one computer needs a permanent IP address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rest of the computers can be assigned </a:t>
            </a:r>
            <a:r>
              <a:rPr lang="en-US" sz="2000" i="1" dirty="0"/>
              <a:t>internal,</a:t>
            </a:r>
            <a:r>
              <a:rPr lang="en-US" sz="2000" dirty="0"/>
              <a:t> permanent IP addresses (not known to the rest of the world)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They can also be assigned internal IP addresses dynamically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DHCP</a:t>
            </a:r>
            <a:r>
              <a:rPr lang="en-US" sz="2400" dirty="0"/>
              <a:t> (</a:t>
            </a:r>
            <a:r>
              <a:rPr lang="en-US" sz="2400" dirty="0">
                <a:solidFill>
                  <a:schemeClr val="tx2"/>
                </a:solidFill>
              </a:rPr>
              <a:t>Dynamic Host Configuration Protocol</a:t>
            </a:r>
            <a:r>
              <a:rPr lang="en-US" sz="2400" dirty="0"/>
              <a:t>) is a way of assigning temporary IP addresses as needed</a:t>
            </a:r>
          </a:p>
        </p:txBody>
      </p:sp>
    </p:spTree>
    <p:extLst>
      <p:ext uri="{BB962C8B-B14F-4D97-AF65-F5344CB8AC3E}">
        <p14:creationId xmlns:p14="http://schemas.microsoft.com/office/powerpoint/2010/main" val="255556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CACA0-64F0-4AEB-8D5E-2229B4D017F0}" type="slidenum">
              <a:rPr lang="en-US"/>
              <a:pPr/>
              <a:t>8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URLs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74088" cy="2133600"/>
          </a:xfrm>
        </p:spPr>
        <p:txBody>
          <a:bodyPr/>
          <a:lstStyle/>
          <a:p>
            <a:r>
              <a:rPr lang="en-US"/>
              <a:t>A </a:t>
            </a:r>
            <a:r>
              <a:rPr lang="en-US">
                <a:solidFill>
                  <a:schemeClr val="tx2"/>
                </a:solidFill>
              </a:rPr>
              <a:t>URL</a:t>
            </a:r>
            <a:r>
              <a:rPr lang="en-US"/>
              <a:t>, </a:t>
            </a:r>
            <a:r>
              <a:rPr lang="en-US">
                <a:solidFill>
                  <a:schemeClr val="tx2"/>
                </a:solidFill>
              </a:rPr>
              <a:t>Uniform Resource Locater</a:t>
            </a:r>
            <a:r>
              <a:rPr lang="en-US"/>
              <a:t>, defines a location on the Web</a:t>
            </a:r>
          </a:p>
          <a:p>
            <a:r>
              <a:rPr lang="en-US"/>
              <a:t>A URL has up to five parts: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  http://www.xyz.com:80/ad/index.html#specials</a:t>
            </a:r>
            <a:endParaRPr lang="en-US"/>
          </a:p>
        </p:txBody>
      </p:sp>
      <p:grpSp>
        <p:nvGrpSpPr>
          <p:cNvPr id="13320" name="Group 8"/>
          <p:cNvGrpSpPr>
            <a:grpSpLocks/>
          </p:cNvGrpSpPr>
          <p:nvPr/>
        </p:nvGrpSpPr>
        <p:grpSpPr bwMode="auto">
          <a:xfrm>
            <a:off x="685800" y="3198813"/>
            <a:ext cx="6018213" cy="3201987"/>
            <a:chOff x="529" y="2015"/>
            <a:chExt cx="3791" cy="2017"/>
          </a:xfrm>
        </p:grpSpPr>
        <p:sp>
          <p:nvSpPr>
            <p:cNvPr id="13316" name="Line 4"/>
            <p:cNvSpPr>
              <a:spLocks noChangeShapeType="1"/>
            </p:cNvSpPr>
            <p:nvPr/>
          </p:nvSpPr>
          <p:spPr bwMode="auto">
            <a:xfrm>
              <a:off x="529" y="2015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7" name="Line 5"/>
            <p:cNvSpPr>
              <a:spLocks noChangeShapeType="1"/>
            </p:cNvSpPr>
            <p:nvPr/>
          </p:nvSpPr>
          <p:spPr bwMode="auto">
            <a:xfrm>
              <a:off x="720" y="2016"/>
              <a:ext cx="0" cy="18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>
              <a:off x="720" y="3888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9" name="Text Box 7"/>
            <p:cNvSpPr txBox="1">
              <a:spLocks noChangeArrowheads="1"/>
            </p:cNvSpPr>
            <p:nvPr/>
          </p:nvSpPr>
          <p:spPr bwMode="auto">
            <a:xfrm>
              <a:off x="960" y="3744"/>
              <a:ext cx="33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Protocol -- http is used for Web pages</a:t>
              </a:r>
            </a:p>
          </p:txBody>
        </p:sp>
      </p:grpSp>
      <p:grpSp>
        <p:nvGrpSpPr>
          <p:cNvPr id="13325" name="Group 13"/>
          <p:cNvGrpSpPr>
            <a:grpSpLocks/>
          </p:cNvGrpSpPr>
          <p:nvPr/>
        </p:nvGrpSpPr>
        <p:grpSpPr bwMode="auto">
          <a:xfrm>
            <a:off x="1674813" y="3200400"/>
            <a:ext cx="3276600" cy="2667000"/>
            <a:chOff x="1152" y="2016"/>
            <a:chExt cx="2064" cy="1680"/>
          </a:xfrm>
        </p:grpSpPr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1152" y="2016"/>
              <a:ext cx="12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>
              <a:off x="1680" y="2016"/>
              <a:ext cx="0" cy="15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>
              <a:off x="1680" y="355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Text Box 12"/>
            <p:cNvSpPr txBox="1">
              <a:spLocks noChangeArrowheads="1"/>
            </p:cNvSpPr>
            <p:nvPr/>
          </p:nvSpPr>
          <p:spPr bwMode="auto">
            <a:xfrm>
              <a:off x="1920" y="3408"/>
              <a:ext cx="1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Hostname</a:t>
              </a:r>
            </a:p>
          </p:txBody>
        </p:sp>
      </p:grpSp>
      <p:grpSp>
        <p:nvGrpSpPr>
          <p:cNvPr id="13330" name="Group 18"/>
          <p:cNvGrpSpPr>
            <a:grpSpLocks/>
          </p:cNvGrpSpPr>
          <p:nvPr/>
        </p:nvGrpSpPr>
        <p:grpSpPr bwMode="auto">
          <a:xfrm>
            <a:off x="3732213" y="3200400"/>
            <a:ext cx="5257800" cy="2362200"/>
            <a:chOff x="2448" y="2016"/>
            <a:chExt cx="3312" cy="1488"/>
          </a:xfrm>
        </p:grpSpPr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>
              <a:off x="2448" y="20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>
              <a:off x="2544" y="2016"/>
              <a:ext cx="0" cy="13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>
              <a:off x="2544" y="3360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Text Box 17"/>
            <p:cNvSpPr txBox="1">
              <a:spLocks noChangeArrowheads="1"/>
            </p:cNvSpPr>
            <p:nvPr/>
          </p:nvSpPr>
          <p:spPr bwMode="auto">
            <a:xfrm>
              <a:off x="2784" y="3216"/>
              <a:ext cx="29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Port -- 80 is default for http requests</a:t>
              </a:r>
            </a:p>
          </p:txBody>
        </p:sp>
      </p:grpSp>
      <p:grpSp>
        <p:nvGrpSpPr>
          <p:cNvPr id="13335" name="Group 23"/>
          <p:cNvGrpSpPr>
            <a:grpSpLocks/>
          </p:cNvGrpSpPr>
          <p:nvPr/>
        </p:nvGrpSpPr>
        <p:grpSpPr bwMode="auto">
          <a:xfrm>
            <a:off x="4189413" y="3200400"/>
            <a:ext cx="3581400" cy="1828800"/>
            <a:chOff x="2736" y="2016"/>
            <a:chExt cx="2256" cy="1152"/>
          </a:xfrm>
        </p:grpSpPr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>
              <a:off x="2736" y="2016"/>
              <a:ext cx="12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>
              <a:off x="2928" y="2016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3" name="Line 21"/>
            <p:cNvSpPr>
              <a:spLocks noChangeShapeType="1"/>
            </p:cNvSpPr>
            <p:nvPr/>
          </p:nvSpPr>
          <p:spPr bwMode="auto">
            <a:xfrm>
              <a:off x="2928" y="3024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Text Box 22"/>
            <p:cNvSpPr txBox="1">
              <a:spLocks noChangeArrowheads="1"/>
            </p:cNvSpPr>
            <p:nvPr/>
          </p:nvSpPr>
          <p:spPr bwMode="auto">
            <a:xfrm>
              <a:off x="3168" y="2880"/>
              <a:ext cx="18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Path to a given page</a:t>
              </a:r>
            </a:p>
          </p:txBody>
        </p:sp>
      </p:grpSp>
      <p:grpSp>
        <p:nvGrpSpPr>
          <p:cNvPr id="13341" name="Group 29"/>
          <p:cNvGrpSpPr>
            <a:grpSpLocks/>
          </p:cNvGrpSpPr>
          <p:nvPr/>
        </p:nvGrpSpPr>
        <p:grpSpPr bwMode="auto">
          <a:xfrm>
            <a:off x="6323013" y="3200400"/>
            <a:ext cx="2668587" cy="1339850"/>
            <a:chOff x="3983" y="2016"/>
            <a:chExt cx="1681" cy="844"/>
          </a:xfrm>
        </p:grpSpPr>
        <p:sp>
          <p:nvSpPr>
            <p:cNvPr id="13336" name="Line 24"/>
            <p:cNvSpPr>
              <a:spLocks noChangeShapeType="1"/>
            </p:cNvSpPr>
            <p:nvPr/>
          </p:nvSpPr>
          <p:spPr bwMode="auto">
            <a:xfrm>
              <a:off x="3983" y="2016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Line 25"/>
            <p:cNvSpPr>
              <a:spLocks noChangeShapeType="1"/>
            </p:cNvSpPr>
            <p:nvPr/>
          </p:nvSpPr>
          <p:spPr bwMode="auto">
            <a:xfrm>
              <a:off x="4127" y="2016"/>
              <a:ext cx="1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8" name="Line 26"/>
            <p:cNvSpPr>
              <a:spLocks noChangeShapeType="1"/>
            </p:cNvSpPr>
            <p:nvPr/>
          </p:nvSpPr>
          <p:spPr bwMode="auto">
            <a:xfrm>
              <a:off x="4128" y="2256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9" name="Text Box 27"/>
            <p:cNvSpPr txBox="1">
              <a:spLocks noChangeArrowheads="1"/>
            </p:cNvSpPr>
            <p:nvPr/>
          </p:nvSpPr>
          <p:spPr bwMode="auto">
            <a:xfrm>
              <a:off x="4272" y="2112"/>
              <a:ext cx="1392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Anchor -- a location within the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896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D46E-AC93-4382-8D32-909D1ECDEC09}" type="slidenum">
              <a:rPr lang="en-US"/>
              <a:pPr/>
              <a:t>9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World Wide Web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143000"/>
            <a:ext cx="8158758" cy="3714750"/>
          </a:xfrm>
        </p:spPr>
        <p:txBody>
          <a:bodyPr>
            <a:normAutofit fontScale="92500" lnSpcReduction="10000"/>
          </a:bodyPr>
          <a:lstStyle/>
          <a:p>
            <a:r>
              <a:rPr lang="en-US" sz="2625"/>
              <a:t>the Web is the world’s largest client/server system</a:t>
            </a:r>
          </a:p>
          <a:p>
            <a:pPr lvl="1"/>
            <a:endParaRPr lang="en-US" sz="2250"/>
          </a:p>
          <a:p>
            <a:pPr lvl="1">
              <a:buFont typeface="Wingdings" panose="05000000000000000000" pitchFamily="2" charset="2"/>
              <a:buNone/>
            </a:pPr>
            <a:r>
              <a:rPr lang="en-US" sz="2250"/>
              <a:t>communication occurs via message passing</a:t>
            </a:r>
          </a:p>
          <a:p>
            <a:pPr lvl="2">
              <a:buFontTx/>
              <a:buChar char="•"/>
            </a:pPr>
            <a:r>
              <a:rPr lang="en-US"/>
              <a:t>within browser, select URL of desired page </a:t>
            </a:r>
          </a:p>
          <a:p>
            <a:pPr lvl="2">
              <a:buFontTx/>
              <a:buChar char="•"/>
            </a:pPr>
            <a:r>
              <a:rPr lang="en-US"/>
              <a:t>browser requests page from server</a:t>
            </a:r>
          </a:p>
          <a:p>
            <a:pPr lvl="2">
              <a:buFontTx/>
              <a:buChar char="•"/>
            </a:pPr>
            <a:r>
              <a:rPr lang="en-US"/>
              <a:t>server responds with message containing</a:t>
            </a:r>
          </a:p>
          <a:p>
            <a:pPr lvl="3"/>
            <a:r>
              <a:rPr lang="en-US">
                <a:latin typeface="Arial Narrow" panose="020B0606020202030204" pitchFamily="34" charset="0"/>
              </a:rPr>
              <a:t>type of page (HTML, gif, pdf, zip, …)</a:t>
            </a:r>
          </a:p>
          <a:p>
            <a:pPr lvl="3"/>
            <a:r>
              <a:rPr lang="en-US">
                <a:latin typeface="Arial Narrow" panose="020B0606020202030204" pitchFamily="34" charset="0"/>
              </a:rPr>
              <a:t>page contents</a:t>
            </a:r>
          </a:p>
          <a:p>
            <a:pPr lvl="2">
              <a:buFontTx/>
              <a:buChar char="•"/>
            </a:pPr>
            <a:r>
              <a:rPr lang="en-US"/>
              <a:t>browser uses type info to correctly display page</a:t>
            </a:r>
          </a:p>
          <a:p>
            <a:pPr lvl="2">
              <a:buFontTx/>
              <a:buChar char="•"/>
            </a:pPr>
            <a:r>
              <a:rPr lang="en-US"/>
              <a:t>if page contains other items (images, applets, …), </a:t>
            </a:r>
          </a:p>
          <a:p>
            <a:pPr lvl="3">
              <a:buFontTx/>
              <a:buNone/>
            </a:pPr>
            <a:r>
              <a:rPr lang="en-US">
                <a:latin typeface="Arial Narrow" panose="020B0606020202030204" pitchFamily="34" charset="0"/>
              </a:rPr>
              <a:t>browser must request each separately</a:t>
            </a:r>
          </a:p>
        </p:txBody>
      </p:sp>
      <p:pic>
        <p:nvPicPr>
          <p:cNvPr id="53254" name="Picture 6" descr="01-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4929188"/>
            <a:ext cx="5304234" cy="153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baid_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8561</TotalTime>
  <Words>1715</Words>
  <Application>Microsoft Office PowerPoint</Application>
  <PresentationFormat>On-screen Show (4:3)</PresentationFormat>
  <Paragraphs>234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Arial Narrow</vt:lpstr>
      <vt:lpstr>Courier New</vt:lpstr>
      <vt:lpstr>Franklin Gothic Book</vt:lpstr>
      <vt:lpstr>Garamond</vt:lpstr>
      <vt:lpstr>Perpetua</vt:lpstr>
      <vt:lpstr>Times New Roman</vt:lpstr>
      <vt:lpstr>Trebuchet MS</vt:lpstr>
      <vt:lpstr>Wingdings</vt:lpstr>
      <vt:lpstr>Wingdings 2</vt:lpstr>
      <vt:lpstr>Ubaid_Theme</vt:lpstr>
      <vt:lpstr>PowerPoint Presentation</vt:lpstr>
      <vt:lpstr>Sockets</vt:lpstr>
      <vt:lpstr>Protocols</vt:lpstr>
      <vt:lpstr>What is a protocol?</vt:lpstr>
      <vt:lpstr>TCP/IP</vt:lpstr>
      <vt:lpstr>Hostnames and DNS servers</vt:lpstr>
      <vt:lpstr>DHCP</vt:lpstr>
      <vt:lpstr>URLs</vt:lpstr>
      <vt:lpstr>World Wide Web</vt:lpstr>
      <vt:lpstr>HTTP vs HTML</vt:lpstr>
      <vt:lpstr>HTTP</vt:lpstr>
      <vt:lpstr>PowerPoint Presentation</vt:lpstr>
      <vt:lpstr>An HTTP example</vt:lpstr>
      <vt:lpstr>Network protocols</vt:lpstr>
      <vt:lpstr>Tim Berners-Lee</vt:lpstr>
      <vt:lpstr>HTTP is an application layer protocol</vt:lpstr>
      <vt:lpstr>Many application layer protocols are used on the Internet, HTTP is only one</vt:lpstr>
      <vt:lpstr>The TCP/IP protocol layers</vt:lpstr>
      <vt:lpstr>Caching</vt:lpstr>
      <vt:lpstr>Cookies</vt:lpstr>
      <vt:lpstr>PowerPoint Presentation</vt:lpstr>
      <vt:lpstr>PowerPoint Presentation</vt:lpstr>
    </vt:vector>
  </TitlesOfParts>
  <Company>Techlogix (Pvt)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aslam</dc:creator>
  <cp:lastModifiedBy>Zulfiqar Ahmad</cp:lastModifiedBy>
  <cp:revision>406</cp:revision>
  <dcterms:created xsi:type="dcterms:W3CDTF">2002-08-03T08:00:25Z</dcterms:created>
  <dcterms:modified xsi:type="dcterms:W3CDTF">2023-03-06T04:32:18Z</dcterms:modified>
</cp:coreProperties>
</file>