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24"/>
  </p:notesMasterIdLst>
  <p:sldIdLst>
    <p:sldId id="1877" r:id="rId5"/>
    <p:sldId id="1878" r:id="rId6"/>
    <p:sldId id="1864" r:id="rId7"/>
    <p:sldId id="1846" r:id="rId8"/>
    <p:sldId id="1845" r:id="rId9"/>
    <p:sldId id="1869" r:id="rId10"/>
    <p:sldId id="1848" r:id="rId11"/>
    <p:sldId id="1870" r:id="rId12"/>
    <p:sldId id="1866" r:id="rId13"/>
    <p:sldId id="1852" r:id="rId14"/>
    <p:sldId id="1871" r:id="rId15"/>
    <p:sldId id="1865" r:id="rId16"/>
    <p:sldId id="1872" r:id="rId17"/>
    <p:sldId id="1873" r:id="rId18"/>
    <p:sldId id="1874" r:id="rId19"/>
    <p:sldId id="1876" r:id="rId20"/>
    <p:sldId id="1858" r:id="rId21"/>
    <p:sldId id="1859" r:id="rId22"/>
    <p:sldId id="1875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7EF256-E9F9-011F-2818-089223ADB287}" v="32" dt="2025-01-06T15:21:16.7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3"/>
  </p:normalViewPr>
  <p:slideViewPr>
    <p:cSldViewPr snapToGrid="0">
      <p:cViewPr varScale="1">
        <p:scale>
          <a:sx n="63" d="100"/>
          <a:sy n="63" d="100"/>
        </p:scale>
        <p:origin x="676" y="56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3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964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>
          <p15:clr>
            <a:srgbClr val="5ACBF0"/>
          </p15:clr>
        </p15:guide>
        <p15:guide id="4" orient="horz" pos="24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07268-80CE-19BC-9ECA-B2EAC2F5D231}"/>
              </a:ext>
            </a:extLst>
          </p:cNvPr>
          <p:cNvSpPr txBox="1"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a typeface="+mj-lt"/>
                <a:cs typeface="+mj-lt"/>
              </a:rPr>
              <a:t>Vector Database Management Systems: 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b="0" dirty="0">
                <a:ea typeface="+mj-lt"/>
                <a:cs typeface="+mj-lt"/>
              </a:rPr>
              <a:t>Fundamental Concepts, Use-Cases, and Current Challenges</a:t>
            </a:r>
            <a:endParaRPr lang="en-US" dirty="0"/>
          </a:p>
        </p:txBody>
      </p:sp>
      <p:pic>
        <p:nvPicPr>
          <p:cNvPr id="12294" name="Picture 6" descr="LECTURE 2: PHILOSOPHY OF BISMILLAH - Ahlul Bait Foundation of ...">
            <a:extLst>
              <a:ext uri="{FF2B5EF4-FFF2-40B4-BE49-F238E27FC236}">
                <a16:creationId xmlns:a16="http://schemas.microsoft.com/office/drawing/2014/main" id="{874E9704-11C2-64D1-2DED-700AC59F5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22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" y="715963"/>
            <a:ext cx="5334000" cy="1189038"/>
          </a:xfrm>
        </p:spPr>
        <p:txBody>
          <a:bodyPr/>
          <a:lstStyle/>
          <a:p>
            <a:r>
              <a:rPr lang="en-US" dirty="0"/>
              <a:t>Database System Architecture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284480" y="2061462"/>
            <a:ext cx="5334000" cy="990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Vectorization, storage, and query execution are key components for managing and retrieving vector data efficiently.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E2D0B-1D94-05CA-6152-929BE4A2B0F5}"/>
              </a:ext>
            </a:extLst>
          </p:cNvPr>
          <p:cNvSpPr txBox="1"/>
          <p:nvPr/>
        </p:nvSpPr>
        <p:spPr>
          <a:xfrm>
            <a:off x="284480" y="3208523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Vectorization</a:t>
            </a:r>
            <a:r>
              <a:rPr lang="en-US" dirty="0">
                <a:solidFill>
                  <a:schemeClr val="bg1"/>
                </a:solidFill>
              </a:rPr>
              <a:t>: Converting raw data into vector embeddings.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Storage</a:t>
            </a:r>
            <a:r>
              <a:rPr lang="en-US" dirty="0">
                <a:solidFill>
                  <a:schemeClr val="bg1"/>
                </a:solidFill>
              </a:rPr>
              <a:t>: Managing vectors, metadata, and original data.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Query Execution</a:t>
            </a:r>
            <a:r>
              <a:rPr lang="en-US" dirty="0">
                <a:solidFill>
                  <a:schemeClr val="bg1"/>
                </a:solidFill>
              </a:rPr>
              <a:t>: Optimizing queries for vector similarity and metadata filters.</a:t>
            </a:r>
          </a:p>
        </p:txBody>
      </p:sp>
      <p:pic>
        <p:nvPicPr>
          <p:cNvPr id="5126" name="Picture 6" descr="Vectorization in Deep Learning: A Cornerstone of Efficient Model Training |  by allglenn | Stackademic">
            <a:extLst>
              <a:ext uri="{FF2B5EF4-FFF2-40B4-BE49-F238E27FC236}">
                <a16:creationId xmlns:a16="http://schemas.microsoft.com/office/drawing/2014/main" id="{755BFE4A-C52A-1722-36BD-182713426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609" y="694722"/>
            <a:ext cx="6096001" cy="181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C52CC1-5835-3291-1681-A5B1875CD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090" y="2972819"/>
            <a:ext cx="5868219" cy="2505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VDBMS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VDBMSs excel in similarity search, image/video recognition, voice data processing, and chatbot long-term memory.</a:t>
            </a:r>
          </a:p>
        </p:txBody>
      </p:sp>
    </p:spTree>
    <p:extLst>
      <p:ext uri="{BB962C8B-B14F-4D97-AF65-F5344CB8AC3E}">
        <p14:creationId xmlns:p14="http://schemas.microsoft.com/office/powerpoint/2010/main" val="406593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General Similarity Search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21E0C1-08C9-00A1-4F52-E4AFC6B32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4999"/>
            <a:ext cx="6477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VDBMSs efficiently search for approximate similarities in large datasets.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They are useful in domains like healthcare, finance, and e-commerce.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Enable fast retrieval of similar data points, reducing computational costs.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Enhance applications like recommendation systems and content retrieval. </a:t>
            </a:r>
          </a:p>
        </p:txBody>
      </p:sp>
      <p:pic>
        <p:nvPicPr>
          <p:cNvPr id="1026" name="Picture 2" descr="Vector Search For AI — Part 1 — Vector Similarity Search Algorithms | by  Serkan Özal | Medium">
            <a:extLst>
              <a:ext uri="{FF2B5EF4-FFF2-40B4-BE49-F238E27FC236}">
                <a16:creationId xmlns:a16="http://schemas.microsoft.com/office/drawing/2014/main" id="{64949268-3A2A-3C08-A5D1-8C2E68643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485" y="1397316"/>
            <a:ext cx="4756037" cy="392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74A1-BF5F-4377-D478-E477548E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3379" y="552747"/>
            <a:ext cx="9141397" cy="61555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Image and Video Similarity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4A5415-3786-1183-5BB9-F032EE1E8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58" y="1372602"/>
            <a:ext cx="1097280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Images and videos are transformed into vector embeddings.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for tasks like image recognition, object detection, and video retrieval.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Improve reverse image search and content-based video analysis.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Support applications like security surveillance and media platforms. </a:t>
            </a:r>
          </a:p>
        </p:txBody>
      </p:sp>
      <p:pic>
        <p:nvPicPr>
          <p:cNvPr id="2050" name="Picture 2" descr="Vector Database: Empowering Next-Gen Applications | by Renu Khandelwal |  GoPenAI">
            <a:extLst>
              <a:ext uri="{FF2B5EF4-FFF2-40B4-BE49-F238E27FC236}">
                <a16:creationId xmlns:a16="http://schemas.microsoft.com/office/drawing/2014/main" id="{0E73C44C-838D-5088-C835-BAFB69472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960" y="4132560"/>
            <a:ext cx="7487919" cy="341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61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74A1-BF5F-4377-D478-E477548E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Recognition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18CF5A-25AB-8B0D-8F30-428FE4C59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720840"/>
            <a:ext cx="577088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Voice data is converted into feature vectors for analysis.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in speech-to-text applications and speaker recognition.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Essential for tasks like user authentication and conversational AI systems.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Enhance virtual assistants and voice-controlled applications. </a:t>
            </a:r>
          </a:p>
        </p:txBody>
      </p:sp>
      <p:pic>
        <p:nvPicPr>
          <p:cNvPr id="2052" name="Picture 4" descr="How to Build Domain Specific Automatic Speech Recognition Models on GPUs |  NVIDIA Technical Blog">
            <a:extLst>
              <a:ext uri="{FF2B5EF4-FFF2-40B4-BE49-F238E27FC236}">
                <a16:creationId xmlns:a16="http://schemas.microsoft.com/office/drawing/2014/main" id="{7E3FBC93-9D9B-6EBC-E8A5-E7EAE42A1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240" y="3094381"/>
            <a:ext cx="8473440" cy="376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6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74A1-BF5F-4377-D478-E477548E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Chatbots and Long-Term Memory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0059B6-9714-9F9F-D279-A36BFE199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86060"/>
            <a:ext cx="64770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VDBMSs store user interactions for long-term context retention.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Help chatbots improve personalized responses and conversations.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Enable better understanding of user queries over time.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Boost user engagement and satisfaction in chatbot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20065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9D0D97-8E41-B225-A35E-6B6023F3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06A5B3A-AEA1-A2EA-A40D-E7D851CA2A9A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VDBMSs hold significant potential, driven by ongoing advancements and community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91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481C282-7C8E-6502-483B-75A77FD85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24" y="1604028"/>
            <a:ext cx="1061700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VDBMSs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efficiently manage high-dimensional vector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They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essential for applications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like recommendation systems, similarity search, and chatbots.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VDBMSs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focus 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vector similarity search and indexing.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VDBMS products: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Pinecone, Milvus, Deep Lake.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 cases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include image retrieval, voice recognition, and chatbots.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Challenges: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speed vs. accuracy, dimensionality, and system maturity.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Continued advancements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are needed for scalability and stability.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VDBMSs will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play a key role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managing unstructured data. </a:t>
            </a:r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altLang="en-US" dirty="0"/>
              <a:t>Now its your turn , make questions we will try to answer the best.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3F5261-84EB-A31A-1A1B-767B7BD6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233467"/>
            <a:ext cx="9141397" cy="615553"/>
          </a:xfrm>
        </p:spPr>
        <p:txBody>
          <a:bodyPr/>
          <a:lstStyle/>
          <a:p>
            <a:r>
              <a:rPr lang="en-US" dirty="0"/>
              <a:t>Allah Hafiz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B76680-8036-CBA9-5DA8-469A16DF7E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5" y="2630785"/>
            <a:ext cx="7799387" cy="247969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Credits: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Shaheer Ali &amp; Areeba Khan</a:t>
            </a: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We would like to express our gratitude to everyone who contributed to this research and presentation.</a:t>
            </a:r>
          </a:p>
          <a:p>
            <a:endParaRPr lang="en-US" dirty="0"/>
          </a:p>
          <a:p>
            <a:r>
              <a:rPr lang="en-US" dirty="0"/>
              <a:t>Special thanks to Mam Muneeba, for her support and guidance.</a:t>
            </a:r>
          </a:p>
          <a:p>
            <a:r>
              <a:rPr lang="en-US" dirty="0"/>
              <a:t>Thank you for your attention.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FC79-86C8-FF5C-BAA6-61F4C25C1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920" y="2147866"/>
            <a:ext cx="3940779" cy="615553"/>
          </a:xfrm>
        </p:spPr>
        <p:txBody>
          <a:bodyPr/>
          <a:lstStyle/>
          <a:p>
            <a:r>
              <a:rPr lang="en-US" dirty="0"/>
              <a:t>Areeba Khan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9A151-33A6-DDCE-39FB-3A4B53A63F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03323" y="2803505"/>
            <a:ext cx="3584733" cy="1534757"/>
          </a:xfrm>
        </p:spPr>
        <p:txBody>
          <a:bodyPr/>
          <a:lstStyle/>
          <a:p>
            <a:r>
              <a:rPr lang="en-US" dirty="0"/>
              <a:t>301-221044</a:t>
            </a:r>
          </a:p>
          <a:p>
            <a:r>
              <a:rPr lang="en-US" dirty="0"/>
              <a:t>BS CS 5</a:t>
            </a:r>
            <a:r>
              <a:rPr lang="en-US" baseline="30000" dirty="0"/>
              <a:t>th</a:t>
            </a:r>
            <a:r>
              <a:rPr lang="en-US" dirty="0"/>
              <a:t> Section-A</a:t>
            </a:r>
          </a:p>
          <a:p>
            <a:r>
              <a:rPr lang="en-US" dirty="0"/>
              <a:t>Department of Computer Science</a:t>
            </a:r>
          </a:p>
          <a:p>
            <a:r>
              <a:rPr lang="en-US" dirty="0"/>
              <a:t>Hazara University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B182C52-2BA4-5E9E-BC34-22C14AE10B2D}"/>
              </a:ext>
            </a:extLst>
          </p:cNvPr>
          <p:cNvSpPr txBox="1">
            <a:spLocks/>
          </p:cNvSpPr>
          <p:nvPr/>
        </p:nvSpPr>
        <p:spPr>
          <a:xfrm>
            <a:off x="6903944" y="2803504"/>
            <a:ext cx="3584733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301-221012</a:t>
            </a:r>
          </a:p>
          <a:p>
            <a:pPr fontAlgn="auto"/>
            <a:r>
              <a:rPr lang="en-US" dirty="0"/>
              <a:t>BS CS 5</a:t>
            </a:r>
            <a:r>
              <a:rPr lang="en-US" baseline="30000" dirty="0"/>
              <a:t>th</a:t>
            </a:r>
            <a:r>
              <a:rPr lang="en-US" dirty="0"/>
              <a:t> Section-A</a:t>
            </a:r>
          </a:p>
          <a:p>
            <a:pPr fontAlgn="auto"/>
            <a:r>
              <a:rPr lang="en-US" dirty="0"/>
              <a:t>Department of Computer Science</a:t>
            </a:r>
          </a:p>
          <a:p>
            <a:pPr fontAlgn="auto"/>
            <a:r>
              <a:rPr lang="en-US" dirty="0"/>
              <a:t>Hazara University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AF3061-553A-DA6E-1C31-0369AB6F4A15}"/>
              </a:ext>
            </a:extLst>
          </p:cNvPr>
          <p:cNvSpPr txBox="1">
            <a:spLocks/>
          </p:cNvSpPr>
          <p:nvPr/>
        </p:nvSpPr>
        <p:spPr>
          <a:xfrm>
            <a:off x="1677701" y="2147867"/>
            <a:ext cx="3940779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Shaheer Ali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741DF2-9C8C-885B-C2C3-3741B8D9822F}"/>
              </a:ext>
            </a:extLst>
          </p:cNvPr>
          <p:cNvSpPr txBox="1">
            <a:spLocks/>
          </p:cNvSpPr>
          <p:nvPr/>
        </p:nvSpPr>
        <p:spPr>
          <a:xfrm>
            <a:off x="3831621" y="847387"/>
            <a:ext cx="3940779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schemeClr val="accent5"/>
                </a:solidFill>
              </a:rPr>
              <a:t>Presentation By</a:t>
            </a:r>
          </a:p>
        </p:txBody>
      </p:sp>
    </p:spTree>
    <p:extLst>
      <p:ext uri="{BB962C8B-B14F-4D97-AF65-F5344CB8AC3E}">
        <p14:creationId xmlns:p14="http://schemas.microsoft.com/office/powerpoint/2010/main" val="343972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EA4D-009A-1910-2742-452129AF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2134160"/>
            <a:ext cx="9141397" cy="1846659"/>
          </a:xfrm>
        </p:spPr>
        <p:txBody>
          <a:bodyPr/>
          <a:lstStyle/>
          <a:p>
            <a:r>
              <a:rPr lang="en-US" sz="4000" dirty="0">
                <a:ea typeface="+mj-lt"/>
                <a:cs typeface="+mj-lt"/>
              </a:rPr>
              <a:t>Vector Database Management Systems: </a:t>
            </a:r>
            <a:br>
              <a:rPr lang="en-US" sz="4000" dirty="0">
                <a:ea typeface="+mj-lt"/>
                <a:cs typeface="+mj-lt"/>
              </a:rPr>
            </a:br>
            <a:r>
              <a:rPr lang="en-US" sz="4000" dirty="0">
                <a:ea typeface="+mj-lt"/>
                <a:cs typeface="+mj-lt"/>
              </a:rPr>
              <a:t>Fundamental Concepts</a:t>
            </a:r>
            <a:r>
              <a:rPr lang="en-US" dirty="0">
                <a:ea typeface="+mj-lt"/>
                <a:cs typeface="+mj-lt"/>
              </a:rPr>
              <a:t> and</a:t>
            </a:r>
            <a:r>
              <a:rPr lang="en-US" sz="4000" dirty="0">
                <a:ea typeface="+mj-lt"/>
                <a:cs typeface="+mj-lt"/>
              </a:rPr>
              <a:t> Use-Cases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8E4BF-2707-1B65-FA8B-35D90B5E1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314" y="5161908"/>
            <a:ext cx="5191850" cy="52394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31775A5-6CF1-118B-3DA0-5F5210CDFFC7}"/>
              </a:ext>
            </a:extLst>
          </p:cNvPr>
          <p:cNvSpPr txBox="1">
            <a:spLocks/>
          </p:cNvSpPr>
          <p:nvPr/>
        </p:nvSpPr>
        <p:spPr>
          <a:xfrm>
            <a:off x="-1593819" y="5116105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schemeClr val="accent5"/>
                </a:solidFill>
              </a:rPr>
              <a:t>Author: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C75A5C-9662-F23B-DE0F-E1F4CB3E9BBB}"/>
              </a:ext>
            </a:extLst>
          </p:cNvPr>
          <p:cNvSpPr txBox="1">
            <a:spLocks/>
          </p:cNvSpPr>
          <p:nvPr/>
        </p:nvSpPr>
        <p:spPr>
          <a:xfrm>
            <a:off x="4817141" y="808903"/>
            <a:ext cx="2274539" cy="769441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5000" dirty="0">
                <a:solidFill>
                  <a:schemeClr val="accent5"/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610360"/>
            <a:ext cx="6477000" cy="5085080"/>
          </a:xfrm>
        </p:spPr>
        <p:txBody>
          <a:bodyPr/>
          <a:lstStyle/>
          <a:p>
            <a:r>
              <a:rPr lang="en-US" dirty="0"/>
              <a:t>What are Vector Database Management Systems (VDBMSs)?</a:t>
            </a:r>
          </a:p>
          <a:p>
            <a:pPr lvl="1"/>
            <a:r>
              <a:rPr lang="en-US" dirty="0"/>
              <a:t>VDBMSs are specialized systems designed to store and process high-dimensional numerical vectors.</a:t>
            </a:r>
          </a:p>
          <a:p>
            <a:pPr lvl="1"/>
            <a:r>
              <a:rPr lang="en-US" dirty="0"/>
              <a:t>They are widely used in applications like recommendation systems, similarity search, and chatbots.</a:t>
            </a:r>
          </a:p>
          <a:p>
            <a:pPr lvl="1"/>
            <a:endParaRPr lang="en-US" altLang="en-US" dirty="0"/>
          </a:p>
          <a:p>
            <a:r>
              <a:rPr lang="en-US" dirty="0"/>
              <a:t>Why are VDBMSs important?</a:t>
            </a:r>
            <a:endParaRPr lang="en-US" altLang="en-US" dirty="0"/>
          </a:p>
          <a:p>
            <a:pPr lvl="1"/>
            <a:r>
              <a:rPr lang="en-US" dirty="0"/>
              <a:t>They address the growing need to handle high-dimensional data efficiently.</a:t>
            </a:r>
          </a:p>
          <a:p>
            <a:pPr lvl="1"/>
            <a:r>
              <a:rPr lang="en-US" dirty="0"/>
              <a:t>VDBMSs enable faster and more accurate vector similarity searches and operations.</a:t>
            </a:r>
          </a:p>
          <a:p>
            <a:pPr lvl="1"/>
            <a:r>
              <a:rPr lang="en-US" dirty="0"/>
              <a:t>They are essential tools for modern AI applications, such as reverse image search and natural language processing.</a:t>
            </a: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1" y="1379914"/>
            <a:ext cx="10239978" cy="1231106"/>
          </a:xfrm>
        </p:spPr>
        <p:txBody>
          <a:bodyPr/>
          <a:lstStyle/>
          <a:p>
            <a:r>
              <a:rPr lang="en-US" dirty="0"/>
              <a:t>Overview of Current Products and Features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dirty="0"/>
              <a:t>Major VDBMSs offer diverse integrations and unique querying capabilities for various applications.</a:t>
            </a:r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142" y="3611566"/>
            <a:ext cx="6477000" cy="1189037"/>
          </a:xfrm>
        </p:spPr>
        <p:txBody>
          <a:bodyPr/>
          <a:lstStyle/>
          <a:p>
            <a:r>
              <a:rPr lang="en-US" dirty="0"/>
              <a:t>Comparison of VDBMS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2142" y="17907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Key players include Pinecone, Milvus, and Deep Lake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Pinecone, Milvus, and Deep Lake enable efficient similarity search, large-scale vector management, and dataset storage with versioning for AI workflows.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40588393-CD04-276E-145C-DD72CE56A4E0}"/>
              </a:ext>
            </a:extLst>
          </p:cNvPr>
          <p:cNvSpPr txBox="1">
            <a:spLocks/>
          </p:cNvSpPr>
          <p:nvPr/>
        </p:nvSpPr>
        <p:spPr>
          <a:xfrm>
            <a:off x="5352142" y="8683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0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Existing VDBMSs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6357141-75FD-63AD-F8B2-9A840C7D6AF7}"/>
              </a:ext>
            </a:extLst>
          </p:cNvPr>
          <p:cNvSpPr txBox="1">
            <a:spLocks/>
          </p:cNvSpPr>
          <p:nvPr/>
        </p:nvSpPr>
        <p:spPr>
          <a:xfrm>
            <a:off x="5352142" y="4943153"/>
            <a:ext cx="6477000" cy="127508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Different VDBMSs support unique integrations like OpenAI and LangChain.</a:t>
            </a:r>
          </a:p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They serve use cases such as image retrieval, chatbot development, and voice recognition.</a:t>
            </a:r>
          </a:p>
        </p:txBody>
      </p:sp>
    </p:spTree>
    <p:extLst>
      <p:ext uri="{BB962C8B-B14F-4D97-AF65-F5344CB8AC3E}">
        <p14:creationId xmlns:p14="http://schemas.microsoft.com/office/powerpoint/2010/main" val="210580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/>
              <a:t>Comparison of VDBMS Features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6A9FD9-630E-44B9-BED8-AFEA6C84A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32562"/>
            <a:ext cx="10667999" cy="1158237"/>
          </a:xfrm>
        </p:spPr>
        <p:txBody>
          <a:bodyPr/>
          <a:lstStyle/>
          <a:p>
            <a:pPr lvl="0"/>
            <a:r>
              <a:rPr lang="en-US" dirty="0"/>
              <a:t>Different VDBMSs support unique integrations like OpenAI and LangChain.</a:t>
            </a:r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9B216DB7-355D-A470-ED47-9AA3B6B1A477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99598400"/>
              </p:ext>
            </p:extLst>
          </p:nvPr>
        </p:nvGraphicFramePr>
        <p:xfrm>
          <a:off x="776921" y="2392574"/>
          <a:ext cx="106530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078">
                  <a:extLst>
                    <a:ext uri="{9D8B030D-6E8A-4147-A177-3AD203B41FA5}">
                      <a16:colId xmlns:a16="http://schemas.microsoft.com/office/drawing/2014/main" val="337551562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764244054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09194523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772892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Pinecone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Milvus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 Lake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696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Vector Similarity Search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49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Metadata Handling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96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Multi-GPU Support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9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Primary Use Case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ML Workflow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LangChain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Pytorch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8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1" y="1995467"/>
            <a:ext cx="10239978" cy="615553"/>
          </a:xfrm>
        </p:spPr>
        <p:txBody>
          <a:bodyPr/>
          <a:lstStyle/>
          <a:p>
            <a:r>
              <a:rPr lang="en-US" dirty="0"/>
              <a:t>Fundamental Concepts of VDBMS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dirty="0"/>
              <a:t>Vectors are numerical data representations, varying from low to high-dimensional, depending on task complexity.</a:t>
            </a:r>
          </a:p>
        </p:txBody>
      </p:sp>
    </p:spTree>
    <p:extLst>
      <p:ext uri="{BB962C8B-B14F-4D97-AF65-F5344CB8AC3E}">
        <p14:creationId xmlns:p14="http://schemas.microsoft.com/office/powerpoint/2010/main" val="194873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/>
              <a:t>Vectors as Data Representations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3E956B-EBAB-80FE-E99D-D9923D593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62296"/>
            <a:ext cx="871584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Vectors are numerical representations of data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Low-dimensional vectors are used for simpler tasks like geospatial queries.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High-dimensional vectors capture complex data characteristics like image textures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C4A6724-EECC-BFAE-9970-CA92BA6DB95B}"/>
              </a:ext>
            </a:extLst>
          </p:cNvPr>
          <p:cNvSpPr txBox="1">
            <a:spLocks/>
          </p:cNvSpPr>
          <p:nvPr/>
        </p:nvSpPr>
        <p:spPr>
          <a:xfrm>
            <a:off x="762000" y="34880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000" b="1" kern="120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Characteristics of VDBMS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4DA86CB-523B-C580-450D-A3AD5DB1B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34396"/>
            <a:ext cx="111184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VDBMSs focus on managing high-dimensional vector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They offer vector similarity search, indexing, and operations not commonly found in traditional databases. </a:t>
            </a:r>
          </a:p>
        </p:txBody>
      </p:sp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D97AF3-310A-4DBA-AAE4-E94EC92F74FE}">
  <ds:schemaRefs>
    <ds:schemaRef ds:uri="http://purl.org/dc/dcmitype/"/>
    <ds:schemaRef ds:uri="16c05727-aa75-4e4a-9b5f-8a80a1165891"/>
    <ds:schemaRef ds:uri="http://purl.org/dc/terms/"/>
    <ds:schemaRef ds:uri="http://purl.org/dc/elements/1.1/"/>
    <ds:schemaRef ds:uri="http://schemas.microsoft.com/sharepoint/v3"/>
    <ds:schemaRef ds:uri="71af3243-3dd4-4a8d-8c0d-dd76da1f02a5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8D17C5B-66E3-4784-8825-129A0E305F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509185-7C76-414A-B58D-FA547B6D6E6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244</TotalTime>
  <Words>774</Words>
  <Application>Microsoft Office PowerPoint</Application>
  <PresentationFormat>Widescreen</PresentationFormat>
  <Paragraphs>151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Times New Roman</vt:lpstr>
      <vt:lpstr>Office Theme</vt:lpstr>
      <vt:lpstr>PowerPoint Presentation</vt:lpstr>
      <vt:lpstr>Areeba Khan</vt:lpstr>
      <vt:lpstr>Vector Database Management Systems:  Fundamental Concepts and Use-Cases</vt:lpstr>
      <vt:lpstr>Introduction</vt:lpstr>
      <vt:lpstr>Overview of Current Products and Features</vt:lpstr>
      <vt:lpstr>Comparison of VDBMS Features</vt:lpstr>
      <vt:lpstr>Comparison of VDBMS Features</vt:lpstr>
      <vt:lpstr>Fundamental Concepts of VDBMS</vt:lpstr>
      <vt:lpstr>Vectors as Data Representations</vt:lpstr>
      <vt:lpstr>Database System Architecture</vt:lpstr>
      <vt:lpstr>Applications of VDBMS</vt:lpstr>
      <vt:lpstr>General Similarity Search</vt:lpstr>
      <vt:lpstr>Image and Video Similarity</vt:lpstr>
      <vt:lpstr>Voice Recognition</vt:lpstr>
      <vt:lpstr>Chatbots and Long-Term Memory</vt:lpstr>
      <vt:lpstr>Conclusion</vt:lpstr>
      <vt:lpstr>Conclusion</vt:lpstr>
      <vt:lpstr>Questions &amp; answers</vt:lpstr>
      <vt:lpstr>Allah Hafiz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Shaheeralics</cp:lastModifiedBy>
  <cp:revision>74</cp:revision>
  <dcterms:created xsi:type="dcterms:W3CDTF">2025-01-06T15:18:58Z</dcterms:created>
  <dcterms:modified xsi:type="dcterms:W3CDTF">2025-01-07T08:02:24Z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