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66" r:id="rId5"/>
    <p:sldId id="258" r:id="rId6"/>
    <p:sldId id="259" r:id="rId7"/>
    <p:sldId id="260" r:id="rId8"/>
    <p:sldId id="261" r:id="rId9"/>
    <p:sldId id="265" r:id="rId10"/>
    <p:sldId id="263" r:id="rId11"/>
    <p:sldId id="264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70" autoAdjust="0"/>
  </p:normalViewPr>
  <p:slideViewPr>
    <p:cSldViewPr>
      <p:cViewPr varScale="1">
        <p:scale>
          <a:sx n="96" d="100"/>
          <a:sy n="96" d="100"/>
        </p:scale>
        <p:origin x="106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98BBE-4BC2-47EA-8DC7-267D6DE5F454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C33CA-45B6-4F11-99A1-89C5E6E68E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D9E47-EE2B-4552-94D2-8A9F7F9666EE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5E51-BB7E-4896-904B-8BEC96800BC5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95C1-08C5-4B95-A2AF-8568D6C418DD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755F-2FC9-4D57-9A53-49EFF952E3F3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9A3F1-1EAD-49DB-AA38-9455B20EDD66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E39CD-7FA7-4773-9910-2065F2DC7F9E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D778-E666-41CF-982A-534567820626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1C9D-CBC0-4F6B-8AF9-F7B5F1032D1E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D453-5B53-4A7E-B27C-188923CBE9C4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5034-9AB8-4AAD-90D0-4163CA49D5EE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4115-C33D-404F-B4E3-7AFC9FF0AE36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A935A-5313-4552-A376-C89FE69C5ADC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7391400" cy="3505200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 Schemas, Instances, and Database State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 ANSI SPARC Architecture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 Mapping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 Data Independence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 CENTRALIZED AND CLIENT/SERVER ARCHITECTURES FOR DBMSS</a:t>
            </a:r>
          </a:p>
          <a:p>
            <a:pPr algn="l">
              <a:buFont typeface="Wingdings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   CLASSIFICATION OF DATABASE MANAGEMENT SYSTEMS</a:t>
            </a:r>
          </a:p>
          <a:p>
            <a:pPr algn="l">
              <a:lnSpc>
                <a:spcPct val="170000"/>
              </a:lnSpc>
            </a:pPr>
            <a:endParaRPr lang="en-US" sz="1600" dirty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4AD7-4A83-4A91-977C-7397DF3B5282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629400" cy="4876800"/>
          </a:xfrm>
        </p:spPr>
        <p:txBody>
          <a:bodyPr>
            <a:norm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Types of Data  Independence</a:t>
            </a:r>
          </a:p>
          <a:p>
            <a:pPr algn="l"/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indent="-228600" algn="l">
              <a:buAutoNum type="arabicPeriod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Logical Data  Independence</a:t>
            </a: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Enables the user to change the conceptual level without having to change the external level or application program i.e. to expand the database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Adding or removal of entities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Adding a file to DB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Adding new field to the file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Changing the type of a field etc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to change constraints</a:t>
            </a:r>
          </a:p>
          <a:p>
            <a:pPr marL="228600" indent="-228600" algn="l">
              <a:buFont typeface="+mj-lt"/>
              <a:buAutoNum type="arabicPeriod" startAt="2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Physical Data  Independence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Enables the user to change the internal level without having to change the conceptual level or application program or external schemas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Changing the organization or storage structure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Using different storage devices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by creating additional access structures-to improve the performance of retrieval or update</a:t>
            </a:r>
          </a:p>
          <a:p>
            <a:pPr algn="l">
              <a:lnSpc>
                <a:spcPct val="150000"/>
              </a:lnSpc>
            </a:pPr>
            <a:endParaRPr lang="en-US" sz="12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4876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CENTRALIZED AND CLIENT/SERVER</a:t>
            </a:r>
          </a:p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ARCHITECTURES FOR DBMSS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Centralized DBMSS Architecture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database systems used these computers in the same way as they had used display terminals, which were connected to the central computer via various types of communications networks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so that the DBMS itself was still a centralized DBMS in which all the DBMS functionality, application program execution, and user interface processing were carried out on one machine</a:t>
            </a:r>
          </a:p>
          <a:p>
            <a:pPr marL="228600" indent="-228600" algn="l">
              <a:lnSpc>
                <a:spcPct val="150000"/>
              </a:lnSpc>
              <a:buFont typeface="+mj-lt"/>
              <a:buAutoNum type="arabicPeriod" startAt="2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Basic Client/Server Architectures</a:t>
            </a:r>
          </a:p>
          <a:p>
            <a:pPr algn="l"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The client/server architecture was developed to deal with computing environments in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which a large number of PCs, workstations, file servers, printers, database servers, Web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servers, and other equipment are connected via a network</a:t>
            </a:r>
          </a:p>
          <a:p>
            <a:pPr algn="l"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e.g. file server that maintains the files of the client</a:t>
            </a:r>
          </a:p>
          <a:p>
            <a:pPr algn="l"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printer server by being connected to various printers; thereafter, all print requests by the clients are forwarded to this machine</a:t>
            </a:r>
          </a:p>
          <a:p>
            <a:pPr algn="l"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The </a:t>
            </a: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client machines 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provide the user with the appropriate interfaces to utilize these servers, as well as with local processing power to run local applications</a:t>
            </a:r>
          </a:p>
          <a:p>
            <a:pPr algn="l"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A</a:t>
            </a: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 server 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is a machine that can provide services to the client machines, such as file access, printing, archiving, or database access.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4876800"/>
          </a:xfrm>
        </p:spPr>
        <p:txBody>
          <a:bodyPr>
            <a:norm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lphaLcParenR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Two-Tier Client/Server Architectures for DBMSS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In such a client/server architecture, the user interface programs and application programs can run on the client side</a:t>
            </a:r>
            <a:r>
              <a:rPr lang="en-US" sz="1200" dirty="0" smtClean="0"/>
              <a:t>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When DBMS access is required, the program establishes a connection to the DBMS (which is on the server side)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once the connection is created, the client program can communicate with the DBMS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A standard called Open Database Connectivity (ODBC) provides an application Programming interface (API), which allows client-side programs to call the DBMS,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client program can actually connect to several RDBMSs and send query and transaction requests using the ODBC API, (</a:t>
            </a:r>
            <a:r>
              <a:rPr lang="en-US" sz="1200" u="sng" dirty="0" smtClean="0">
                <a:solidFill>
                  <a:schemeClr val="tx1"/>
                </a:solidFill>
                <a:latin typeface="Book Antiqua" pitchFamily="18" charset="0"/>
              </a:rPr>
              <a:t>Start menu </a:t>
            </a:r>
            <a:r>
              <a:rPr lang="en-US" sz="1200" u="sng" dirty="0" smtClean="0">
                <a:solidFill>
                  <a:schemeClr val="tx1"/>
                </a:solidFill>
                <a:latin typeface="Book Antiqua" pitchFamily="18" charset="0"/>
                <a:sym typeface="Wingdings" panose="05000000000000000000" pitchFamily="2" charset="2"/>
              </a:rPr>
              <a:t> control panel  Administrative tools ODBC (32 /64))</a:t>
            </a:r>
            <a:endParaRPr lang="en-US" sz="1200" u="sng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which are then processed at the server sites. Any query results are sent back to the client program, which can process or display the results as needed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In such a client/server architecture, the server has been called a data server, because it provides data in disk pages to the client.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4876800"/>
          </a:xfrm>
        </p:spPr>
        <p:txBody>
          <a:bodyPr>
            <a:norm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lphaLcParenR" startAt="2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Three-Tier Client/Server Architectures for Web Applications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Many Web applications use an architecture called the three-tier architecture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Which adds an intermediate layer between the client and the database server,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This intermediate layer or middle tier is sometimes called the application server and sometimes the Web server, depending on the application</a:t>
            </a:r>
          </a:p>
          <a:p>
            <a:pPr algn="l"/>
            <a:endParaRPr lang="en-US" sz="12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0" y="2971800"/>
            <a:ext cx="32385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5181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This server plays an intermediary role by storing business rules (procedures or constraints) that are used to access data from the database server.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It can also improve database security by checking a client's credentials before forwarding a request to the database server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Clients contain GUI interfaces and some additional application-specific business rules.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The intermediate server accepts requests from the client, processes the request and sends database commands to the database server, and then acts as a conduct for passing (partially) processed data from the database server to the clients, where it may be processed further and filtered to be presented to users in GUI format.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CLASSIFICATION OF DATABASE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MANAGEMENT SYSTEMS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data model</a:t>
            </a:r>
          </a:p>
          <a:p>
            <a:pPr algn="l"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relational data model (main)</a:t>
            </a:r>
          </a:p>
          <a:p>
            <a:pPr algn="l"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object data model (not widespread)</a:t>
            </a:r>
          </a:p>
          <a:p>
            <a:pPr algn="l"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hierarchical and network data models (older)</a:t>
            </a:r>
          </a:p>
          <a:p>
            <a:pPr marL="228600" indent="-228600" algn="l">
              <a:buFont typeface="+mj-lt"/>
              <a:buAutoNum type="arabicPeriod" startAt="2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number of users</a:t>
            </a:r>
          </a:p>
          <a:p>
            <a:pPr algn="l">
              <a:buFont typeface="Wingdings" pitchFamily="2" charset="2"/>
              <a:buChar char="Ø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Single-user systems 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support only one user at a time and are mostly used with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personal computers.</a:t>
            </a:r>
          </a:p>
          <a:p>
            <a:pPr algn="l">
              <a:buFont typeface="Wingdings" pitchFamily="2" charset="2"/>
              <a:buChar char="Ø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Multiuser systems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, which include the majority of DBMSs, support multiple users concurrently.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5181600"/>
          </a:xfrm>
        </p:spPr>
        <p:txBody>
          <a:bodyPr>
            <a:norm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CLASSIFICATION OF DATABASE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MANAGEMENT SYSTEMS</a:t>
            </a:r>
          </a:p>
          <a:p>
            <a:pPr marL="228600" indent="-228600" algn="l">
              <a:buFont typeface="+mj-lt"/>
              <a:buAutoNum type="arabicPeriod" startAt="3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number of sites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A DBMS is </a:t>
            </a: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centralized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if the data is stored at a single computer site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A </a:t>
            </a: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distributed DBMS 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(DDBMS) can have the actual database and DBMS software distributed over many sites, connected by a computer network</a:t>
            </a:r>
          </a:p>
          <a:p>
            <a:pPr algn="l">
              <a:buFont typeface="Wingdings" pitchFamily="2" charset="2"/>
              <a:buChar char="Ø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 Homogeneous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DDBMSs use the same DBMS software at multiple sites</a:t>
            </a:r>
          </a:p>
          <a:p>
            <a:pPr algn="l"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A recent trend is to develop software to access several autonomous preexisting databases stored under </a:t>
            </a: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heterogeneous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DBMSs.</a:t>
            </a:r>
          </a:p>
          <a:p>
            <a:pPr marL="228600" indent="-228600" algn="l">
              <a:buFont typeface="+mj-lt"/>
              <a:buAutoNum type="arabicPeriod" startAt="4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cost of the DBMS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DBMS packages cost between $10,000 and $100,000</a:t>
            </a:r>
          </a:p>
          <a:p>
            <a:pPr marL="228600" indent="-228600" algn="l">
              <a:buFont typeface="+mj-lt"/>
              <a:buAutoNum type="arabicPeriod" startAt="5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types of access path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One well-known family of DBMSs is based on inverted file structures</a:t>
            </a:r>
          </a:p>
          <a:p>
            <a:pPr marL="228600" indent="-228600" algn="l"/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Finally</a:t>
            </a:r>
          </a:p>
          <a:p>
            <a:pPr algn="l">
              <a:buFont typeface="Wingdings" pitchFamily="2" charset="2"/>
              <a:buChar char="Ø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special purpose.: </a:t>
            </a: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when performance is a primary consideration, a special-purpose DBMS can be designed and built for a specific application</a:t>
            </a:r>
          </a:p>
          <a:p>
            <a:pPr algn="l"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Many airline reservations and telephone directory systems developed in the past are special purpose DBMS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7056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    Database Schema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The structure which contains description of objects created by the user e.g. views, tables etc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Which is specified during database design and is not expected to change frequently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   schema diagram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the diagram displays the structure of each record type but not the actual instances of records</a:t>
            </a:r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   schema construct</a:t>
            </a:r>
          </a:p>
          <a:p>
            <a:pPr algn="l"/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We call each object in the schema-such as STUDENT or COURSE</a:t>
            </a:r>
          </a:p>
          <a:p>
            <a:pPr algn="l"/>
            <a:endParaRPr lang="en-US" sz="14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/>
            <a:endParaRPr lang="en-US" sz="14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657600"/>
            <a:ext cx="560546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The permanent structure of DB is called </a:t>
            </a:r>
            <a:r>
              <a:rPr lang="en-US" sz="1400" b="1" i="1" dirty="0" smtClean="0">
                <a:solidFill>
                  <a:schemeClr val="tx1"/>
                </a:solidFill>
                <a:latin typeface="Book Antiqua" pitchFamily="18" charset="0"/>
              </a:rPr>
              <a:t>intension of DB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or </a:t>
            </a:r>
            <a:r>
              <a:rPr lang="en-US" sz="1400" b="1" i="1" dirty="0" smtClean="0">
                <a:solidFill>
                  <a:schemeClr val="tx1"/>
                </a:solidFill>
                <a:latin typeface="Book Antiqua" pitchFamily="18" charset="0"/>
              </a:rPr>
              <a:t>database schema</a:t>
            </a:r>
          </a:p>
          <a:p>
            <a:pPr algn="l"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The data stored at a given time is called extension of </a:t>
            </a:r>
            <a:r>
              <a:rPr lang="en-US" sz="1400" b="1" i="1" dirty="0" smtClean="0">
                <a:solidFill>
                  <a:schemeClr val="tx1"/>
                </a:solidFill>
                <a:latin typeface="Book Antiqua" pitchFamily="18" charset="0"/>
              </a:rPr>
              <a:t>DB or DB instance</a:t>
            </a:r>
            <a:endParaRPr lang="en-US" sz="14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The extension of DB is performed after the intension of DB has been finalized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The extension of DB is performed according to the rules defined in the intension</a:t>
            </a:r>
            <a:endParaRPr lang="en-US" sz="14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buFont typeface="Wingdings" pitchFamily="2" charset="2"/>
              <a:buChar char="Ø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Initial State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We get the initial state of the database when the database is first populated or loaded with the initial data</a:t>
            </a:r>
          </a:p>
          <a:p>
            <a:pPr algn="l">
              <a:buFont typeface="Wingdings" pitchFamily="2" charset="2"/>
              <a:buChar char="Ø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current state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every time an update operation is applied to the database, we get another database state. At any point in time, the database has a current state</a:t>
            </a:r>
          </a:p>
          <a:p>
            <a:pPr algn="l">
              <a:buFont typeface="Wingdings" pitchFamily="2" charset="2"/>
              <a:buChar char="Ø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valid state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a state that satisfies the structure and constraints specified in the schema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The schema is sometimes called the </a:t>
            </a:r>
            <a:r>
              <a:rPr lang="en-US" sz="1400" b="1" i="1" dirty="0" smtClean="0">
                <a:solidFill>
                  <a:schemeClr val="tx1"/>
                </a:solidFill>
                <a:latin typeface="Book Antiqua" pitchFamily="18" charset="0"/>
              </a:rPr>
              <a:t>intension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, and a database state an </a:t>
            </a:r>
            <a:r>
              <a:rPr lang="en-US" sz="1400" b="1" i="1" dirty="0" smtClean="0">
                <a:solidFill>
                  <a:schemeClr val="tx1"/>
                </a:solidFill>
                <a:latin typeface="Book Antiqua" pitchFamily="18" charset="0"/>
              </a:rPr>
              <a:t>extension 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of the schema.</a:t>
            </a:r>
          </a:p>
          <a:p>
            <a:pPr algn="l">
              <a:buFont typeface="Wingdings" pitchFamily="2" charset="2"/>
              <a:buChar char="Ø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schema evolution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For example, we may decide that another data item needs to be stored for each record in a file, such as adding the </a:t>
            </a:r>
            <a:r>
              <a:rPr lang="en-US" sz="1400" dirty="0" err="1" smtClean="0">
                <a:solidFill>
                  <a:schemeClr val="tx1"/>
                </a:solidFill>
                <a:latin typeface="Book Antiqua" pitchFamily="18" charset="0"/>
              </a:rPr>
              <a:t>DateOfBirth</a:t>
            </a: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 to the STUDENT schema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Types</a:t>
            </a:r>
          </a:p>
          <a:p>
            <a:pPr marL="228600" indent="-228600" algn="l">
              <a:buAutoNum type="arabicPeriod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External Schema</a:t>
            </a:r>
          </a:p>
          <a:p>
            <a:pPr marL="228600" indent="-228600" algn="l">
              <a:buAutoNum type="arabicPeriod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Conceptual Schema</a:t>
            </a:r>
          </a:p>
          <a:p>
            <a:pPr marL="228600" indent="-228600" algn="l">
              <a:buAutoNum type="arabicPeriod"/>
            </a:pPr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Internal Schema</a:t>
            </a:r>
          </a:p>
          <a:p>
            <a:pPr algn="l"/>
            <a:endParaRPr lang="en-US" sz="14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705600" cy="4648200"/>
          </a:xfrm>
        </p:spPr>
        <p:txBody>
          <a:bodyPr>
            <a:normAutofit/>
          </a:bodyPr>
          <a:lstStyle/>
          <a:p>
            <a:endParaRPr lang="en-US" sz="14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ANSI SPARC Architecture</a:t>
            </a:r>
          </a:p>
          <a:p>
            <a:endParaRPr lang="en-US" sz="14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The Standard Planning and Requirements Committee of American National Standards Institute committee on Computers and Information Processing -1975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The basis for modern database architecture i.e. DB can be viewed at 3 levels depicted by three models \ schemas</a:t>
            </a:r>
          </a:p>
          <a:p>
            <a:pPr algn="l">
              <a:lnSpc>
                <a:spcPct val="150000"/>
              </a:lnSpc>
            </a:pPr>
            <a:r>
              <a:rPr lang="en-GB" sz="1400" b="1" dirty="0" smtClean="0">
                <a:solidFill>
                  <a:schemeClr val="tx1"/>
                </a:solidFill>
                <a:latin typeface="Book Antiqua" pitchFamily="18" charset="0"/>
              </a:rPr>
              <a:t>Objectives of Three-Level Architecture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 All users should be able to access same data. 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 A user’s view is immune to changes made in other views.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 Users should not need to know physical database storage details.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DBA should be able to change database storage structures without affecting the users’ views.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Internal structure of database should be unaffected by changes to physical aspects of storage.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 DBA should be able to change conceptual structure of database without affecting all users</a:t>
            </a:r>
          </a:p>
          <a:p>
            <a:pPr algn="l">
              <a:lnSpc>
                <a:spcPct val="150000"/>
              </a:lnSpc>
            </a:pPr>
            <a:endParaRPr lang="en-US" sz="14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24000"/>
            <a:ext cx="6400800" cy="4648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chemeClr val="tx1"/>
                </a:solidFill>
                <a:latin typeface="Book Antiqua" pitchFamily="18" charset="0"/>
              </a:rPr>
              <a:t>Three-Level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D:\Database System 3e_tiff\Ch02-tif\DS3-Figure 02-0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057400"/>
            <a:ext cx="586740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629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ANSI SPARC Architecture</a:t>
            </a:r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1.   External Level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Users’ view of the database.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Describes that part of database that is relevant to a particular user.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Also Called User View/ Human Interface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User will be either application programmer or end user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All user’s will see only a part of DB not whole DB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User’s views are combined, defined and formatted and forwarded  to </a:t>
            </a:r>
          </a:p>
          <a:p>
            <a:pPr lvl="1" algn="just">
              <a:lnSpc>
                <a:spcPct val="150000"/>
              </a:lnSpc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conceptual level for processing</a:t>
            </a:r>
          </a:p>
          <a:p>
            <a:pPr algn="just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2.   Conceptual Level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300" dirty="0" smtClean="0">
                <a:solidFill>
                  <a:schemeClr val="tx1"/>
                </a:solidFill>
                <a:latin typeface="Book Antiqua" pitchFamily="18" charset="0"/>
              </a:rPr>
              <a:t>  Also called Global or Community view of the database. 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300" dirty="0" smtClean="0">
                <a:solidFill>
                  <a:schemeClr val="tx1"/>
                </a:solidFill>
                <a:latin typeface="Book Antiqua" pitchFamily="18" charset="0"/>
              </a:rPr>
              <a:t>  Describes what data is stored in database and relationships among the data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300" dirty="0" smtClean="0">
                <a:solidFill>
                  <a:schemeClr val="tx1"/>
                </a:solidFill>
                <a:latin typeface="Book Antiqua" pitchFamily="18" charset="0"/>
              </a:rPr>
              <a:t>  This Level contains logical structure of DB as seen by DBA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300" dirty="0" smtClean="0">
                <a:solidFill>
                  <a:schemeClr val="tx1"/>
                </a:solidFill>
                <a:latin typeface="Book Antiqua" pitchFamily="18" charset="0"/>
              </a:rPr>
              <a:t>  No description of storage and space consideration e.g. no bytes occupied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300" dirty="0" smtClean="0">
                <a:solidFill>
                  <a:schemeClr val="tx1"/>
                </a:solidFill>
                <a:latin typeface="Book Antiqua" pitchFamily="18" charset="0"/>
              </a:rPr>
              <a:t>  Constraints on data e.g. name will not be null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300" dirty="0" smtClean="0">
                <a:solidFill>
                  <a:schemeClr val="tx1"/>
                </a:solidFill>
                <a:latin typeface="Book Antiqua" pitchFamily="18" charset="0"/>
              </a:rPr>
              <a:t>  Semantic info about data e.g. admission before birth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300" dirty="0" smtClean="0">
                <a:solidFill>
                  <a:schemeClr val="tx1"/>
                </a:solidFill>
                <a:latin typeface="Book Antiqua" pitchFamily="18" charset="0"/>
              </a:rPr>
              <a:t>  Security and integrity e.g. what users are authorized for DB</a:t>
            </a:r>
            <a:endParaRPr lang="en-US" sz="13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4876800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ANSI SPARC Architecture</a:t>
            </a:r>
          </a:p>
          <a:p>
            <a:pPr algn="l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3.   Internal Level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Responsible to store data in the database.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Describes how the data is stored in DB by DBMS on computers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File organization, access methods, record placement, data compression and encryption all techniques are provided by internal level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defines the methods by which the records are linked i.e. relationship among entities</a:t>
            </a:r>
          </a:p>
          <a:p>
            <a:pPr marL="463550" algn="just"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The internal schema uses a physical data model and describes the complete details of data storage and access paths for the database</a:t>
            </a:r>
            <a:endParaRPr lang="en-GB" sz="12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1200" b="1" dirty="0" smtClean="0">
                <a:solidFill>
                  <a:schemeClr val="tx1"/>
                </a:solidFill>
                <a:latin typeface="Book Antiqua" pitchFamily="18" charset="0"/>
              </a:rPr>
              <a:t>         Physical Data Model</a:t>
            </a:r>
          </a:p>
          <a:p>
            <a:pPr marL="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Last Level of three level architecture</a:t>
            </a:r>
          </a:p>
          <a:p>
            <a:pPr marL="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Description of physical devices used for grouping of devices</a:t>
            </a:r>
          </a:p>
          <a:p>
            <a:pPr marL="45720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1200" dirty="0" smtClean="0">
                <a:solidFill>
                  <a:schemeClr val="tx1"/>
                </a:solidFill>
                <a:latin typeface="Book Antiqua" pitchFamily="18" charset="0"/>
              </a:rPr>
              <a:t>  Addressing techniques manage by OS under the direction of DBMS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4876800"/>
          </a:xfrm>
        </p:spPr>
        <p:txBody>
          <a:bodyPr>
            <a:norm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Book Antiqua" pitchFamily="18" charset="0"/>
              </a:rPr>
              <a:t>ANSI SPARC Architecture</a:t>
            </a:r>
          </a:p>
          <a:p>
            <a:endParaRPr lang="en-US" sz="1400" b="1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1029" descr="D:\Database System 3e_tiff\Ch02-tif\DS3-Figure 02-02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28800"/>
            <a:ext cx="7239000" cy="4179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457199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latin typeface="Book Antiqua" pitchFamily="18" charset="0"/>
              </a:rPr>
              <a:t>Data Base System </a:t>
            </a:r>
            <a:br>
              <a:rPr lang="en-US" sz="1800" b="1" dirty="0" smtClean="0">
                <a:latin typeface="Book Antiqua" pitchFamily="18" charset="0"/>
              </a:rPr>
            </a:br>
            <a:r>
              <a:rPr lang="en-US" sz="1800" b="1" dirty="0" smtClean="0">
                <a:latin typeface="Book Antiqua" pitchFamily="18" charset="0"/>
              </a:rPr>
              <a:t>Week 3</a:t>
            </a:r>
            <a:r>
              <a:rPr lang="en-US" sz="1800" b="1" baseline="30000" dirty="0" smtClean="0">
                <a:latin typeface="Book Antiqua" pitchFamily="18" charset="0"/>
              </a:rPr>
              <a:t>rd</a:t>
            </a:r>
            <a:r>
              <a:rPr lang="en-US" sz="1800" b="1" dirty="0" smtClean="0">
                <a:latin typeface="Book Antiqua" pitchFamily="18" charset="0"/>
              </a:rPr>
              <a:t>  Topics</a:t>
            </a:r>
            <a:endParaRPr lang="en-US" sz="1800" b="1" dirty="0">
              <a:latin typeface="Book Antiqu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4876800"/>
          </a:xfrm>
        </p:spPr>
        <p:txBody>
          <a:bodyPr>
            <a:normAutofit/>
          </a:bodyPr>
          <a:lstStyle/>
          <a:p>
            <a:pPr marL="228600" indent="-228600" algn="l"/>
            <a:endParaRPr lang="en-US" sz="12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marL="228600" indent="-228600"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Mapping</a:t>
            </a:r>
          </a:p>
          <a:p>
            <a:pPr marL="228600" indent="-2286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The process of performing request and retrieving results between levels are called mapping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  These mappings may be time-consuming, so some DBMSs-especially those that are meant to support small databases-do not support external views</a:t>
            </a:r>
          </a:p>
          <a:p>
            <a:pPr algn="l"/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Types</a:t>
            </a:r>
          </a:p>
          <a:p>
            <a:pPr marL="228600" indent="-228600" algn="l">
              <a:buAutoNum type="arabicPeriod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External / Conceptual Mapping</a:t>
            </a:r>
          </a:p>
          <a:p>
            <a:pPr marL="228600" indent="-228600" algn="l">
              <a:buAutoNum type="arabicPeriod"/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Conceptual / Internal Mapping</a:t>
            </a:r>
          </a:p>
          <a:p>
            <a:pPr algn="l">
              <a:lnSpc>
                <a:spcPct val="15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Book Antiqua" pitchFamily="18" charset="0"/>
              </a:rPr>
              <a:t>Data Independence</a:t>
            </a:r>
          </a:p>
          <a:p>
            <a:pPr marL="228600" indent="-2286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The separation of data and application program is called Data Independence</a:t>
            </a:r>
          </a:p>
          <a:p>
            <a:pPr marL="228600" indent="-228600"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It is an important feature of DBMS and advantage of three level architecture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Accomplished when the schema is changed at some level the schema at the next higher level remains unchanged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200" dirty="0" smtClean="0">
                <a:solidFill>
                  <a:schemeClr val="tx1"/>
                </a:solidFill>
                <a:latin typeface="Book Antiqua" pitchFamily="18" charset="0"/>
              </a:rPr>
              <a:t>  Enable the user to change the structure of DB without changing application program</a:t>
            </a:r>
          </a:p>
          <a:p>
            <a:pPr marL="228600" indent="-228600" algn="l">
              <a:lnSpc>
                <a:spcPct val="150000"/>
              </a:lnSpc>
            </a:pPr>
            <a:endParaRPr lang="en-US" sz="1200" dirty="0" smtClean="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F7DE7-DE22-436D-B665-6900FD437575}" type="datetime1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6404</TotalTime>
  <Words>1739</Words>
  <Application>Microsoft Office PowerPoint</Application>
  <PresentationFormat>On-screen Show (4:3)</PresentationFormat>
  <Paragraphs>196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 Antiqua</vt:lpstr>
      <vt:lpstr>Calibri</vt:lpstr>
      <vt:lpstr>Wingdings</vt:lpstr>
      <vt:lpstr>Office Theme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  <vt:lpstr>Data Base System  Week 3rd 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1st Topics</dc:title>
  <dc:creator/>
  <cp:lastModifiedBy>hu</cp:lastModifiedBy>
  <cp:revision>118</cp:revision>
  <dcterms:created xsi:type="dcterms:W3CDTF">2006-08-16T00:00:00Z</dcterms:created>
  <dcterms:modified xsi:type="dcterms:W3CDTF">2022-11-05T07:00:07Z</dcterms:modified>
</cp:coreProperties>
</file>