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handoutMasterIdLst>
    <p:handoutMasterId r:id="rId25"/>
  </p:handoutMasterIdLst>
  <p:sldIdLst>
    <p:sldId id="256" r:id="rId2"/>
    <p:sldId id="281" r:id="rId3"/>
    <p:sldId id="279" r:id="rId4"/>
    <p:sldId id="266" r:id="rId5"/>
    <p:sldId id="258" r:id="rId6"/>
    <p:sldId id="259" r:id="rId7"/>
    <p:sldId id="260" r:id="rId8"/>
    <p:sldId id="261" r:id="rId9"/>
    <p:sldId id="263" r:id="rId10"/>
    <p:sldId id="264" r:id="rId11"/>
    <p:sldId id="265" r:id="rId12"/>
    <p:sldId id="271" r:id="rId13"/>
    <p:sldId id="272" r:id="rId14"/>
    <p:sldId id="273" r:id="rId15"/>
    <p:sldId id="274" r:id="rId16"/>
    <p:sldId id="275" r:id="rId17"/>
    <p:sldId id="276" r:id="rId18"/>
    <p:sldId id="267" r:id="rId19"/>
    <p:sldId id="268" r:id="rId20"/>
    <p:sldId id="269" r:id="rId21"/>
    <p:sldId id="262" r:id="rId22"/>
    <p:sldId id="280" r:id="rId23"/>
    <p:sldId id="270" r:id="rId24"/>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07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0760"/>
          </a:xfrm>
          <a:prstGeom prst="rect">
            <a:avLst/>
          </a:prstGeom>
        </p:spPr>
        <p:txBody>
          <a:bodyPr vert="horz" lIns="91440" tIns="45720" rIns="91440" bIns="45720" rtlCol="0"/>
          <a:lstStyle>
            <a:lvl1pPr algn="r">
              <a:defRPr sz="1200"/>
            </a:lvl1pPr>
          </a:lstStyle>
          <a:p>
            <a:fld id="{3244944E-3A16-41DC-B9C2-B9D095E6ABB7}" type="datetimeFigureOut">
              <a:rPr lang="en-US" smtClean="0"/>
              <a:pPr/>
              <a:t>10/25/2024</a:t>
            </a:fld>
            <a:endParaRPr lang="en-US"/>
          </a:p>
        </p:txBody>
      </p:sp>
      <p:sp>
        <p:nvSpPr>
          <p:cNvPr id="4" name="Footer Placeholder 3"/>
          <p:cNvSpPr>
            <a:spLocks noGrp="1"/>
          </p:cNvSpPr>
          <p:nvPr>
            <p:ph type="ftr" sz="quarter" idx="2"/>
          </p:nvPr>
        </p:nvSpPr>
        <p:spPr>
          <a:xfrm>
            <a:off x="1" y="6658443"/>
            <a:ext cx="4029282" cy="3507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3"/>
            <a:ext cx="4029282" cy="350760"/>
          </a:xfrm>
          <a:prstGeom prst="rect">
            <a:avLst/>
          </a:prstGeom>
        </p:spPr>
        <p:txBody>
          <a:bodyPr vert="horz" lIns="91440" tIns="45720" rIns="91440" bIns="45720" rtlCol="0" anchor="b"/>
          <a:lstStyle>
            <a:lvl1pPr algn="r">
              <a:defRPr sz="1200"/>
            </a:lvl1pPr>
          </a:lstStyle>
          <a:p>
            <a:fld id="{E552B77B-76CF-4B5B-9825-24F6D8944867}" type="slidenum">
              <a:rPr lang="en-US" smtClean="0"/>
              <a:pPr/>
              <a:t>‹#›</a:t>
            </a:fld>
            <a:endParaRPr lang="en-US"/>
          </a:p>
        </p:txBody>
      </p:sp>
    </p:spTree>
    <p:extLst>
      <p:ext uri="{BB962C8B-B14F-4D97-AF65-F5344CB8AC3E}">
        <p14:creationId xmlns:p14="http://schemas.microsoft.com/office/powerpoint/2010/main" val="352920950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10/25/2024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10/25/2024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10/25/2024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05200"/>
            <a:ext cx="7772400" cy="1829761"/>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Database Systems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endParaRPr lang="en-US" sz="4000" dirty="0"/>
          </a:p>
        </p:txBody>
      </p:sp>
    </p:spTree>
    <p:extLst>
      <p:ext uri="{BB962C8B-B14F-4D97-AF65-F5344CB8AC3E}">
        <p14:creationId xmlns:p14="http://schemas.microsoft.com/office/powerpoint/2010/main" val="3134897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File processing systems are just a replacement of Manual File Management system. It has same problems as Manual File Management System has.</a:t>
            </a:r>
          </a:p>
          <a:p>
            <a:pPr marL="0" indent="0">
              <a:buNone/>
            </a:pPr>
            <a:r>
              <a:rPr lang="en-US" dirty="0" smtClean="0"/>
              <a:t>    </a:t>
            </a:r>
            <a:r>
              <a:rPr lang="en-US" b="1" u="sng" dirty="0" smtClean="0"/>
              <a:t>Disadvantages:</a:t>
            </a:r>
          </a:p>
          <a:p>
            <a:r>
              <a:rPr lang="en-US" dirty="0" smtClean="0"/>
              <a:t>Data Dependence</a:t>
            </a:r>
          </a:p>
          <a:p>
            <a:r>
              <a:rPr lang="en-US" dirty="0" smtClean="0"/>
              <a:t>Limited Sharing</a:t>
            </a:r>
          </a:p>
          <a:p>
            <a:r>
              <a:rPr lang="en-US" dirty="0" smtClean="0"/>
              <a:t>Data Duplication</a:t>
            </a:r>
          </a:p>
          <a:p>
            <a:r>
              <a:rPr lang="en-US" dirty="0" smtClean="0"/>
              <a:t>Excessive Program Maintenance </a:t>
            </a:r>
          </a:p>
          <a:p>
            <a:r>
              <a:rPr lang="en-US" dirty="0" smtClean="0"/>
              <a:t>Concurrency Issues</a:t>
            </a:r>
          </a:p>
          <a:p>
            <a:r>
              <a:rPr lang="en-US" smtClean="0"/>
              <a:t>Atomicity Issues</a:t>
            </a:r>
            <a:endParaRPr lang="en-US" dirty="0"/>
          </a:p>
        </p:txBody>
      </p:sp>
      <p:sp>
        <p:nvSpPr>
          <p:cNvPr id="2" name="Title 1"/>
          <p:cNvSpPr>
            <a:spLocks noGrp="1"/>
          </p:cNvSpPr>
          <p:nvPr>
            <p:ph type="title"/>
          </p:nvPr>
        </p:nvSpPr>
        <p:spPr/>
        <p:txBody>
          <a:bodyPr/>
          <a:lstStyle/>
          <a:p>
            <a:r>
              <a:rPr lang="en-US" dirty="0" smtClean="0"/>
              <a:t>File Processing Systems</a:t>
            </a:r>
            <a:endParaRPr lang="en-US" dirty="0"/>
          </a:p>
        </p:txBody>
      </p:sp>
    </p:spTree>
    <p:extLst>
      <p:ext uri="{BB962C8B-B14F-4D97-AF65-F5344CB8AC3E}">
        <p14:creationId xmlns:p14="http://schemas.microsoft.com/office/powerpoint/2010/main" val="293116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Database Management system is a solution to problems which were arising in previously described two systems. Database Management system uses Database approach to overcome problems such as data sharing, Data redundancy etc.</a:t>
            </a:r>
          </a:p>
          <a:p>
            <a:pPr marL="0" indent="0">
              <a:buNone/>
            </a:pPr>
            <a:r>
              <a:rPr lang="en-US" b="1" dirty="0"/>
              <a:t> </a:t>
            </a:r>
            <a:r>
              <a:rPr lang="en-US" b="1" dirty="0" smtClean="0"/>
              <a:t>     </a:t>
            </a:r>
            <a:r>
              <a:rPr lang="en-US" b="1" u="sng" dirty="0" smtClean="0"/>
              <a:t>Advantages of DBMS</a:t>
            </a:r>
          </a:p>
          <a:p>
            <a:r>
              <a:rPr lang="en-US" dirty="0" smtClean="0"/>
              <a:t>Data Independence</a:t>
            </a:r>
          </a:p>
          <a:p>
            <a:r>
              <a:rPr lang="en-US" dirty="0" smtClean="0"/>
              <a:t>Data Sharing Made easy</a:t>
            </a:r>
          </a:p>
          <a:p>
            <a:r>
              <a:rPr lang="en-US" dirty="0" smtClean="0"/>
              <a:t>Limited Data Redundancy</a:t>
            </a:r>
          </a:p>
          <a:p>
            <a:r>
              <a:rPr lang="en-US" dirty="0" smtClean="0"/>
              <a:t>Improved Data consistency</a:t>
            </a:r>
          </a:p>
          <a:p>
            <a:endParaRPr lang="en-US" dirty="0"/>
          </a:p>
          <a:p>
            <a:pPr marL="0" indent="0">
              <a:buNone/>
            </a:pPr>
            <a:r>
              <a:rPr lang="en-US" dirty="0" smtClean="0"/>
              <a:t>Examples of DBMS are MS ACCESS, SQL SERVER, ORACLE </a:t>
            </a:r>
            <a:r>
              <a:rPr lang="en-US" dirty="0" err="1" smtClean="0"/>
              <a:t>etc</a:t>
            </a:r>
            <a:endParaRPr lang="en-US" dirty="0" smtClean="0"/>
          </a:p>
          <a:p>
            <a:pPr marL="0" indent="0">
              <a:buNone/>
            </a:pPr>
            <a:r>
              <a:rPr lang="en-US" dirty="0" smtClean="0"/>
              <a:t>Database Management system is a software which manages the Database and enables us to perform operations on the data.</a:t>
            </a:r>
            <a:endParaRPr lang="en-US" dirty="0"/>
          </a:p>
        </p:txBody>
      </p:sp>
      <p:sp>
        <p:nvSpPr>
          <p:cNvPr id="2" name="Title 1"/>
          <p:cNvSpPr>
            <a:spLocks noGrp="1"/>
          </p:cNvSpPr>
          <p:nvPr>
            <p:ph type="title"/>
          </p:nvPr>
        </p:nvSpPr>
        <p:spPr/>
        <p:txBody>
          <a:bodyPr>
            <a:normAutofit/>
          </a:bodyPr>
          <a:lstStyle/>
          <a:p>
            <a:r>
              <a:rPr lang="en-US" dirty="0" smtClean="0"/>
              <a:t>Database Management System</a:t>
            </a:r>
            <a:endParaRPr lang="en-US" dirty="0"/>
          </a:p>
        </p:txBody>
      </p:sp>
    </p:spTree>
    <p:extLst>
      <p:ext uri="{BB962C8B-B14F-4D97-AF65-F5344CB8AC3E}">
        <p14:creationId xmlns:p14="http://schemas.microsoft.com/office/powerpoint/2010/main" val="3396501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93837"/>
            <a:ext cx="8229600" cy="4525963"/>
          </a:xfrm>
        </p:spPr>
        <p:txBody>
          <a:bodyPr>
            <a:normAutofit fontScale="85000" lnSpcReduction="10000"/>
          </a:bodyPr>
          <a:lstStyle/>
          <a:p>
            <a:r>
              <a:rPr lang="en-US" dirty="0" smtClean="0"/>
              <a:t>Database is a collection of organized and logically related data which can be shared by multiple users.</a:t>
            </a:r>
          </a:p>
          <a:p>
            <a:r>
              <a:rPr lang="en-US" b="1" u="sng" dirty="0" smtClean="0"/>
              <a:t>Main Types of Database</a:t>
            </a:r>
          </a:p>
          <a:p>
            <a:r>
              <a:rPr lang="en-US" dirty="0" smtClean="0"/>
              <a:t>1.) Centralized Database</a:t>
            </a:r>
          </a:p>
          <a:p>
            <a:r>
              <a:rPr lang="en-US" dirty="0" smtClean="0"/>
              <a:t>2.) Distributed Database</a:t>
            </a:r>
          </a:p>
          <a:p>
            <a:r>
              <a:rPr lang="en-US" b="1" u="sng" dirty="0" smtClean="0"/>
              <a:t>Centralized Database: </a:t>
            </a:r>
            <a:r>
              <a:rPr lang="en-US" dirty="0" smtClean="0"/>
              <a:t>It is a type of database which is located on a single location and different users from different places access this database from a single location.</a:t>
            </a:r>
          </a:p>
          <a:p>
            <a:r>
              <a:rPr lang="en-US" dirty="0" smtClean="0"/>
              <a:t>There are again two types of Centralized Database</a:t>
            </a:r>
          </a:p>
          <a:p>
            <a:r>
              <a:rPr lang="en-US" dirty="0" smtClean="0"/>
              <a:t>1.) Personal Computer Database</a:t>
            </a:r>
          </a:p>
          <a:p>
            <a:r>
              <a:rPr lang="en-US" dirty="0" smtClean="0"/>
              <a:t>2.) Centralized MULTI-USER Database</a:t>
            </a:r>
            <a:endParaRPr lang="en-US" dirty="0"/>
          </a:p>
        </p:txBody>
      </p:sp>
      <p:sp>
        <p:nvSpPr>
          <p:cNvPr id="3" name="Title 2"/>
          <p:cNvSpPr>
            <a:spLocks noGrp="1"/>
          </p:cNvSpPr>
          <p:nvPr>
            <p:ph type="title"/>
          </p:nvPr>
        </p:nvSpPr>
        <p:spPr/>
        <p:txBody>
          <a:bodyPr/>
          <a:lstStyle/>
          <a:p>
            <a:r>
              <a:rPr lang="en-US" dirty="0" smtClean="0"/>
              <a:t>Database</a:t>
            </a:r>
            <a:endParaRPr lang="en-US" dirty="0"/>
          </a:p>
        </p:txBody>
      </p:sp>
    </p:spTree>
    <p:extLst>
      <p:ext uri="{BB962C8B-B14F-4D97-AF65-F5344CB8AC3E}">
        <p14:creationId xmlns:p14="http://schemas.microsoft.com/office/powerpoint/2010/main" val="13744779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b="1" u="sng" dirty="0" smtClean="0"/>
              <a:t>Personal Computer Database: </a:t>
            </a:r>
            <a:r>
              <a:rPr lang="en-US" dirty="0" smtClean="0"/>
              <a:t>It is a type of database which is installed on only one computer for example a shopkeeper inventory system on shop uses a personal computer database. </a:t>
            </a:r>
          </a:p>
          <a:p>
            <a:r>
              <a:rPr lang="en-US" dirty="0" smtClean="0"/>
              <a:t>It is a low scope database , because it is dedicated to only one system.</a:t>
            </a:r>
          </a:p>
          <a:p>
            <a:r>
              <a:rPr lang="en-US" b="1" u="sng" dirty="0" smtClean="0"/>
              <a:t>Central Computer Database: </a:t>
            </a:r>
            <a:r>
              <a:rPr lang="en-US" dirty="0" smtClean="0"/>
              <a:t>Central computer database is a type in which there is a central computer (server) on which database is installed and other systems which are called (client/dumb terminals) are connected with this Central computer by any network. </a:t>
            </a:r>
            <a:r>
              <a:rPr lang="en-US" dirty="0" smtClean="0"/>
              <a:t>  </a:t>
            </a:r>
            <a:endParaRPr lang="en-US" dirty="0"/>
          </a:p>
        </p:txBody>
      </p:sp>
      <p:sp>
        <p:nvSpPr>
          <p:cNvPr id="3" name="Title 2"/>
          <p:cNvSpPr>
            <a:spLocks noGrp="1"/>
          </p:cNvSpPr>
          <p:nvPr>
            <p:ph type="title"/>
          </p:nvPr>
        </p:nvSpPr>
        <p:spPr/>
        <p:txBody>
          <a:bodyPr/>
          <a:lstStyle/>
          <a:p>
            <a:r>
              <a:rPr lang="en-US" dirty="0" smtClean="0"/>
              <a:t>Database</a:t>
            </a:r>
            <a:endParaRPr lang="en-US" dirty="0"/>
          </a:p>
        </p:txBody>
      </p:sp>
    </p:spTree>
    <p:extLst>
      <p:ext uri="{BB962C8B-B14F-4D97-AF65-F5344CB8AC3E}">
        <p14:creationId xmlns:p14="http://schemas.microsoft.com/office/powerpoint/2010/main" val="676853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800" y="1295400"/>
            <a:ext cx="6553200" cy="2600613"/>
          </a:xfrm>
          <a:prstGeom prst="rect">
            <a:avLst/>
          </a:prstGeom>
        </p:spPr>
      </p:pic>
      <p:sp>
        <p:nvSpPr>
          <p:cNvPr id="6" name="TextBox 5"/>
          <p:cNvSpPr txBox="1"/>
          <p:nvPr/>
        </p:nvSpPr>
        <p:spPr>
          <a:xfrm>
            <a:off x="2514600" y="4006334"/>
            <a:ext cx="4466287" cy="3477875"/>
          </a:xfrm>
          <a:prstGeom prst="rect">
            <a:avLst/>
          </a:prstGeom>
          <a:noFill/>
        </p:spPr>
        <p:txBody>
          <a:bodyPr wrap="none" rtlCol="0">
            <a:spAutoFit/>
          </a:bodyPr>
          <a:lstStyle/>
          <a:p>
            <a:r>
              <a:rPr lang="en-US" dirty="0" smtClean="0"/>
              <a:t> </a:t>
            </a:r>
            <a:r>
              <a:rPr lang="en-US" b="1" u="sng" dirty="0" smtClean="0"/>
              <a:t>Central Computer Database Diagram </a:t>
            </a:r>
          </a:p>
          <a:p>
            <a:endParaRPr lang="en-US" dirty="0"/>
          </a:p>
          <a:p>
            <a:r>
              <a:rPr lang="en-US" sz="1400" dirty="0" smtClean="0"/>
              <a:t>Central Computer: </a:t>
            </a:r>
          </a:p>
          <a:p>
            <a:r>
              <a:rPr lang="en-US" sz="1400" dirty="0" smtClean="0"/>
              <a:t>a.) All processing is done by CC.</a:t>
            </a:r>
          </a:p>
          <a:p>
            <a:r>
              <a:rPr lang="en-US" sz="1400" dirty="0" smtClean="0"/>
              <a:t>b.) All load on CC.</a:t>
            </a:r>
          </a:p>
          <a:p>
            <a:r>
              <a:rPr lang="en-US" sz="1400" dirty="0" smtClean="0"/>
              <a:t>c.) CC should be a power </a:t>
            </a:r>
            <a:r>
              <a:rPr lang="en-US" sz="1400" dirty="0" err="1" smtClean="0"/>
              <a:t>ful</a:t>
            </a:r>
            <a:r>
              <a:rPr lang="en-US" sz="1400" dirty="0" smtClean="0"/>
              <a:t> machine.</a:t>
            </a:r>
          </a:p>
          <a:p>
            <a:r>
              <a:rPr lang="en-US" sz="1400" dirty="0" smtClean="0"/>
              <a:t>Terminals:</a:t>
            </a:r>
          </a:p>
          <a:p>
            <a:r>
              <a:rPr lang="en-US" sz="1400" dirty="0" smtClean="0"/>
              <a:t>a.) Provide only interface.</a:t>
            </a:r>
          </a:p>
          <a:p>
            <a:r>
              <a:rPr lang="en-US" sz="1400" dirty="0" smtClean="0"/>
              <a:t>b.) Not so much powerful systems.</a:t>
            </a:r>
          </a:p>
          <a:p>
            <a:r>
              <a:rPr lang="en-US" sz="1400" dirty="0" smtClean="0"/>
              <a:t>c.) Don’t have load.</a:t>
            </a: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8132450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Distributed Database: It is a type of a database which is located on the more then one locations. Different users from different locations access database with the help of Network.</a:t>
            </a:r>
          </a:p>
          <a:p>
            <a:endParaRPr lang="en-US" dirty="0"/>
          </a:p>
        </p:txBody>
      </p:sp>
      <p:sp>
        <p:nvSpPr>
          <p:cNvPr id="3" name="Title 2"/>
          <p:cNvSpPr>
            <a:spLocks noGrp="1"/>
          </p:cNvSpPr>
          <p:nvPr>
            <p:ph type="title"/>
          </p:nvPr>
        </p:nvSpPr>
        <p:spPr/>
        <p:txBody>
          <a:bodyPr/>
          <a:lstStyle/>
          <a:p>
            <a:r>
              <a:rPr lang="en-US" dirty="0" smtClean="0"/>
              <a:t>Database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3403637"/>
            <a:ext cx="5562600" cy="2576616"/>
          </a:xfrm>
          <a:prstGeom prst="rect">
            <a:avLst/>
          </a:prstGeom>
        </p:spPr>
      </p:pic>
    </p:spTree>
    <p:extLst>
      <p:ext uri="{BB962C8B-B14F-4D97-AF65-F5344CB8AC3E}">
        <p14:creationId xmlns:p14="http://schemas.microsoft.com/office/powerpoint/2010/main" val="14165193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US" b="1" u="sng" smtClean="0"/>
              <a:t>Distributed Database</a:t>
            </a:r>
            <a:r>
              <a:rPr lang="en-US" b="1" u="sng" dirty="0" smtClean="0"/>
              <a:t>: It has again two types.</a:t>
            </a:r>
          </a:p>
          <a:p>
            <a:r>
              <a:rPr lang="en-US" dirty="0" smtClean="0"/>
              <a:t>Homogenous</a:t>
            </a:r>
          </a:p>
          <a:p>
            <a:r>
              <a:rPr lang="en-US" dirty="0" smtClean="0"/>
              <a:t>Heterogeneous</a:t>
            </a:r>
          </a:p>
          <a:p>
            <a:r>
              <a:rPr lang="en-US" dirty="0"/>
              <a:t>Homogeneous</a:t>
            </a:r>
          </a:p>
          <a:p>
            <a:r>
              <a:rPr lang="en-US" dirty="0"/>
              <a:t>  H/W</a:t>
            </a:r>
          </a:p>
          <a:p>
            <a:r>
              <a:rPr lang="en-US" dirty="0"/>
              <a:t>  OS</a:t>
            </a:r>
          </a:p>
          <a:p>
            <a:r>
              <a:rPr lang="en-US" dirty="0"/>
              <a:t>  DBMS</a:t>
            </a:r>
          </a:p>
          <a:p>
            <a:r>
              <a:rPr lang="en-US" dirty="0"/>
              <a:t>  Data Model*</a:t>
            </a:r>
          </a:p>
          <a:p>
            <a:r>
              <a:rPr lang="en-US" dirty="0"/>
              <a:t>  Data flow</a:t>
            </a:r>
          </a:p>
          <a:p>
            <a:r>
              <a:rPr lang="en-US" dirty="0"/>
              <a:t>If all these components are same at all nodes then it is known as homogeneous DB.</a:t>
            </a:r>
          </a:p>
          <a:p>
            <a:r>
              <a:rPr lang="en-US" dirty="0" smtClean="0"/>
              <a:t>Heterogeneous</a:t>
            </a:r>
            <a:endParaRPr lang="en-US" dirty="0"/>
          </a:p>
          <a:p>
            <a:r>
              <a:rPr lang="en-US" dirty="0"/>
              <a:t>  H/W</a:t>
            </a:r>
          </a:p>
          <a:p>
            <a:r>
              <a:rPr lang="en-US" dirty="0"/>
              <a:t>  OS</a:t>
            </a:r>
          </a:p>
          <a:p>
            <a:r>
              <a:rPr lang="en-US" dirty="0"/>
              <a:t>  DBMS</a:t>
            </a:r>
          </a:p>
          <a:p>
            <a:r>
              <a:rPr lang="en-US" dirty="0"/>
              <a:t>  Data Model*</a:t>
            </a:r>
          </a:p>
          <a:p>
            <a:r>
              <a:rPr lang="en-US" dirty="0"/>
              <a:t>  Data flow</a:t>
            </a:r>
          </a:p>
          <a:p>
            <a:r>
              <a:rPr lang="en-US" dirty="0"/>
              <a:t>If any of these components differ at different levels then such DB is called </a:t>
            </a:r>
            <a:r>
              <a:rPr lang="en-US" dirty="0" smtClean="0"/>
              <a:t>heterogeneous </a:t>
            </a:r>
            <a:r>
              <a:rPr lang="en-US" dirty="0"/>
              <a:t>DB.</a:t>
            </a:r>
          </a:p>
        </p:txBody>
      </p:sp>
      <p:sp>
        <p:nvSpPr>
          <p:cNvPr id="3" name="Title 2"/>
          <p:cNvSpPr>
            <a:spLocks noGrp="1"/>
          </p:cNvSpPr>
          <p:nvPr>
            <p:ph type="title"/>
          </p:nvPr>
        </p:nvSpPr>
        <p:spPr/>
        <p:txBody>
          <a:bodyPr/>
          <a:lstStyle/>
          <a:p>
            <a:r>
              <a:rPr lang="en-US" dirty="0" smtClean="0"/>
              <a:t>Database</a:t>
            </a:r>
            <a:endParaRPr lang="en-US" dirty="0"/>
          </a:p>
        </p:txBody>
      </p:sp>
    </p:spTree>
    <p:extLst>
      <p:ext uri="{BB962C8B-B14F-4D97-AF65-F5344CB8AC3E}">
        <p14:creationId xmlns:p14="http://schemas.microsoft.com/office/powerpoint/2010/main" val="25513748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Advantages of Distributed Database:</a:t>
            </a:r>
          </a:p>
          <a:p>
            <a:r>
              <a:rPr lang="en-US" dirty="0" smtClean="0"/>
              <a:t>a.) Provides Load Balancing</a:t>
            </a:r>
          </a:p>
          <a:p>
            <a:r>
              <a:rPr lang="en-US" dirty="0" smtClean="0"/>
              <a:t>b.) Low chances of Data Loss.</a:t>
            </a:r>
          </a:p>
          <a:p>
            <a:r>
              <a:rPr lang="en-US" dirty="0" smtClean="0"/>
              <a:t>c.) Easy Data Sharing</a:t>
            </a:r>
          </a:p>
          <a:p>
            <a:r>
              <a:rPr lang="en-US" dirty="0" smtClean="0"/>
              <a:t>d.) Data consistency</a:t>
            </a:r>
            <a:endParaRPr lang="en-US" dirty="0"/>
          </a:p>
        </p:txBody>
      </p:sp>
      <p:sp>
        <p:nvSpPr>
          <p:cNvPr id="3" name="Title 2"/>
          <p:cNvSpPr>
            <a:spLocks noGrp="1"/>
          </p:cNvSpPr>
          <p:nvPr>
            <p:ph type="title"/>
          </p:nvPr>
        </p:nvSpPr>
        <p:spPr/>
        <p:txBody>
          <a:bodyPr/>
          <a:lstStyle/>
          <a:p>
            <a:r>
              <a:rPr lang="en-US" dirty="0" smtClean="0"/>
              <a:t>Database</a:t>
            </a:r>
            <a:endParaRPr lang="en-US" dirty="0"/>
          </a:p>
        </p:txBody>
      </p:sp>
    </p:spTree>
    <p:extLst>
      <p:ext uri="{BB962C8B-B14F-4D97-AF65-F5344CB8AC3E}">
        <p14:creationId xmlns:p14="http://schemas.microsoft.com/office/powerpoint/2010/main" val="11721996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Components of database environment describes those components which are involved with database could me DB Administrators, System Developers or End users. They are mostly nine in number. Detail of them are given below.</a:t>
            </a:r>
          </a:p>
          <a:p>
            <a:pPr marL="0" indent="0">
              <a:buNone/>
            </a:pPr>
            <a:r>
              <a:rPr lang="en-US" dirty="0" smtClean="0"/>
              <a:t>     </a:t>
            </a:r>
            <a:r>
              <a:rPr lang="en-US" b="1" u="sng" dirty="0" smtClean="0"/>
              <a:t>Main Components</a:t>
            </a:r>
          </a:p>
          <a:p>
            <a:r>
              <a:rPr lang="en-US" dirty="0" smtClean="0"/>
              <a:t>Data and Database System Administrators</a:t>
            </a:r>
          </a:p>
          <a:p>
            <a:r>
              <a:rPr lang="en-US" dirty="0" smtClean="0"/>
              <a:t>System Developers</a:t>
            </a:r>
          </a:p>
          <a:p>
            <a:r>
              <a:rPr lang="en-US" dirty="0" smtClean="0"/>
              <a:t>End Users</a:t>
            </a:r>
          </a:p>
          <a:p>
            <a:r>
              <a:rPr lang="en-US" dirty="0" smtClean="0"/>
              <a:t>CASE Tools</a:t>
            </a:r>
          </a:p>
          <a:p>
            <a:r>
              <a:rPr lang="en-US" dirty="0" smtClean="0"/>
              <a:t>User Interface</a:t>
            </a:r>
          </a:p>
          <a:p>
            <a:r>
              <a:rPr lang="en-US" dirty="0" smtClean="0"/>
              <a:t>Application Programs</a:t>
            </a:r>
          </a:p>
          <a:p>
            <a:r>
              <a:rPr lang="en-US" dirty="0" smtClean="0"/>
              <a:t>Repository</a:t>
            </a:r>
          </a:p>
          <a:p>
            <a:r>
              <a:rPr lang="en-US" dirty="0" smtClean="0"/>
              <a:t>DBMS</a:t>
            </a:r>
          </a:p>
          <a:p>
            <a:r>
              <a:rPr lang="en-US" dirty="0" smtClean="0"/>
              <a:t>Database</a:t>
            </a:r>
          </a:p>
          <a:p>
            <a:endParaRPr lang="en-US" dirty="0"/>
          </a:p>
        </p:txBody>
      </p:sp>
      <p:sp>
        <p:nvSpPr>
          <p:cNvPr id="2" name="Title 1"/>
          <p:cNvSpPr>
            <a:spLocks noGrp="1"/>
          </p:cNvSpPr>
          <p:nvPr>
            <p:ph type="title"/>
          </p:nvPr>
        </p:nvSpPr>
        <p:spPr/>
        <p:txBody>
          <a:bodyPr>
            <a:normAutofit fontScale="90000"/>
          </a:bodyPr>
          <a:lstStyle/>
          <a:p>
            <a:r>
              <a:rPr lang="en-US" dirty="0" smtClean="0"/>
              <a:t>Components of Database Environment</a:t>
            </a:r>
            <a:endParaRPr lang="en-US" dirty="0"/>
          </a:p>
        </p:txBody>
      </p:sp>
    </p:spTree>
    <p:extLst>
      <p:ext uri="{BB962C8B-B14F-4D97-AF65-F5344CB8AC3E}">
        <p14:creationId xmlns:p14="http://schemas.microsoft.com/office/powerpoint/2010/main" val="16893450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523" y="1653089"/>
            <a:ext cx="4686954" cy="4182059"/>
          </a:xfrm>
        </p:spPr>
      </p:pic>
      <p:sp>
        <p:nvSpPr>
          <p:cNvPr id="2" name="Title 1"/>
          <p:cNvSpPr>
            <a:spLocks noGrp="1"/>
          </p:cNvSpPr>
          <p:nvPr>
            <p:ph type="title"/>
          </p:nvPr>
        </p:nvSpPr>
        <p:spPr/>
        <p:txBody>
          <a:bodyPr>
            <a:normAutofit fontScale="90000"/>
          </a:bodyPr>
          <a:lstStyle/>
          <a:p>
            <a:r>
              <a:rPr lang="en-US" dirty="0"/>
              <a:t>Components of Database Environment</a:t>
            </a:r>
          </a:p>
        </p:txBody>
      </p:sp>
    </p:spTree>
    <p:extLst>
      <p:ext uri="{BB962C8B-B14F-4D97-AF65-F5344CB8AC3E}">
        <p14:creationId xmlns:p14="http://schemas.microsoft.com/office/powerpoint/2010/main" val="3105515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Why study Database?</a:t>
            </a:r>
          </a:p>
          <a:p>
            <a:r>
              <a:rPr lang="en-US" dirty="0" smtClean="0"/>
              <a:t>Who Needs to Study Database?</a:t>
            </a:r>
          </a:p>
          <a:p>
            <a:r>
              <a:rPr lang="en-US" dirty="0" smtClean="0"/>
              <a:t>Overview of Database</a:t>
            </a:r>
          </a:p>
          <a:p>
            <a:r>
              <a:rPr lang="en-US" dirty="0" smtClean="0"/>
              <a:t>DBMS Architecture &amp; </a:t>
            </a:r>
            <a:r>
              <a:rPr lang="en-US" dirty="0"/>
              <a:t>Database </a:t>
            </a:r>
            <a:r>
              <a:rPr lang="en-US" dirty="0" smtClean="0"/>
              <a:t>Models</a:t>
            </a:r>
          </a:p>
          <a:p>
            <a:r>
              <a:rPr lang="en-US" dirty="0" smtClean="0"/>
              <a:t>Three Schema Architecture</a:t>
            </a:r>
          </a:p>
          <a:p>
            <a:r>
              <a:rPr lang="en-US" dirty="0" smtClean="0"/>
              <a:t>Entity Relationship Modeling</a:t>
            </a:r>
          </a:p>
          <a:p>
            <a:r>
              <a:rPr lang="en-US" dirty="0" smtClean="0"/>
              <a:t>Enhanced Entity Relationship Modeling</a:t>
            </a:r>
          </a:p>
          <a:p>
            <a:r>
              <a:rPr lang="en-US" dirty="0" smtClean="0"/>
              <a:t>Cardinality Constraints</a:t>
            </a:r>
          </a:p>
          <a:p>
            <a:r>
              <a:rPr lang="en-US" dirty="0" smtClean="0"/>
              <a:t>Normalization</a:t>
            </a:r>
          </a:p>
          <a:p>
            <a:pPr marL="109728" indent="0">
              <a:buNone/>
            </a:pPr>
            <a:endParaRPr lang="en-US" dirty="0" smtClean="0"/>
          </a:p>
          <a:p>
            <a:endParaRPr lang="en-US" dirty="0"/>
          </a:p>
          <a:p>
            <a:endParaRPr lang="en-US" dirty="0" smtClean="0"/>
          </a:p>
        </p:txBody>
      </p:sp>
      <p:sp>
        <p:nvSpPr>
          <p:cNvPr id="3" name="TextBox 2"/>
          <p:cNvSpPr txBox="1"/>
          <p:nvPr/>
        </p:nvSpPr>
        <p:spPr>
          <a:xfrm>
            <a:off x="685800" y="652790"/>
            <a:ext cx="2528256"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Course Outline</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86885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1400" b="1" u="sng" dirty="0" smtClean="0"/>
              <a:t>Computer Aided Software Engineering Tools (CASE TOOLS) : </a:t>
            </a:r>
            <a:r>
              <a:rPr lang="en-US" sz="1400" dirty="0" smtClean="0"/>
              <a:t>Automated tools to design database and application programs. CASE tools are used for system Requirement analysis and design.</a:t>
            </a:r>
          </a:p>
          <a:p>
            <a:r>
              <a:rPr lang="en-US" sz="1400" b="1" u="sng" dirty="0" smtClean="0"/>
              <a:t>Repository: </a:t>
            </a:r>
            <a:r>
              <a:rPr lang="en-US" sz="1400" dirty="0" smtClean="0"/>
              <a:t>Repository contains a broad set of metadata which is important for managing database.</a:t>
            </a:r>
          </a:p>
          <a:p>
            <a:r>
              <a:rPr lang="en-US" sz="1400" b="1" u="sng" dirty="0" smtClean="0"/>
              <a:t>DBMS: </a:t>
            </a:r>
            <a:r>
              <a:rPr lang="en-US" sz="1400" dirty="0" smtClean="0"/>
              <a:t>A software which is used to manage the database, this management includes the creation of database </a:t>
            </a:r>
            <a:r>
              <a:rPr lang="en-US" sz="1400" dirty="0" err="1" smtClean="0"/>
              <a:t>upto</a:t>
            </a:r>
            <a:r>
              <a:rPr lang="en-US" sz="1400" dirty="0" smtClean="0"/>
              <a:t> whole maintenance of DB. DBMS provides the controlled access to the Database.</a:t>
            </a:r>
          </a:p>
          <a:p>
            <a:r>
              <a:rPr lang="en-US" sz="1400" b="1" u="sng" dirty="0" smtClean="0"/>
              <a:t>Database: </a:t>
            </a:r>
            <a:r>
              <a:rPr lang="en-US" sz="1400" dirty="0" smtClean="0"/>
              <a:t>A collection of organized and logically related data which can be shared by multiple users is known as a database.</a:t>
            </a:r>
          </a:p>
          <a:p>
            <a:r>
              <a:rPr lang="en-US" sz="1400" b="1" u="sng" dirty="0" smtClean="0"/>
              <a:t>Application Programs:</a:t>
            </a:r>
            <a:r>
              <a:rPr lang="en-US" sz="1400" dirty="0" smtClean="0"/>
              <a:t> Application Programs are those programs which uses database and manipulate the database according to there purpose. For instance we develop a Library Management system application in </a:t>
            </a:r>
            <a:r>
              <a:rPr lang="en-US" sz="1400" dirty="0" err="1" smtClean="0"/>
              <a:t>.Net</a:t>
            </a:r>
            <a:r>
              <a:rPr lang="en-US" sz="1400" dirty="0" smtClean="0"/>
              <a:t> and for record storing purpose we use Access DB. Hence Library Management system is a Application Program.</a:t>
            </a:r>
          </a:p>
          <a:p>
            <a:r>
              <a:rPr lang="en-US" sz="1400" b="1" u="sng" dirty="0" smtClean="0"/>
              <a:t>Database Administrators:</a:t>
            </a:r>
            <a:r>
              <a:rPr lang="en-US" sz="1400" dirty="0" smtClean="0"/>
              <a:t> DB Administrator is a one who manages a Database.</a:t>
            </a:r>
          </a:p>
          <a:p>
            <a:r>
              <a:rPr lang="en-US" sz="1400" b="1" u="sng" dirty="0" smtClean="0"/>
              <a:t>System Developers: </a:t>
            </a:r>
            <a:r>
              <a:rPr lang="en-US" sz="1400" dirty="0" smtClean="0"/>
              <a:t>System Developers are those who develop Application Programs they use case tools to dug out requirements and design of a application.</a:t>
            </a:r>
          </a:p>
          <a:p>
            <a:r>
              <a:rPr lang="en-US" sz="1400" b="1" u="sng" dirty="0" smtClean="0"/>
              <a:t>End Users: </a:t>
            </a:r>
            <a:r>
              <a:rPr lang="en-US" sz="1400" dirty="0" smtClean="0"/>
              <a:t>Suppose a Database is used into an school organization then end users are those persons who get facilities from the database and to whom services are been provided.</a:t>
            </a:r>
            <a:endParaRPr lang="en-US" sz="1400" b="1" u="sng" dirty="0" smtClean="0"/>
          </a:p>
          <a:p>
            <a:endParaRPr lang="en-US" sz="1400" b="1" u="sng" dirty="0"/>
          </a:p>
        </p:txBody>
      </p:sp>
      <p:sp>
        <p:nvSpPr>
          <p:cNvPr id="2" name="Title 1"/>
          <p:cNvSpPr>
            <a:spLocks noGrp="1"/>
          </p:cNvSpPr>
          <p:nvPr>
            <p:ph type="title"/>
          </p:nvPr>
        </p:nvSpPr>
        <p:spPr/>
        <p:txBody>
          <a:bodyPr>
            <a:normAutofit fontScale="90000"/>
          </a:bodyPr>
          <a:lstStyle/>
          <a:p>
            <a:r>
              <a:rPr lang="en-US" dirty="0"/>
              <a:t>Components of Database Environment</a:t>
            </a:r>
          </a:p>
        </p:txBody>
      </p:sp>
    </p:spTree>
    <p:extLst>
      <p:ext uri="{BB962C8B-B14F-4D97-AF65-F5344CB8AC3E}">
        <p14:creationId xmlns:p14="http://schemas.microsoft.com/office/powerpoint/2010/main" val="34868085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Data model is first step in Database design process which describe the logical structure of database. It tells us how data is connected to each other and how is stored, Processed. It describes what type of relations will be between data.</a:t>
            </a:r>
          </a:p>
          <a:p>
            <a:pPr marL="0" indent="0">
              <a:buNone/>
            </a:pPr>
            <a:endParaRPr lang="en-US" dirty="0" smtClean="0"/>
          </a:p>
          <a:p>
            <a:r>
              <a:rPr lang="en-US" dirty="0" smtClean="0"/>
              <a:t>ER Data Model</a:t>
            </a:r>
          </a:p>
          <a:p>
            <a:r>
              <a:rPr lang="en-US" dirty="0" smtClean="0"/>
              <a:t>Object oriented Data Model</a:t>
            </a:r>
          </a:p>
          <a:p>
            <a:r>
              <a:rPr lang="en-US" dirty="0" smtClean="0"/>
              <a:t>Network Data Model</a:t>
            </a:r>
          </a:p>
          <a:p>
            <a:r>
              <a:rPr lang="en-US" dirty="0" smtClean="0"/>
              <a:t>Hierarchical Data Model</a:t>
            </a:r>
          </a:p>
          <a:p>
            <a:pPr marL="0" indent="0">
              <a:buNone/>
            </a:pPr>
            <a:r>
              <a:rPr lang="en-US" dirty="0"/>
              <a:t>	</a:t>
            </a:r>
          </a:p>
        </p:txBody>
      </p:sp>
      <p:sp>
        <p:nvSpPr>
          <p:cNvPr id="2" name="Title 1"/>
          <p:cNvSpPr>
            <a:spLocks noGrp="1"/>
          </p:cNvSpPr>
          <p:nvPr>
            <p:ph type="title"/>
          </p:nvPr>
        </p:nvSpPr>
        <p:spPr/>
        <p:txBody>
          <a:bodyPr/>
          <a:lstStyle/>
          <a:p>
            <a:r>
              <a:rPr lang="en-US" dirty="0" smtClean="0"/>
              <a:t>Data Models</a:t>
            </a:r>
            <a:endParaRPr lang="en-US" dirty="0"/>
          </a:p>
        </p:txBody>
      </p:sp>
    </p:spTree>
    <p:extLst>
      <p:ext uri="{BB962C8B-B14F-4D97-AF65-F5344CB8AC3E}">
        <p14:creationId xmlns:p14="http://schemas.microsoft.com/office/powerpoint/2010/main" val="5308116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1.1 List </a:t>
            </a:r>
            <a:r>
              <a:rPr lang="en-US" dirty="0"/>
              <a:t>four significant differences between a file-processing system and </a:t>
            </a:r>
            <a:r>
              <a:rPr lang="en-US" dirty="0" smtClean="0"/>
              <a:t>a DBMS.</a:t>
            </a:r>
          </a:p>
          <a:p>
            <a:endParaRPr lang="en-US" dirty="0"/>
          </a:p>
          <a:p>
            <a:r>
              <a:rPr lang="en-US" dirty="0" smtClean="0"/>
              <a:t>1.2 This </a:t>
            </a:r>
            <a:r>
              <a:rPr lang="en-US" dirty="0"/>
              <a:t>chapter has described several major advantages of a database system. </a:t>
            </a:r>
            <a:r>
              <a:rPr lang="en-US" dirty="0" smtClean="0"/>
              <a:t>What are </a:t>
            </a:r>
            <a:r>
              <a:rPr lang="en-US" dirty="0"/>
              <a:t>two disadvantages</a:t>
            </a:r>
            <a:r>
              <a:rPr lang="en-US" dirty="0" smtClean="0"/>
              <a:t>?</a:t>
            </a:r>
            <a:br>
              <a:rPr lang="en-US" dirty="0" smtClean="0"/>
            </a:br>
            <a:r>
              <a:rPr lang="en-US" dirty="0" smtClean="0"/>
              <a:t/>
            </a:r>
            <a:br>
              <a:rPr lang="en-US" dirty="0" smtClean="0"/>
            </a:br>
            <a:r>
              <a:rPr lang="en-US" dirty="0" smtClean="0"/>
              <a:t>Due Date and Other Details are given on CMS. </a:t>
            </a:r>
          </a:p>
          <a:p>
            <a:endParaRPr lang="en-US" dirty="0"/>
          </a:p>
          <a:p>
            <a:pPr>
              <a:buNone/>
            </a:pPr>
            <a:r>
              <a:rPr lang="en-US" dirty="0"/>
              <a:t/>
            </a:r>
            <a:br>
              <a:rPr lang="en-US" dirty="0"/>
            </a:br>
            <a:r>
              <a:rPr lang="en-US" dirty="0"/>
              <a:t/>
            </a:r>
            <a:br>
              <a:rPr lang="en-US" dirty="0"/>
            </a:br>
            <a:endParaRPr lang="en-US" dirty="0"/>
          </a:p>
        </p:txBody>
      </p:sp>
      <p:sp>
        <p:nvSpPr>
          <p:cNvPr id="3" name="Title 2"/>
          <p:cNvSpPr>
            <a:spLocks noGrp="1"/>
          </p:cNvSpPr>
          <p:nvPr>
            <p:ph type="title"/>
          </p:nvPr>
        </p:nvSpPr>
        <p:spPr/>
        <p:txBody>
          <a:bodyPr/>
          <a:lstStyle/>
          <a:p>
            <a:r>
              <a:rPr lang="en-US" dirty="0" smtClean="0"/>
              <a:t>Home Work</a:t>
            </a:r>
            <a:endParaRPr lang="en-US" dirty="0"/>
          </a:p>
        </p:txBody>
      </p:sp>
    </p:spTree>
    <p:extLst>
      <p:ext uri="{BB962C8B-B14F-4D97-AF65-F5344CB8AC3E}">
        <p14:creationId xmlns:p14="http://schemas.microsoft.com/office/powerpoint/2010/main" val="15000609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1371600" lvl="5" indent="0">
              <a:buNone/>
            </a:pPr>
            <a:endParaRPr lang="en-US" sz="7200" dirty="0" smtClean="0"/>
          </a:p>
          <a:p>
            <a:pPr marL="1371600" lvl="5" indent="0">
              <a:buNone/>
            </a:pPr>
            <a:r>
              <a:rPr lang="en-US" sz="7200" dirty="0"/>
              <a:t>	</a:t>
            </a:r>
            <a:r>
              <a:rPr lang="en-US" sz="7200" dirty="0" smtClean="0"/>
              <a:t>	 Any   Questions?</a:t>
            </a:r>
            <a:endParaRPr lang="en-US" sz="7200" dirty="0"/>
          </a:p>
        </p:txBody>
      </p:sp>
    </p:spTree>
    <p:extLst>
      <p:ext uri="{BB962C8B-B14F-4D97-AF65-F5344CB8AC3E}">
        <p14:creationId xmlns:p14="http://schemas.microsoft.com/office/powerpoint/2010/main" val="2040881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Basic Terminologies and Concepts</a:t>
            </a:r>
          </a:p>
          <a:p>
            <a:r>
              <a:rPr lang="en-US" dirty="0" smtClean="0"/>
              <a:t>Manual File Management Systems Approach</a:t>
            </a:r>
          </a:p>
          <a:p>
            <a:r>
              <a:rPr lang="en-US" dirty="0" smtClean="0"/>
              <a:t>File Processing Systems Approach</a:t>
            </a:r>
          </a:p>
          <a:p>
            <a:r>
              <a:rPr lang="en-US" dirty="0" smtClean="0"/>
              <a:t>Database Management System Approach</a:t>
            </a:r>
          </a:p>
          <a:p>
            <a:r>
              <a:rPr lang="en-US" dirty="0" smtClean="0"/>
              <a:t>Database and its types</a:t>
            </a:r>
          </a:p>
          <a:p>
            <a:r>
              <a:rPr lang="en-US" dirty="0" smtClean="0"/>
              <a:t>Components of Database Environment</a:t>
            </a:r>
          </a:p>
          <a:p>
            <a:r>
              <a:rPr lang="en-US" dirty="0" smtClean="0"/>
              <a:t>Database Evolution</a:t>
            </a:r>
            <a:endParaRPr lang="en-US" dirty="0"/>
          </a:p>
          <a:p>
            <a:r>
              <a:rPr lang="en-US" dirty="0" smtClean="0"/>
              <a:t>Data Models</a:t>
            </a:r>
          </a:p>
        </p:txBody>
      </p:sp>
      <p:sp>
        <p:nvSpPr>
          <p:cNvPr id="2" name="Title 1"/>
          <p:cNvSpPr>
            <a:spLocks noGrp="1"/>
          </p:cNvSpPr>
          <p:nvPr>
            <p:ph type="title"/>
          </p:nvPr>
        </p:nvSpPr>
        <p:spPr/>
        <p:txBody>
          <a:bodyPr/>
          <a:lstStyle/>
          <a:p>
            <a:r>
              <a:rPr lang="en-US" dirty="0" smtClean="0"/>
              <a:t>Lecture Outline</a:t>
            </a:r>
            <a:endParaRPr lang="en-US" dirty="0"/>
          </a:p>
        </p:txBody>
      </p:sp>
    </p:spTree>
    <p:extLst>
      <p:ext uri="{BB962C8B-B14F-4D97-AF65-F5344CB8AC3E}">
        <p14:creationId xmlns:p14="http://schemas.microsoft.com/office/powerpoint/2010/main" val="1215975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pPr marL="0" indent="0">
              <a:buNone/>
            </a:pPr>
            <a:endParaRPr lang="en-US" dirty="0" smtClean="0"/>
          </a:p>
          <a:p>
            <a:pPr marL="0" indent="0">
              <a:buNone/>
            </a:pPr>
            <a:endParaRPr lang="en-US" dirty="0" smtClean="0"/>
          </a:p>
          <a:p>
            <a:pPr marL="0" indent="0">
              <a:buNone/>
            </a:pPr>
            <a:r>
              <a:rPr lang="en-US" dirty="0"/>
              <a:t>	</a:t>
            </a:r>
            <a:r>
              <a:rPr lang="en-US" dirty="0" smtClean="0"/>
              <a:t>    	</a:t>
            </a:r>
            <a:r>
              <a:rPr lang="en-US" sz="4800" dirty="0" smtClean="0"/>
              <a:t>Database Overview</a:t>
            </a:r>
            <a:endParaRPr lang="en-US" sz="4800" dirty="0"/>
          </a:p>
        </p:txBody>
      </p:sp>
    </p:spTree>
    <p:extLst>
      <p:ext uri="{BB962C8B-B14F-4D97-AF65-F5344CB8AC3E}">
        <p14:creationId xmlns:p14="http://schemas.microsoft.com/office/powerpoint/2010/main" val="3890041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b="1" u="sng" dirty="0" smtClean="0">
                <a:cs typeface="Times New Roman" pitchFamily="18" charset="0"/>
              </a:rPr>
              <a:t>Data: </a:t>
            </a:r>
            <a:r>
              <a:rPr lang="en-US" sz="2000" dirty="0" smtClean="0">
                <a:cs typeface="Times New Roman" pitchFamily="18" charset="0"/>
              </a:rPr>
              <a:t>Data is a collection of any thing it can be collection of names of students of class, contacts of person in contact book, DVDs collection names etc. Data is basically a facts and figures.</a:t>
            </a:r>
          </a:p>
          <a:p>
            <a:r>
              <a:rPr lang="en-US" sz="2000" b="1" u="sng" dirty="0" smtClean="0">
                <a:cs typeface="Times New Roman" pitchFamily="18" charset="0"/>
              </a:rPr>
              <a:t>Why we need data ??</a:t>
            </a:r>
            <a:r>
              <a:rPr lang="en-US" sz="2000" dirty="0" smtClean="0">
                <a:cs typeface="Times New Roman" pitchFamily="18" charset="0"/>
              </a:rPr>
              <a:t>     Data is as important as any other asset is valuable. Data is  important in lawful decision making.</a:t>
            </a:r>
          </a:p>
          <a:p>
            <a:pPr marL="0" indent="0">
              <a:buNone/>
            </a:pPr>
            <a:r>
              <a:rPr lang="en-US" sz="2000" dirty="0" smtClean="0">
                <a:cs typeface="Times New Roman" pitchFamily="18" charset="0"/>
              </a:rPr>
              <a:t>     Example of data in Table is below.</a:t>
            </a:r>
          </a:p>
          <a:p>
            <a:pPr marL="0" indent="0">
              <a:buNone/>
            </a:pPr>
            <a:endParaRPr lang="en-US" sz="2000" dirty="0" smtClean="0">
              <a:cs typeface="Times New Roman" pitchFamily="18" charset="0"/>
            </a:endParaRPr>
          </a:p>
          <a:p>
            <a:pPr marL="0" indent="0">
              <a:buNone/>
            </a:pPr>
            <a:endParaRPr lang="en-US" sz="2000" dirty="0" smtClean="0">
              <a:cs typeface="Times New Roman" pitchFamily="18" charset="0"/>
            </a:endParaRPr>
          </a:p>
        </p:txBody>
      </p:sp>
      <p:sp>
        <p:nvSpPr>
          <p:cNvPr id="2" name="Title 1"/>
          <p:cNvSpPr>
            <a:spLocks noGrp="1"/>
          </p:cNvSpPr>
          <p:nvPr>
            <p:ph type="title"/>
          </p:nvPr>
        </p:nvSpPr>
        <p:spPr/>
        <p:txBody>
          <a:bodyPr/>
          <a:lstStyle/>
          <a:p>
            <a:r>
              <a:rPr lang="en-US" dirty="0" smtClean="0"/>
              <a:t>Basic Terminologies</a:t>
            </a:r>
            <a:endParaRPr 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7909" y="4191000"/>
            <a:ext cx="6096000" cy="197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9102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normAutofit/>
          </a:bodyPr>
          <a:lstStyle/>
          <a:p>
            <a:r>
              <a:rPr lang="en-US" sz="2000" b="1" u="sng" dirty="0" smtClean="0"/>
              <a:t>Information:</a:t>
            </a:r>
            <a:r>
              <a:rPr lang="en-US" sz="2000" dirty="0" smtClean="0"/>
              <a:t> Processed data yields us information. Or we can say that information is a useful data which we extracted after applying any operation or query on data.</a:t>
            </a:r>
          </a:p>
          <a:p>
            <a:r>
              <a:rPr lang="en-US" sz="2000" dirty="0" smtClean="0"/>
              <a:t>Processing is done under some condition</a:t>
            </a:r>
          </a:p>
          <a:p>
            <a:r>
              <a:rPr lang="en-US" sz="2000" dirty="0" smtClean="0"/>
              <a:t>Consider a data in table below</a:t>
            </a:r>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r>
              <a:rPr lang="en-US" sz="2000" dirty="0" smtClean="0"/>
              <a:t>Information is that Ahmed and Tariq are 22 years old.</a:t>
            </a:r>
            <a:endParaRPr lang="en-US" sz="2000" dirty="0"/>
          </a:p>
        </p:txBody>
      </p:sp>
      <p:sp>
        <p:nvSpPr>
          <p:cNvPr id="2" name="Title 1"/>
          <p:cNvSpPr>
            <a:spLocks noGrp="1"/>
          </p:cNvSpPr>
          <p:nvPr>
            <p:ph type="title"/>
          </p:nvPr>
        </p:nvSpPr>
        <p:spPr/>
        <p:txBody>
          <a:bodyPr/>
          <a:lstStyle/>
          <a:p>
            <a:r>
              <a:rPr lang="en-US" dirty="0" smtClean="0"/>
              <a:t>Basic Terminologies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07855064"/>
              </p:ext>
            </p:extLst>
          </p:nvPr>
        </p:nvGraphicFramePr>
        <p:xfrm>
          <a:off x="1371600" y="342900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smtClean="0"/>
                        <a:t>Name</a:t>
                      </a:r>
                      <a:endParaRPr lang="en-US" dirty="0"/>
                    </a:p>
                  </a:txBody>
                  <a:tcPr/>
                </a:tc>
                <a:tc>
                  <a:txBody>
                    <a:bodyPr/>
                    <a:lstStyle/>
                    <a:p>
                      <a:r>
                        <a:rPr lang="en-US" dirty="0" smtClean="0"/>
                        <a:t>Class</a:t>
                      </a:r>
                      <a:endParaRPr lang="en-US" dirty="0"/>
                    </a:p>
                  </a:txBody>
                  <a:tcPr/>
                </a:tc>
                <a:tc>
                  <a:txBody>
                    <a:bodyPr/>
                    <a:lstStyle/>
                    <a:p>
                      <a:r>
                        <a:rPr lang="en-US" dirty="0" smtClean="0"/>
                        <a:t>Age</a:t>
                      </a:r>
                      <a:endParaRPr lang="en-US" dirty="0"/>
                    </a:p>
                  </a:txBody>
                  <a:tcPr/>
                </a:tc>
                <a:extLst>
                  <a:ext uri="{0D108BD9-81ED-4DB2-BD59-A6C34878D82A}">
                    <a16:rowId xmlns:a16="http://schemas.microsoft.com/office/drawing/2014/main" val="10000"/>
                  </a:ext>
                </a:extLst>
              </a:tr>
              <a:tr h="370840">
                <a:tc>
                  <a:txBody>
                    <a:bodyPr/>
                    <a:lstStyle/>
                    <a:p>
                      <a:r>
                        <a:rPr lang="en-US" dirty="0" smtClean="0"/>
                        <a:t>Ali</a:t>
                      </a:r>
                    </a:p>
                  </a:txBody>
                  <a:tcPr/>
                </a:tc>
                <a:tc>
                  <a:txBody>
                    <a:bodyPr/>
                    <a:lstStyle/>
                    <a:p>
                      <a:r>
                        <a:rPr lang="en-US" dirty="0" smtClean="0"/>
                        <a:t>10</a:t>
                      </a:r>
                      <a:r>
                        <a:rPr lang="en-US" baseline="30000" dirty="0" smtClean="0"/>
                        <a:t>th</a:t>
                      </a:r>
                      <a:endParaRPr lang="en-US" dirty="0"/>
                    </a:p>
                  </a:txBody>
                  <a:tcPr/>
                </a:tc>
                <a:tc>
                  <a:txBody>
                    <a:bodyPr/>
                    <a:lstStyle/>
                    <a:p>
                      <a:r>
                        <a:rPr lang="en-US" dirty="0" smtClean="0"/>
                        <a:t>21</a:t>
                      </a:r>
                      <a:endParaRPr lang="en-US" dirty="0"/>
                    </a:p>
                  </a:txBody>
                  <a:tcPr/>
                </a:tc>
                <a:extLst>
                  <a:ext uri="{0D108BD9-81ED-4DB2-BD59-A6C34878D82A}">
                    <a16:rowId xmlns:a16="http://schemas.microsoft.com/office/drawing/2014/main" val="10001"/>
                  </a:ext>
                </a:extLst>
              </a:tr>
              <a:tr h="370840">
                <a:tc>
                  <a:txBody>
                    <a:bodyPr/>
                    <a:lstStyle/>
                    <a:p>
                      <a:r>
                        <a:rPr lang="en-US" dirty="0" smtClean="0"/>
                        <a:t>Ahmed</a:t>
                      </a:r>
                      <a:endParaRPr lang="en-US" dirty="0"/>
                    </a:p>
                  </a:txBody>
                  <a:tcPr/>
                </a:tc>
                <a:tc>
                  <a:txBody>
                    <a:bodyPr/>
                    <a:lstStyle/>
                    <a:p>
                      <a:r>
                        <a:rPr lang="en-US" dirty="0" smtClean="0"/>
                        <a:t>11</a:t>
                      </a:r>
                      <a:r>
                        <a:rPr lang="en-US" baseline="30000" dirty="0" smtClean="0"/>
                        <a:t>th</a:t>
                      </a:r>
                      <a:endParaRPr lang="en-US" dirty="0"/>
                    </a:p>
                  </a:txBody>
                  <a:tcPr/>
                </a:tc>
                <a:tc>
                  <a:txBody>
                    <a:bodyPr/>
                    <a:lstStyle/>
                    <a:p>
                      <a:r>
                        <a:rPr lang="en-US" dirty="0" smtClean="0"/>
                        <a:t>22</a:t>
                      </a:r>
                      <a:endParaRPr lang="en-US" dirty="0"/>
                    </a:p>
                  </a:txBody>
                  <a:tcPr/>
                </a:tc>
                <a:extLst>
                  <a:ext uri="{0D108BD9-81ED-4DB2-BD59-A6C34878D82A}">
                    <a16:rowId xmlns:a16="http://schemas.microsoft.com/office/drawing/2014/main" val="10002"/>
                  </a:ext>
                </a:extLst>
              </a:tr>
              <a:tr h="370840">
                <a:tc>
                  <a:txBody>
                    <a:bodyPr/>
                    <a:lstStyle/>
                    <a:p>
                      <a:r>
                        <a:rPr lang="en-US" dirty="0" err="1" smtClean="0"/>
                        <a:t>Owais</a:t>
                      </a:r>
                      <a:endParaRPr lang="en-US" dirty="0"/>
                    </a:p>
                  </a:txBody>
                  <a:tcPr/>
                </a:tc>
                <a:tc>
                  <a:txBody>
                    <a:bodyPr/>
                    <a:lstStyle/>
                    <a:p>
                      <a:r>
                        <a:rPr lang="en-US" dirty="0" smtClean="0"/>
                        <a:t>12</a:t>
                      </a:r>
                      <a:r>
                        <a:rPr lang="en-US" baseline="30000" dirty="0" smtClean="0"/>
                        <a:t>th</a:t>
                      </a:r>
                      <a:endParaRPr lang="en-US" dirty="0"/>
                    </a:p>
                  </a:txBody>
                  <a:tcPr/>
                </a:tc>
                <a:tc>
                  <a:txBody>
                    <a:bodyPr/>
                    <a:lstStyle/>
                    <a:p>
                      <a:r>
                        <a:rPr lang="en-US" dirty="0" smtClean="0"/>
                        <a:t>23</a:t>
                      </a:r>
                      <a:endParaRPr lang="en-US" dirty="0"/>
                    </a:p>
                  </a:txBody>
                  <a:tcPr/>
                </a:tc>
                <a:extLst>
                  <a:ext uri="{0D108BD9-81ED-4DB2-BD59-A6C34878D82A}">
                    <a16:rowId xmlns:a16="http://schemas.microsoft.com/office/drawing/2014/main" val="10003"/>
                  </a:ext>
                </a:extLst>
              </a:tr>
              <a:tr h="370840">
                <a:tc>
                  <a:txBody>
                    <a:bodyPr/>
                    <a:lstStyle/>
                    <a:p>
                      <a:r>
                        <a:rPr lang="en-US" dirty="0" smtClean="0"/>
                        <a:t>Tariq</a:t>
                      </a:r>
                      <a:endParaRPr lang="en-US" dirty="0"/>
                    </a:p>
                  </a:txBody>
                  <a:tcPr/>
                </a:tc>
                <a:tc>
                  <a:txBody>
                    <a:bodyPr/>
                    <a:lstStyle/>
                    <a:p>
                      <a:r>
                        <a:rPr lang="en-US" dirty="0" smtClean="0"/>
                        <a:t>14</a:t>
                      </a:r>
                      <a:r>
                        <a:rPr lang="en-US" baseline="30000" dirty="0" smtClean="0"/>
                        <a:t>th</a:t>
                      </a:r>
                      <a:endParaRPr lang="en-US" dirty="0"/>
                    </a:p>
                  </a:txBody>
                  <a:tcPr/>
                </a:tc>
                <a:tc>
                  <a:txBody>
                    <a:bodyPr/>
                    <a:lstStyle/>
                    <a:p>
                      <a:r>
                        <a:rPr lang="en-US" dirty="0" smtClean="0"/>
                        <a:t>22</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82750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noAutofit/>
          </a:bodyPr>
          <a:lstStyle/>
          <a:p>
            <a:r>
              <a:rPr lang="en-US" sz="1600" b="1" u="sng" dirty="0" smtClean="0"/>
              <a:t>Data </a:t>
            </a:r>
            <a:r>
              <a:rPr lang="en-US" sz="1600" b="1" u="sng" dirty="0" err="1"/>
              <a:t>v</a:t>
            </a:r>
            <a:r>
              <a:rPr lang="en-US" sz="1600" b="1" u="sng" dirty="0" err="1" smtClean="0"/>
              <a:t>s</a:t>
            </a:r>
            <a:r>
              <a:rPr lang="en-US" sz="1600" b="1" u="sng" dirty="0" smtClean="0"/>
              <a:t> Information : </a:t>
            </a:r>
            <a:r>
              <a:rPr lang="en-US" sz="1600" dirty="0" smtClean="0"/>
              <a:t>Data is collection of any thing which after processing gives us useful data which is called Information, we use information to make decisions.</a:t>
            </a:r>
          </a:p>
          <a:p>
            <a:r>
              <a:rPr lang="en-US" sz="1600" b="1" u="sng" dirty="0" smtClean="0"/>
              <a:t>Metadata : </a:t>
            </a:r>
            <a:r>
              <a:rPr lang="en-US" sz="1600" dirty="0" smtClean="0"/>
              <a:t>Metadata is simply a data about data. Metadata contains information about format of data means what type of data can be stored into the table and what will be source of data.</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pPr marL="0" indent="0">
              <a:buNone/>
            </a:pPr>
            <a:endParaRPr lang="en-US" sz="1600" dirty="0" smtClean="0"/>
          </a:p>
          <a:p>
            <a:endParaRPr lang="en-US" sz="1600" dirty="0"/>
          </a:p>
          <a:p>
            <a:pPr marL="0" indent="0">
              <a:buNone/>
            </a:pPr>
            <a:r>
              <a:rPr lang="en-US" sz="1600" dirty="0" smtClean="0"/>
              <a:t>       In above table we can see the table structure which is described by Names    of  fields, Types of fields and length then source is described.</a:t>
            </a:r>
          </a:p>
        </p:txBody>
      </p:sp>
      <p:sp>
        <p:nvSpPr>
          <p:cNvPr id="2" name="Title 1"/>
          <p:cNvSpPr>
            <a:spLocks noGrp="1"/>
          </p:cNvSpPr>
          <p:nvPr>
            <p:ph type="title"/>
          </p:nvPr>
        </p:nvSpPr>
        <p:spPr/>
        <p:txBody>
          <a:bodyPr/>
          <a:lstStyle/>
          <a:p>
            <a:r>
              <a:rPr lang="en-US" dirty="0" smtClean="0"/>
              <a:t>Basic Terminologies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93470260"/>
              </p:ext>
            </p:extLst>
          </p:nvPr>
        </p:nvGraphicFramePr>
        <p:xfrm>
          <a:off x="914400" y="3200400"/>
          <a:ext cx="7772400" cy="2252538"/>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29347">
                <a:tc>
                  <a:txBody>
                    <a:bodyPr/>
                    <a:lstStyle/>
                    <a:p>
                      <a:r>
                        <a:rPr lang="en-US" dirty="0" smtClean="0"/>
                        <a:t>Name</a:t>
                      </a:r>
                      <a:endParaRPr lang="en-US" dirty="0"/>
                    </a:p>
                  </a:txBody>
                  <a:tcPr/>
                </a:tc>
                <a:tc>
                  <a:txBody>
                    <a:bodyPr/>
                    <a:lstStyle/>
                    <a:p>
                      <a:r>
                        <a:rPr lang="en-US" dirty="0" smtClean="0"/>
                        <a:t>Type</a:t>
                      </a:r>
                      <a:endParaRPr lang="en-US" dirty="0"/>
                    </a:p>
                  </a:txBody>
                  <a:tcPr/>
                </a:tc>
                <a:tc>
                  <a:txBody>
                    <a:bodyPr/>
                    <a:lstStyle/>
                    <a:p>
                      <a:r>
                        <a:rPr lang="en-US" dirty="0" smtClean="0"/>
                        <a:t>Length</a:t>
                      </a:r>
                      <a:endParaRPr lang="en-US" dirty="0"/>
                    </a:p>
                  </a:txBody>
                  <a:tcPr/>
                </a:tc>
                <a:tc>
                  <a:txBody>
                    <a:bodyPr/>
                    <a:lstStyle/>
                    <a:p>
                      <a:r>
                        <a:rPr lang="en-US" dirty="0" smtClean="0"/>
                        <a:t>Source</a:t>
                      </a:r>
                      <a:endParaRPr lang="en-US" dirty="0"/>
                    </a:p>
                  </a:txBody>
                  <a:tcPr/>
                </a:tc>
                <a:extLst>
                  <a:ext uri="{0D108BD9-81ED-4DB2-BD59-A6C34878D82A}">
                    <a16:rowId xmlns:a16="http://schemas.microsoft.com/office/drawing/2014/main" val="10000"/>
                  </a:ext>
                </a:extLst>
              </a:tr>
              <a:tr h="385086">
                <a:tc>
                  <a:txBody>
                    <a:bodyPr/>
                    <a:lstStyle/>
                    <a:p>
                      <a:r>
                        <a:rPr lang="en-US" dirty="0" err="1" smtClean="0"/>
                        <a:t>CourseName</a:t>
                      </a:r>
                      <a:endParaRPr lang="en-US" dirty="0"/>
                    </a:p>
                  </a:txBody>
                  <a:tcPr/>
                </a:tc>
                <a:tc>
                  <a:txBody>
                    <a:bodyPr/>
                    <a:lstStyle/>
                    <a:p>
                      <a:r>
                        <a:rPr lang="en-US" dirty="0" smtClean="0"/>
                        <a:t>Alphanumeric</a:t>
                      </a:r>
                      <a:endParaRPr lang="en-US" dirty="0"/>
                    </a:p>
                  </a:txBody>
                  <a:tcPr/>
                </a:tc>
                <a:tc>
                  <a:txBody>
                    <a:bodyPr/>
                    <a:lstStyle/>
                    <a:p>
                      <a:r>
                        <a:rPr lang="en-US" dirty="0" smtClean="0"/>
                        <a:t>30</a:t>
                      </a:r>
                      <a:endParaRPr lang="en-US" dirty="0"/>
                    </a:p>
                  </a:txBody>
                  <a:tcPr/>
                </a:tc>
                <a:tc>
                  <a:txBody>
                    <a:bodyPr/>
                    <a:lstStyle/>
                    <a:p>
                      <a:r>
                        <a:rPr lang="en-US" dirty="0" smtClean="0"/>
                        <a:t>Academic</a:t>
                      </a:r>
                      <a:endParaRPr lang="en-US" dirty="0"/>
                    </a:p>
                  </a:txBody>
                  <a:tcPr/>
                </a:tc>
                <a:extLst>
                  <a:ext uri="{0D108BD9-81ED-4DB2-BD59-A6C34878D82A}">
                    <a16:rowId xmlns:a16="http://schemas.microsoft.com/office/drawing/2014/main" val="10001"/>
                  </a:ext>
                </a:extLst>
              </a:tr>
              <a:tr h="329347">
                <a:tc>
                  <a:txBody>
                    <a:bodyPr/>
                    <a:lstStyle/>
                    <a:p>
                      <a:r>
                        <a:rPr lang="en-US" dirty="0" err="1" smtClean="0"/>
                        <a:t>StudentID</a:t>
                      </a:r>
                      <a:endParaRPr lang="en-US" dirty="0"/>
                    </a:p>
                  </a:txBody>
                  <a:tcPr/>
                </a:tc>
                <a:tc>
                  <a:txBody>
                    <a:bodyPr/>
                    <a:lstStyle/>
                    <a:p>
                      <a:r>
                        <a:rPr lang="en-US" dirty="0" smtClean="0"/>
                        <a:t>Integer</a:t>
                      </a:r>
                      <a:endParaRPr lang="en-US" dirty="0"/>
                    </a:p>
                  </a:txBody>
                  <a:tcPr/>
                </a:tc>
                <a:tc>
                  <a:txBody>
                    <a:bodyPr/>
                    <a:lstStyle/>
                    <a:p>
                      <a:r>
                        <a:rPr lang="en-US" dirty="0" smtClean="0"/>
                        <a:t>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Student</a:t>
                      </a:r>
                      <a:r>
                        <a:rPr lang="en-US" baseline="0" dirty="0" smtClean="0"/>
                        <a:t> IS</a:t>
                      </a:r>
                      <a:endParaRPr lang="en-US" dirty="0" smtClean="0"/>
                    </a:p>
                  </a:txBody>
                  <a:tcPr/>
                </a:tc>
                <a:extLst>
                  <a:ext uri="{0D108BD9-81ED-4DB2-BD59-A6C34878D82A}">
                    <a16:rowId xmlns:a16="http://schemas.microsoft.com/office/drawing/2014/main" val="10002"/>
                  </a:ext>
                </a:extLst>
              </a:tr>
              <a:tr h="329347">
                <a:tc>
                  <a:txBody>
                    <a:bodyPr/>
                    <a:lstStyle/>
                    <a:p>
                      <a:r>
                        <a:rPr lang="en-US" dirty="0" smtClean="0"/>
                        <a:t>Semester</a:t>
                      </a:r>
                      <a:endParaRPr lang="en-US" dirty="0"/>
                    </a:p>
                  </a:txBody>
                  <a:tcPr/>
                </a:tc>
                <a:tc>
                  <a:txBody>
                    <a:bodyPr/>
                    <a:lstStyle/>
                    <a:p>
                      <a:r>
                        <a:rPr lang="en-US" dirty="0" smtClean="0"/>
                        <a:t>Integer</a:t>
                      </a:r>
                      <a:endParaRPr lang="en-US" dirty="0"/>
                    </a:p>
                  </a:txBody>
                  <a:tcPr/>
                </a:tc>
                <a:tc>
                  <a:txBody>
                    <a:bodyPr/>
                    <a:lstStyle/>
                    <a:p>
                      <a:r>
                        <a:rPr lang="en-US" dirty="0" smtClean="0"/>
                        <a:t>7</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Student</a:t>
                      </a:r>
                      <a:r>
                        <a:rPr lang="en-US" baseline="0" dirty="0" smtClean="0"/>
                        <a:t> IS</a:t>
                      </a:r>
                      <a:endParaRPr lang="en-US" dirty="0" smtClean="0"/>
                    </a:p>
                  </a:txBody>
                  <a:tcPr/>
                </a:tc>
                <a:extLst>
                  <a:ext uri="{0D108BD9-81ED-4DB2-BD59-A6C34878D82A}">
                    <a16:rowId xmlns:a16="http://schemas.microsoft.com/office/drawing/2014/main" val="10003"/>
                  </a:ext>
                </a:extLst>
              </a:tr>
              <a:tr h="385086">
                <a:tc>
                  <a:txBody>
                    <a:bodyPr/>
                    <a:lstStyle/>
                    <a:p>
                      <a:r>
                        <a:rPr lang="en-US" dirty="0" smtClean="0"/>
                        <a:t>Class</a:t>
                      </a:r>
                      <a:endParaRPr lang="en-US" dirty="0"/>
                    </a:p>
                  </a:txBody>
                  <a:tcPr/>
                </a:tc>
                <a:tc>
                  <a:txBody>
                    <a:bodyPr/>
                    <a:lstStyle/>
                    <a:p>
                      <a:r>
                        <a:rPr lang="en-US" dirty="0" smtClean="0"/>
                        <a:t>Alphanumeric</a:t>
                      </a:r>
                      <a:endParaRPr lang="en-US" dirty="0"/>
                    </a:p>
                  </a:txBody>
                  <a:tcPr/>
                </a:tc>
                <a:tc>
                  <a:txBody>
                    <a:bodyPr/>
                    <a:lstStyle/>
                    <a:p>
                      <a:r>
                        <a:rPr lang="en-US" dirty="0" smtClean="0"/>
                        <a:t>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Student</a:t>
                      </a:r>
                      <a:r>
                        <a:rPr lang="en-US" baseline="0" dirty="0" smtClean="0"/>
                        <a:t> IS</a:t>
                      </a:r>
                      <a:endParaRPr lang="en-US" dirty="0" smtClean="0"/>
                    </a:p>
                  </a:txBody>
                  <a:tcPr/>
                </a:tc>
                <a:extLst>
                  <a:ext uri="{0D108BD9-81ED-4DB2-BD59-A6C34878D82A}">
                    <a16:rowId xmlns:a16="http://schemas.microsoft.com/office/drawing/2014/main" val="10004"/>
                  </a:ext>
                </a:extLst>
              </a:tr>
              <a:tr h="385086">
                <a:tc>
                  <a:txBody>
                    <a:bodyPr/>
                    <a:lstStyle/>
                    <a:p>
                      <a:r>
                        <a:rPr lang="en-US" dirty="0" smtClean="0"/>
                        <a:t>CGPA</a:t>
                      </a:r>
                      <a:endParaRPr lang="en-US" dirty="0"/>
                    </a:p>
                  </a:txBody>
                  <a:tcPr/>
                </a:tc>
                <a:tc>
                  <a:txBody>
                    <a:bodyPr/>
                    <a:lstStyle/>
                    <a:p>
                      <a:r>
                        <a:rPr lang="en-US" dirty="0" smtClean="0"/>
                        <a:t>Alphanumeric</a:t>
                      </a:r>
                      <a:endParaRPr lang="en-US" dirty="0"/>
                    </a:p>
                  </a:txBody>
                  <a:tcPr/>
                </a:tc>
                <a:tc>
                  <a:txBody>
                    <a:bodyPr/>
                    <a:lstStyle/>
                    <a:p>
                      <a:r>
                        <a:rPr lang="en-US" dirty="0" smtClean="0"/>
                        <a:t>12</a:t>
                      </a:r>
                      <a:endParaRPr lang="en-US" dirty="0"/>
                    </a:p>
                  </a:txBody>
                  <a:tcPr/>
                </a:tc>
                <a:tc>
                  <a:txBody>
                    <a:bodyPr/>
                    <a:lstStyle/>
                    <a:p>
                      <a:r>
                        <a:rPr lang="en-US" dirty="0" smtClean="0"/>
                        <a:t>Result</a:t>
                      </a:r>
                      <a:r>
                        <a:rPr lang="en-US" baseline="0" dirty="0" smtClean="0"/>
                        <a:t> Section</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93200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800" dirty="0"/>
              <a:t> </a:t>
            </a:r>
            <a:r>
              <a:rPr lang="en-US" sz="1800" b="1" u="sng" dirty="0" smtClean="0"/>
              <a:t>Database : </a:t>
            </a:r>
            <a:r>
              <a:rPr lang="en-US" sz="1800" dirty="0" smtClean="0"/>
              <a:t>Database is a collection of logically related data which can be shared by multiple users.</a:t>
            </a:r>
          </a:p>
          <a:p>
            <a:pPr marL="0" indent="0">
              <a:buNone/>
            </a:pPr>
            <a:r>
              <a:rPr lang="en-US" sz="1800" b="1" u="sng" dirty="0" smtClean="0"/>
              <a:t>Example: </a:t>
            </a:r>
            <a:r>
              <a:rPr lang="en-US" sz="1800" dirty="0" smtClean="0"/>
              <a:t>Student Information Database</a:t>
            </a:r>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US" sz="1800" dirty="0" smtClean="0"/>
              <a:t>			</a:t>
            </a:r>
          </a:p>
          <a:p>
            <a:pPr marL="0" indent="0">
              <a:buNone/>
            </a:pPr>
            <a:endParaRPr lang="en-US" sz="1800" dirty="0"/>
          </a:p>
          <a:p>
            <a:pPr marL="0" indent="0">
              <a:buNone/>
            </a:pPr>
            <a:endParaRPr lang="en-US" sz="1800" dirty="0" smtClean="0"/>
          </a:p>
          <a:p>
            <a:pPr marL="0" indent="0">
              <a:buNone/>
            </a:pPr>
            <a:endParaRPr lang="en-US" sz="1800" dirty="0"/>
          </a:p>
        </p:txBody>
      </p:sp>
      <p:sp>
        <p:nvSpPr>
          <p:cNvPr id="2" name="Title 1"/>
          <p:cNvSpPr>
            <a:spLocks noGrp="1"/>
          </p:cNvSpPr>
          <p:nvPr>
            <p:ph type="title"/>
          </p:nvPr>
        </p:nvSpPr>
        <p:spPr/>
        <p:txBody>
          <a:bodyPr/>
          <a:lstStyle/>
          <a:p>
            <a:r>
              <a:rPr lang="en-US" dirty="0" smtClean="0"/>
              <a:t>Basic Terminologies</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3048000"/>
            <a:ext cx="4400550" cy="2486025"/>
          </a:xfrm>
          <a:prstGeom prst="rect">
            <a:avLst/>
          </a:prstGeom>
        </p:spPr>
      </p:pic>
    </p:spTree>
    <p:extLst>
      <p:ext uri="{BB962C8B-B14F-4D97-AF65-F5344CB8AC3E}">
        <p14:creationId xmlns:p14="http://schemas.microsoft.com/office/powerpoint/2010/main" val="859342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dirty="0" smtClean="0"/>
              <a:t>Ledgers and record registers are example of Manual file management systems. Storing record in MFMS causes lot of inconvenience.</a:t>
            </a:r>
          </a:p>
          <a:p>
            <a:pPr marL="0" indent="0">
              <a:buNone/>
            </a:pPr>
            <a:endParaRPr lang="en-US" sz="2000" dirty="0" smtClean="0"/>
          </a:p>
          <a:p>
            <a:pPr marL="0" indent="0">
              <a:buNone/>
            </a:pPr>
            <a:r>
              <a:rPr lang="en-US" sz="2000" b="1" u="sng" dirty="0" smtClean="0"/>
              <a:t>Disadvantages:</a:t>
            </a:r>
          </a:p>
          <a:p>
            <a:pPr marL="0" indent="0">
              <a:buNone/>
            </a:pPr>
            <a:endParaRPr lang="en-US" sz="2000" dirty="0"/>
          </a:p>
          <a:p>
            <a:r>
              <a:rPr lang="en-US" sz="2000" dirty="0" smtClean="0"/>
              <a:t>Data Dependence</a:t>
            </a:r>
          </a:p>
          <a:p>
            <a:r>
              <a:rPr lang="en-US" sz="2000" dirty="0" smtClean="0"/>
              <a:t>Data Redundancy</a:t>
            </a:r>
          </a:p>
          <a:p>
            <a:r>
              <a:rPr lang="en-US" sz="2000" dirty="0" smtClean="0"/>
              <a:t>Limited Data Sharing</a:t>
            </a:r>
          </a:p>
          <a:p>
            <a:r>
              <a:rPr lang="en-US" sz="2000" dirty="0" smtClean="0"/>
              <a:t>Chance of loss</a:t>
            </a:r>
            <a:endParaRPr lang="en-US" sz="2000" dirty="0"/>
          </a:p>
        </p:txBody>
      </p:sp>
      <p:sp>
        <p:nvSpPr>
          <p:cNvPr id="2" name="Title 1"/>
          <p:cNvSpPr>
            <a:spLocks noGrp="1"/>
          </p:cNvSpPr>
          <p:nvPr>
            <p:ph type="title"/>
          </p:nvPr>
        </p:nvSpPr>
        <p:spPr/>
        <p:txBody>
          <a:bodyPr>
            <a:normAutofit fontScale="90000"/>
          </a:bodyPr>
          <a:lstStyle/>
          <a:p>
            <a:r>
              <a:rPr lang="en-US" dirty="0" smtClean="0"/>
              <a:t>Manual File Management Systems</a:t>
            </a:r>
            <a:endParaRPr lang="en-US" dirty="0"/>
          </a:p>
        </p:txBody>
      </p:sp>
    </p:spTree>
    <p:extLst>
      <p:ext uri="{BB962C8B-B14F-4D97-AF65-F5344CB8AC3E}">
        <p14:creationId xmlns:p14="http://schemas.microsoft.com/office/powerpoint/2010/main" val="33007565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470</TotalTime>
  <Words>1276</Words>
  <Application>Microsoft Office PowerPoint</Application>
  <PresentationFormat>On-screen Show (4:3)</PresentationFormat>
  <Paragraphs>219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Calibri</vt:lpstr>
      <vt:lpstr>Lucida Sans Unicode</vt:lpstr>
      <vt:lpstr>Times New Roman</vt:lpstr>
      <vt:lpstr>Verdana</vt:lpstr>
      <vt:lpstr>Wingdings 2</vt:lpstr>
      <vt:lpstr>Wingdings 3</vt:lpstr>
      <vt:lpstr>Concourse</vt:lpstr>
      <vt:lpstr>  Database Systems      </vt:lpstr>
      <vt:lpstr>PowerPoint Presentation</vt:lpstr>
      <vt:lpstr>Lecture Outline</vt:lpstr>
      <vt:lpstr>PowerPoint Presentation</vt:lpstr>
      <vt:lpstr>Basic Terminologies</vt:lpstr>
      <vt:lpstr>Basic Terminologies</vt:lpstr>
      <vt:lpstr>Basic Terminologies</vt:lpstr>
      <vt:lpstr>Basic Terminologies</vt:lpstr>
      <vt:lpstr>Manual File Management Systems</vt:lpstr>
      <vt:lpstr>File Processing Systems</vt:lpstr>
      <vt:lpstr>Database Management System</vt:lpstr>
      <vt:lpstr>Database</vt:lpstr>
      <vt:lpstr>Database</vt:lpstr>
      <vt:lpstr>Database</vt:lpstr>
      <vt:lpstr>Database</vt:lpstr>
      <vt:lpstr>Database</vt:lpstr>
      <vt:lpstr>Database</vt:lpstr>
      <vt:lpstr>Components of Database Environment</vt:lpstr>
      <vt:lpstr>Components of Database Environment</vt:lpstr>
      <vt:lpstr>Components of Database Environment</vt:lpstr>
      <vt:lpstr>Data Models</vt:lpstr>
      <vt:lpstr>Home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Jahanzaib Niazi</dc:creator>
  <cp:lastModifiedBy>DCS</cp:lastModifiedBy>
  <cp:revision>56</cp:revision>
  <cp:lastPrinted>2020-01-20T03:28:06Z</cp:lastPrinted>
  <dcterms:created xsi:type="dcterms:W3CDTF">2006-08-16T00:00:00Z</dcterms:created>
  <dcterms:modified xsi:type="dcterms:W3CDTF">2024-10-26T07:07:24Z</dcterms:modified>
</cp:coreProperties>
</file>