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70" autoAdjust="0"/>
  </p:normalViewPr>
  <p:slideViewPr>
    <p:cSldViewPr>
      <p:cViewPr varScale="1">
        <p:scale>
          <a:sx n="81" d="100"/>
          <a:sy n="81" d="100"/>
        </p:scale>
        <p:origin x="1426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98BBE-4BC2-47EA-8DC7-267D6DE5F454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C33CA-45B6-4F11-99A1-89C5E6E68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E47-EE2B-4552-94D2-8A9F7F9666EE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E51-BB7E-4896-904B-8BEC96800BC5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5C1-08C5-4B95-A2AF-8568D6C418DD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755F-2FC9-4D57-9A53-49EFF952E3F3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3F1-1EAD-49DB-AA38-9455B20EDD66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39CD-7FA7-4773-9910-2065F2DC7F9E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D778-E666-41CF-982A-534567820626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C9D-CBC0-4F6B-8AF9-F7B5F1032D1E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D453-5B53-4A7E-B27C-188923CBE9C4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034-9AB8-4AAD-90D0-4163CA49D5EE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4115-C33D-404F-B4E3-7AFC9FF0AE36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935A-5313-4552-A376-C89FE69C5ADC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281940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Model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Data Model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Types of Model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Relational Data Model Concepts and Terminologies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DBMS </a:t>
            </a:r>
            <a:r>
              <a:rPr lang="en-US" sz="1600" dirty="0" err="1" smtClean="0">
                <a:solidFill>
                  <a:schemeClr val="tx1"/>
                </a:solidFill>
                <a:latin typeface="Book Antiqua" pitchFamily="18" charset="0"/>
              </a:rPr>
              <a:t>vs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RDBMS</a:t>
            </a:r>
            <a:endParaRPr 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4AD7-4A83-4A91-977C-7397DF3B5282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1371600"/>
            <a:ext cx="6400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Base Relation</a:t>
            </a:r>
          </a:p>
          <a:p>
            <a:pPr marL="0" lvl="1" indent="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Named relation corresponding to an entity in conceptual schema, whose </a:t>
            </a:r>
            <a:r>
              <a:rPr lang="en-GB" sz="1200" dirty="0" err="1" smtClean="0">
                <a:latin typeface="Book Antiqua" pitchFamily="18" charset="0"/>
              </a:rPr>
              <a:t>tuples</a:t>
            </a:r>
            <a:r>
              <a:rPr lang="en-GB" sz="1200" dirty="0" smtClean="0">
                <a:latin typeface="Book Antiqua" pitchFamily="18" charset="0"/>
              </a:rPr>
              <a:t> are physically stored in database.</a:t>
            </a:r>
          </a:p>
          <a:p>
            <a:pPr lvl="1">
              <a:lnSpc>
                <a:spcPct val="90000"/>
              </a:lnSpc>
            </a:pPr>
            <a:endParaRPr lang="en-GB" sz="12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View</a:t>
            </a:r>
          </a:p>
          <a:p>
            <a:pPr lvl="1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  Dynamic result of one or more relational operations operating on base relations to produce another relation.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GB" sz="1200" dirty="0" smtClean="0">
                <a:latin typeface="Book Antiqua" pitchFamily="18" charset="0"/>
              </a:rPr>
              <a:t>	A virtual relation that does not necessarily actually exist in the database but is 	produced upon request, at time of request.</a:t>
            </a:r>
          </a:p>
          <a:p>
            <a:pPr>
              <a:lnSpc>
                <a:spcPct val="90000"/>
              </a:lnSpc>
            </a:pPr>
            <a:endParaRPr lang="en-GB" sz="12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GB" sz="1200" dirty="0" smtClean="0">
                <a:latin typeface="Book Antiqua" pitchFamily="18" charset="0"/>
              </a:rPr>
              <a:t>	Contents of a view are defined as a query on one or more base relations. </a:t>
            </a:r>
          </a:p>
          <a:p>
            <a:pPr>
              <a:lnSpc>
                <a:spcPct val="90000"/>
              </a:lnSpc>
            </a:pPr>
            <a:endParaRPr lang="en-GB" sz="12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GB" sz="1200" dirty="0" smtClean="0">
                <a:latin typeface="Book Antiqua" pitchFamily="18" charset="0"/>
              </a:rPr>
              <a:t>	Views are dynamic, meaning that changes made to base relations that affect 	view attributes are immediately reflected in the view. </a:t>
            </a:r>
          </a:p>
          <a:p>
            <a:pPr lvl="1">
              <a:lnSpc>
                <a:spcPct val="150000"/>
              </a:lnSpc>
            </a:pPr>
            <a:endParaRPr lang="en-GB" sz="12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endParaRPr lang="en-GB" sz="12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16764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GB" sz="12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endParaRPr lang="en-GB" sz="1200" dirty="0" smtClean="0">
              <a:latin typeface="Book Antiqua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81042"/>
              </p:ext>
            </p:extLst>
          </p:nvPr>
        </p:nvGraphicFramePr>
        <p:xfrm>
          <a:off x="1524000" y="1397000"/>
          <a:ext cx="6096000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DBMS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RDBMS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DBMS data is stored in the form of rows and columns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RDMS data stored in the form of Relations              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Data stored in DBMS is temporarily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where as in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rdbms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 is permanently              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In DBMS keys are not used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In RDBMS keys are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In DBMS duplication of rows and columns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But in RDBMS there is no duplication of rows and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DBMS is for single user only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RDBMS is for multi-user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DBMS does not satisfies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codd's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 rules.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RDBMS satisfies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codd's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: DBMS: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Sysbase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foxpro</a:t>
                      </a:r>
                      <a:endParaRPr lang="en-US" sz="12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: RDBMS: Oracle,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 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16764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GB" sz="12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endParaRPr lang="en-GB" sz="1200" dirty="0" smtClean="0">
              <a:latin typeface="Book Antiqu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1368147"/>
            <a:ext cx="7162800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Book Antiqua" pitchFamily="18" charset="0"/>
              </a:rPr>
              <a:t>Uses </a:t>
            </a:r>
            <a:r>
              <a:rPr lang="en-US" sz="1400" b="1" smtClean="0">
                <a:latin typeface="Book Antiqua" pitchFamily="18" charset="0"/>
              </a:rPr>
              <a:t>of RDBMS </a:t>
            </a:r>
            <a:r>
              <a:rPr lang="en-US" sz="1400" b="1" dirty="0" smtClean="0">
                <a:latin typeface="Book Antiqua" pitchFamily="18" charset="0"/>
              </a:rPr>
              <a:t>in different sectors:</a:t>
            </a:r>
            <a:br>
              <a:rPr lang="en-US" sz="1400" b="1" dirty="0" smtClean="0">
                <a:latin typeface="Book Antiqua" pitchFamily="18" charset="0"/>
              </a:rPr>
            </a:br>
            <a:r>
              <a:rPr lang="en-US" sz="1200" dirty="0" smtClean="0">
                <a:latin typeface="Book Antiqua" pitchFamily="18" charset="0"/>
              </a:rPr>
              <a:t>Database is widely used all around the world in different sectors: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1.Banking: </a:t>
            </a:r>
            <a:r>
              <a:rPr lang="en-US" sz="1200" dirty="0" smtClean="0">
                <a:latin typeface="Book Antiqua" pitchFamily="18" charset="0"/>
              </a:rPr>
              <a:t>For customer information, accounts loans and banking transactions.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2.Airlines: </a:t>
            </a:r>
            <a:r>
              <a:rPr lang="en-US" sz="1200" dirty="0" smtClean="0">
                <a:latin typeface="Book Antiqua" pitchFamily="18" charset="0"/>
              </a:rPr>
              <a:t>For reservations and schedule information. Airlines were among the first to use database in a geographically disturbed manner-terminals situated around the world accessed the central database system through phone lines and other data networks.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3.Universities: </a:t>
            </a:r>
            <a:r>
              <a:rPr lang="en-US" sz="1200" dirty="0" smtClean="0">
                <a:latin typeface="Book Antiqua" pitchFamily="18" charset="0"/>
              </a:rPr>
              <a:t>For student information, course registrations and grades.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4.Credit card transactions</a:t>
            </a:r>
            <a:r>
              <a:rPr lang="en-US" sz="1200" dirty="0" smtClean="0">
                <a:latin typeface="Book Antiqua" pitchFamily="18" charset="0"/>
              </a:rPr>
              <a:t>: For purchases on credit cards and generation of monthly statements.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5.Telecommunications: </a:t>
            </a:r>
            <a:r>
              <a:rPr lang="en-US" sz="1200" dirty="0" smtClean="0">
                <a:latin typeface="Book Antiqua" pitchFamily="18" charset="0"/>
              </a:rPr>
              <a:t>For keeping records of calls made, generating monthly bills, maintaining balances on prepaid calling cards and storing information about the communication networks.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Book Antiqua" pitchFamily="18" charset="0"/>
              </a:rPr>
              <a:t>6.Finance: </a:t>
            </a:r>
            <a:r>
              <a:rPr lang="en-US" sz="1200" dirty="0" smtClean="0">
                <a:latin typeface="Book Antiqua" pitchFamily="18" charset="0"/>
              </a:rPr>
              <a:t>For storing information about holdings, sales and purchase of financial instruments such as stocks and bonds.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7.Sales: </a:t>
            </a:r>
            <a:r>
              <a:rPr lang="en-US" sz="1200" dirty="0" smtClean="0">
                <a:latin typeface="Book Antiqua" pitchFamily="18" charset="0"/>
              </a:rPr>
              <a:t>For customer, product and purchase information.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Book Antiqua" pitchFamily="18" charset="0"/>
              </a:rPr>
              <a:t>8.Manufacturing: </a:t>
            </a:r>
            <a:r>
              <a:rPr lang="en-US" sz="1200" dirty="0" smtClean="0">
                <a:latin typeface="Book Antiqua" pitchFamily="18" charset="0"/>
              </a:rPr>
              <a:t>For management of supply chain and for tracking production of items in factories, inventories of items in warehouses/stores and orders for items.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Book Antiqua" pitchFamily="18" charset="0"/>
              </a:rPr>
              <a:t>9.Human Resources: </a:t>
            </a:r>
            <a:r>
              <a:rPr lang="en-US" sz="1200" dirty="0" smtClean="0">
                <a:latin typeface="Book Antiqua" pitchFamily="18" charset="0"/>
              </a:rPr>
              <a:t>For information about employees, salaries, payroll taxes and benefits and for generation of paychecks.</a:t>
            </a:r>
            <a:br>
              <a:rPr lang="en-US" sz="1200" dirty="0" smtClean="0">
                <a:latin typeface="Book Antiqua" pitchFamily="18" charset="0"/>
              </a:rPr>
            </a:br>
            <a:r>
              <a:rPr lang="en-US" sz="1200" b="1" dirty="0" smtClean="0">
                <a:latin typeface="Book Antiqua" pitchFamily="18" charset="0"/>
              </a:rPr>
              <a:t>10.Web based services: </a:t>
            </a:r>
            <a:r>
              <a:rPr lang="en-US" sz="1200" dirty="0" smtClean="0">
                <a:latin typeface="Book Antiqua" pitchFamily="18" charset="0"/>
              </a:rPr>
              <a:t>For taking web users feedback, responses, resource sharing etc.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latin typeface="Book Antiqua" pitchFamily="18" charset="0"/>
              </a:rPr>
              <a:t/>
            </a:r>
            <a:br>
              <a:rPr lang="en-US" sz="1200" dirty="0" smtClean="0">
                <a:latin typeface="Book Antiqua" pitchFamily="18" charset="0"/>
              </a:rPr>
            </a:br>
            <a:endParaRPr lang="en-US" sz="12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Model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is the abstract representation of objects, events and their association</a:t>
            </a:r>
          </a:p>
          <a:p>
            <a:pPr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Data Model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is the abstract representation of data about entities, events, activities and their association in an organization</a:t>
            </a: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Purpose</a:t>
            </a:r>
          </a:p>
          <a:p>
            <a:pPr marL="0" lvl="1" indent="1714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To represent data in an understandable way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Parts of Data Model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Structural Part: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consists set of rules i.e. how a database can be developed i.e. terminologies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Manipulative Part: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defines the type of 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operations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that can be performed on data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Set of Integrity Rules: 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ensures the accuracy of data in DB also called constraints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/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Categories of Data Models 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Object-based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Record-based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Physical.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2.     Record-based Data Model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Used to describe external and conceptual level of database and can describe internal level to some extent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Database consists of different records may be of different types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Each record define a fixed number of fields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Types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Relational Data Model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Network Data Model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Hierarchical Data Model</a:t>
            </a: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Relational Data Model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Dr. E.F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Codd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and his associate at IBM research laboratory proposed in 1970 by applying the rules of mathematics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Presented a paper “A relational Model of Data for Large Shared Databanks” contained 12 rules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 A DBMS that satisfy these rules is called RDBMS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INGRES (Interactive Graphics and Relational System) was an early relational model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So relational data model represent data in DB as a collection of relations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Relational Database is a collection of normalized relations with distinct relation names.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Structural Part: (Terminology)</a:t>
            </a:r>
          </a:p>
          <a:p>
            <a:pPr marL="228600" indent="-228600" algn="l">
              <a:buFont typeface="+mj-lt"/>
              <a:buAutoNum type="alphaLcParenR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Relation</a:t>
            </a:r>
          </a:p>
          <a:p>
            <a:pPr algn="l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 relation is a table with columns and rows.</a:t>
            </a:r>
          </a:p>
          <a:p>
            <a:pPr algn="l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Only applies to logical structure of the database, not the physical structure</a:t>
            </a:r>
          </a:p>
          <a:p>
            <a:pPr algn="l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it represent entities and their relationships</a:t>
            </a:r>
          </a:p>
          <a:p>
            <a:pPr algn="l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every relation will be visualized by name</a:t>
            </a:r>
          </a:p>
          <a:p>
            <a:pPr algn="l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Every relation is a table but every table is not a relation</a:t>
            </a:r>
          </a:p>
          <a:p>
            <a:pPr algn="l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Flat Table: A flat DB(File) consists of only one table</a:t>
            </a: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Relational Data Model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lphaLcParenR" startAt="2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Attribute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Attribute is a named column of a relation with unique name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lphaLcParenR" startAt="3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Degree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Degree is the number of attributes in a relation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lphaLcParenR" startAt="4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Tuple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Tuple is a row of a relation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lphaLcParenR" startAt="5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Cardinality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Cardinality is the number of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tuples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in a relation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lphaLcParenR" startAt="6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Domain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Domain is the set of allowable values for one or more attributes</a:t>
            </a: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Relational Data Model</a:t>
            </a: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3" descr="E:\Ch03-tif\DS3-Figure 03-0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65532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Domain Example</a:t>
            </a: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4" descr="E:\Ch03-tif\DS3-Figure 03-0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76962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E:\DS3-Table folder\DS3-Table 03-0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5438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4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1447800"/>
            <a:ext cx="4457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Book Antiqua" pitchFamily="18" charset="0"/>
              </a:rPr>
              <a:t>Properties of Relations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1828801"/>
            <a:ext cx="6400800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Relation name is distinct from all other relation names in relational schema.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Each cell of relation contains exactly one atomic (single) value.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Each attribute has a distinct name.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Values of an attribute are all from the same domain.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Each </a:t>
            </a:r>
            <a:r>
              <a:rPr lang="en-GB" sz="1200" dirty="0" err="1" smtClean="0">
                <a:latin typeface="Book Antiqua" pitchFamily="18" charset="0"/>
              </a:rPr>
              <a:t>tuple</a:t>
            </a:r>
            <a:r>
              <a:rPr lang="en-GB" sz="1200" dirty="0" smtClean="0">
                <a:latin typeface="Book Antiqua" pitchFamily="18" charset="0"/>
              </a:rPr>
              <a:t> is distinct; there are no duplicate </a:t>
            </a:r>
            <a:r>
              <a:rPr lang="en-GB" sz="1200" dirty="0" err="1" smtClean="0">
                <a:latin typeface="Book Antiqua" pitchFamily="18" charset="0"/>
              </a:rPr>
              <a:t>tuples</a:t>
            </a:r>
            <a:r>
              <a:rPr lang="en-GB" sz="1200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Order of attributes has no significance.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Order of </a:t>
            </a:r>
            <a:r>
              <a:rPr lang="en-GB" sz="1200" dirty="0" err="1" smtClean="0">
                <a:latin typeface="Book Antiqua" pitchFamily="18" charset="0"/>
              </a:rPr>
              <a:t>tuples</a:t>
            </a:r>
            <a:r>
              <a:rPr lang="en-GB" sz="1200" dirty="0" smtClean="0">
                <a:latin typeface="Book Antiqua" pitchFamily="18" charset="0"/>
              </a:rPr>
              <a:t> has no significance, theoretically.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Book Antiqua" pitchFamily="18" charset="0"/>
              </a:rPr>
              <a:t>Uniquely identify a record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Representation of Relation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Pictorial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Schema (Extension)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DD/D (Intension)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latin typeface="Book Antiqua" pitchFamily="18" charset="0"/>
              </a:rPr>
              <a:t>Entity Diagram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GB" sz="12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7846</TotalTime>
  <Words>698</Words>
  <Application>Microsoft Office PowerPoint</Application>
  <PresentationFormat>On-screen Show (4:3)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Calibri</vt:lpstr>
      <vt:lpstr>Wingdings</vt:lpstr>
      <vt:lpstr>Office Theme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  <vt:lpstr>Data Base System  Week 4th  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1st Topics</dc:title>
  <dc:creator/>
  <cp:lastModifiedBy>hu</cp:lastModifiedBy>
  <cp:revision>92</cp:revision>
  <dcterms:created xsi:type="dcterms:W3CDTF">2006-08-16T00:00:00Z</dcterms:created>
  <dcterms:modified xsi:type="dcterms:W3CDTF">2023-03-27T07:39:01Z</dcterms:modified>
</cp:coreProperties>
</file>