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2"/>
  </p:notesMasterIdLst>
  <p:sldIdLst>
    <p:sldId id="688" r:id="rId2"/>
    <p:sldId id="675" r:id="rId3"/>
    <p:sldId id="676" r:id="rId4"/>
    <p:sldId id="677" r:id="rId5"/>
    <p:sldId id="678" r:id="rId6"/>
    <p:sldId id="679" r:id="rId7"/>
    <p:sldId id="686" r:id="rId8"/>
    <p:sldId id="687" r:id="rId9"/>
    <p:sldId id="680" r:id="rId10"/>
    <p:sldId id="681" r:id="rId11"/>
    <p:sldId id="682" r:id="rId12"/>
    <p:sldId id="683" r:id="rId13"/>
    <p:sldId id="684" r:id="rId14"/>
    <p:sldId id="685" r:id="rId15"/>
    <p:sldId id="662" r:id="rId16"/>
    <p:sldId id="672" r:id="rId17"/>
    <p:sldId id="673" r:id="rId18"/>
    <p:sldId id="674" r:id="rId19"/>
    <p:sldId id="663" r:id="rId20"/>
    <p:sldId id="66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69696"/>
    <a:srgbClr val="000066"/>
    <a:srgbClr val="660066"/>
    <a:srgbClr val="031855"/>
    <a:srgbClr val="0B1F61"/>
    <a:srgbClr val="0B2671"/>
    <a:srgbClr val="092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notesViewPr>
    <p:cSldViewPr snapToObjects="1">
      <p:cViewPr varScale="1">
        <p:scale>
          <a:sx n="53" d="100"/>
          <a:sy n="53" d="100"/>
        </p:scale>
        <p:origin x="-17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17AFF14D-3952-4CC6-9B06-FCFA23CDD9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27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2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5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tier functionalities</a:t>
            </a:r>
            <a:r>
              <a:rPr lang="en-US" baseline="0" dirty="0" smtClean="0"/>
              <a:t> architecture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5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B79EC-3651-4003-8256-4E7E1F0DB6E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62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Real</a:t>
            </a:r>
            <a:r>
              <a:rPr lang="en-US" altLang="en-US" baseline="0" dirty="0" smtClean="0"/>
              <a:t> world implemented architecture </a:t>
            </a:r>
            <a:endParaRPr lang="en-US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4063" indent="-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88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4013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7563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EC855-7DA9-4A64-B3BD-B9DE78E1487E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8116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sites based on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FF14D-3952-4CC6-9B06-FCFA23CDD92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8E63C1-8783-4BF7-9245-EA62A1FFC4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DC0D-1DC3-43FC-A6F9-F42F97AF4F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C209-D84F-4F8A-A970-EB4D8E33D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181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EB9549-145A-487C-AF54-A68951900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EC8FE-0146-4067-8813-6261B0FD0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0B87-04CB-450B-BDF6-5034CE731A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ED43-5DCF-417A-8032-DE3F352BD9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D687-6AFB-44C5-A4FD-DE512C9C21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90FC-3C80-4657-83AB-65B8D50D99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AAB529-CE5C-4AC7-96F4-126E16AA60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7724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515100"/>
            <a:ext cx="2476500" cy="1905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October 25,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77000"/>
            <a:ext cx="3962400" cy="2286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400800"/>
            <a:ext cx="310896" cy="2667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44C1686-9600-4632-8AE4-7A48F0937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42950" y="653909"/>
            <a:ext cx="7772400" cy="5371531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Web Engineering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Lecture 4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b="1" dirty="0"/>
              <a:t>N</a:t>
            </a:r>
            <a:r>
              <a:rPr lang="en-US" altLang="en-US" b="1" dirty="0" smtClean="0"/>
              <a:t>-Tier </a:t>
            </a:r>
            <a:r>
              <a:rPr lang="en-US" altLang="en-US" b="1" dirty="0"/>
              <a:t>Architecture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/>
          </a:p>
          <a:p>
            <a:pPr algn="ctr" fontAlgn="auto">
              <a:spcAft>
                <a:spcPts val="0"/>
              </a:spcAft>
            </a:pPr>
            <a:endParaRPr lang="en-US" altLang="en-US" sz="2000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Dr</a:t>
            </a:r>
            <a:r>
              <a:rPr lang="en-US" altLang="en-US" sz="2000" b="1" dirty="0" smtClean="0"/>
              <a:t>. </a:t>
            </a:r>
            <a:r>
              <a:rPr lang="en-US" altLang="en-US" sz="2000" b="1" dirty="0" smtClean="0"/>
              <a:t>Zulfiqar </a:t>
            </a:r>
            <a:r>
              <a:rPr lang="en-US" altLang="en-US" sz="2000" b="1" dirty="0" smtClean="0"/>
              <a:t>Ahmad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Department </a:t>
            </a:r>
            <a:r>
              <a:rPr lang="en-US" altLang="en-US" sz="2000" b="1" dirty="0" smtClean="0"/>
              <a:t>of </a:t>
            </a:r>
            <a:r>
              <a:rPr lang="en-US" altLang="en-US" sz="2000" b="1" dirty="0" smtClean="0"/>
              <a:t>CS &amp; IT</a:t>
            </a:r>
            <a:endParaRPr lang="en-US" altLang="en-US" sz="2000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Hazara University Mansehra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zulfiqarahmad@hu.edu.pk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736" y="404663"/>
            <a:ext cx="481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/>
              <a:t>A Typical 3-tier Architecture</a:t>
            </a:r>
            <a:endParaRPr lang="en-GB" sz="3200" dirty="0"/>
          </a:p>
        </p:txBody>
      </p:sp>
      <p:pic>
        <p:nvPicPr>
          <p:cNvPr id="6148" name="Picture 4" descr="http://upload.wikimedia.org/wikipedia/en/6/66/Overview_of_a_three-tier_ap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992489" cy="460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42488" y="1200133"/>
            <a:ext cx="34563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65656"/>
                </a:solidFill>
              </a:rPr>
              <a:t>Architecture Principles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 smtClean="0"/>
              <a:t>Client-server architecture</a:t>
            </a:r>
          </a:p>
          <a:p>
            <a:endParaRPr lang="en-US" sz="10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Each tier (Presentation, Logic, Data) should be  independent and should not expose dependencies related to the implementation</a:t>
            </a:r>
          </a:p>
          <a:p>
            <a:endParaRPr lang="en-US" sz="10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 smtClean="0"/>
              <a:t>Unconnected tiers should not communicate</a:t>
            </a:r>
          </a:p>
          <a:p>
            <a:endParaRPr lang="en-US" sz="105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 smtClean="0"/>
              <a:t>Change in platform affects only the layer running on that particular platform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8518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736" y="404663"/>
            <a:ext cx="481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/>
              <a:t>A Typical 3-tier Architecture</a:t>
            </a:r>
            <a:endParaRPr lang="en-GB" sz="3200" dirty="0"/>
          </a:p>
        </p:txBody>
      </p:sp>
      <p:pic>
        <p:nvPicPr>
          <p:cNvPr id="3" name="Picture 4" descr="http://upload.wikimedia.org/wikipedia/en/6/66/Overview_of_a_three-tier_ap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992489" cy="460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52120" y="1484784"/>
            <a:ext cx="318660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65656"/>
                </a:solidFill>
              </a:rPr>
              <a:t>Presentation Layer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Provides user interface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Handles the interaction with the user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Sometimes called the GUI or client view or front-end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Should not contain business logic or data access code</a:t>
            </a:r>
            <a:endParaRPr lang="en-GB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32040" y="2060848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736" y="404663"/>
            <a:ext cx="481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/>
              <a:t>A Typical 3-tier Architecture</a:t>
            </a:r>
            <a:endParaRPr lang="en-GB" sz="3200" dirty="0"/>
          </a:p>
        </p:txBody>
      </p:sp>
      <p:pic>
        <p:nvPicPr>
          <p:cNvPr id="3" name="Picture 4" descr="http://upload.wikimedia.org/wikipedia/en/6/66/Overview_of_a_three-tier_ap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4992489" cy="460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08104" y="1484784"/>
            <a:ext cx="3384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65656"/>
                </a:solidFill>
              </a:rPr>
              <a:t>Logic Layer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 smtClean="0"/>
              <a:t>The set of rules for processing information </a:t>
            </a:r>
          </a:p>
          <a:p>
            <a:endParaRPr lang="en-US" sz="10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 smtClean="0"/>
              <a:t>Can accommodate many users</a:t>
            </a:r>
          </a:p>
          <a:p>
            <a:endParaRPr lang="en-US" sz="10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 smtClean="0"/>
              <a:t>Sometimes called middleware/ back-end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sz="10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2200" dirty="0" smtClean="0"/>
              <a:t>Should not contain presentation or data access code</a:t>
            </a:r>
            <a:endParaRPr lang="en-GB" sz="2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83969" y="3284984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95736" y="404663"/>
            <a:ext cx="4816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/>
              <a:t>A Typical 3-tier Architecture</a:t>
            </a:r>
            <a:endParaRPr lang="en-GB" sz="3200" dirty="0"/>
          </a:p>
        </p:txBody>
      </p:sp>
      <p:pic>
        <p:nvPicPr>
          <p:cNvPr id="4" name="Picture 4" descr="http://upload.wikimedia.org/wikipedia/en/6/66/Overview_of_a_three-tier_appl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05" y="1482562"/>
            <a:ext cx="4992489" cy="460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40475" y="1628799"/>
            <a:ext cx="329411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65656"/>
                </a:solidFill>
              </a:rPr>
              <a:t>Data Layer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The physical storage layer for data persistence</a:t>
            </a:r>
          </a:p>
          <a:p>
            <a:endParaRPr lang="en-US" sz="10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Manages access to DB or file system</a:t>
            </a:r>
          </a:p>
          <a:p>
            <a:endParaRPr lang="en-US" sz="10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Sometimes called back-end</a:t>
            </a:r>
          </a:p>
          <a:p>
            <a:endParaRPr lang="en-US" sz="1000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en-US" sz="2200" dirty="0" smtClean="0"/>
              <a:t>Should not contain presentation or business logic code</a:t>
            </a:r>
            <a:endParaRPr lang="en-GB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20395" y="4869160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4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468182"/>
            <a:ext cx="63821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The 3-Tier Architecture for Web Apps</a:t>
            </a:r>
            <a:endParaRPr lang="en-GB" sz="3200" dirty="0"/>
          </a:p>
        </p:txBody>
      </p:sp>
      <p:sp>
        <p:nvSpPr>
          <p:cNvPr id="3" name="Rectangle 2"/>
          <p:cNvSpPr/>
          <p:nvPr/>
        </p:nvSpPr>
        <p:spPr>
          <a:xfrm>
            <a:off x="778290" y="1484784"/>
            <a:ext cx="76328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GB" sz="2400" b="1" dirty="0" smtClean="0">
                <a:solidFill>
                  <a:srgbClr val="565656"/>
                </a:solidFill>
              </a:rPr>
              <a:t>Presentation Layer</a:t>
            </a:r>
          </a:p>
          <a:p>
            <a:r>
              <a:rPr lang="en-GB" dirty="0" smtClean="0"/>
              <a:t>	</a:t>
            </a:r>
            <a:r>
              <a:rPr lang="en-GB" sz="2200" dirty="0" smtClean="0"/>
              <a:t>Static or dynamically generated content rendered by the </a:t>
            </a:r>
          </a:p>
          <a:p>
            <a:r>
              <a:rPr lang="en-GB" sz="2200" dirty="0" smtClean="0"/>
              <a:t>	browser (front-end)</a:t>
            </a:r>
          </a:p>
          <a:p>
            <a:endParaRPr lang="en-GB" dirty="0"/>
          </a:p>
          <a:p>
            <a:pPr marL="342900" indent="-342900">
              <a:buFont typeface="Courier New" pitchFamily="49" charset="0"/>
              <a:buChar char="o"/>
            </a:pPr>
            <a:r>
              <a:rPr lang="en-GB" sz="2400" b="1" dirty="0" smtClean="0">
                <a:solidFill>
                  <a:srgbClr val="565656"/>
                </a:solidFill>
              </a:rPr>
              <a:t>Logic Layer</a:t>
            </a:r>
          </a:p>
          <a:p>
            <a:r>
              <a:rPr lang="en-GB" dirty="0" smtClean="0"/>
              <a:t>	</a:t>
            </a:r>
            <a:r>
              <a:rPr lang="en-GB" sz="2200" dirty="0" smtClean="0"/>
              <a:t>A dynamic content processing and generation level </a:t>
            </a:r>
          </a:p>
          <a:p>
            <a:r>
              <a:rPr lang="en-GB" sz="2200" dirty="0" smtClean="0"/>
              <a:t>	application server, e.g., Java EE, ASP.NET, PHP, ColdFusion </a:t>
            </a:r>
          </a:p>
          <a:p>
            <a:r>
              <a:rPr lang="en-GB" sz="2200" dirty="0" smtClean="0"/>
              <a:t>	platform (middleware)</a:t>
            </a:r>
          </a:p>
          <a:p>
            <a:endParaRPr lang="en-GB" dirty="0" smtClean="0"/>
          </a:p>
          <a:p>
            <a:pPr marL="342900" indent="-342900">
              <a:buFont typeface="Courier New" pitchFamily="49" charset="0"/>
              <a:buChar char="o"/>
            </a:pPr>
            <a:r>
              <a:rPr lang="en-GB" sz="2400" b="1" dirty="0" smtClean="0">
                <a:solidFill>
                  <a:srgbClr val="565656"/>
                </a:solidFill>
              </a:rPr>
              <a:t>Data Layer</a:t>
            </a:r>
          </a:p>
          <a:p>
            <a:r>
              <a:rPr lang="en-GB" dirty="0" smtClean="0"/>
              <a:t>	</a:t>
            </a:r>
            <a:r>
              <a:rPr lang="en-GB" sz="2200" dirty="0" smtClean="0"/>
              <a:t>A database, comprising both data sets and the database </a:t>
            </a:r>
          </a:p>
          <a:p>
            <a:r>
              <a:rPr lang="en-GB" sz="2200" dirty="0" smtClean="0"/>
              <a:t>	management system or RDBMS software that manages 	and provides access to the data (back-end)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643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"/>
            <a:ext cx="6324600" cy="64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ounded Rectangle 1"/>
          <p:cNvSpPr>
            <a:spLocks noChangeArrowheads="1"/>
          </p:cNvSpPr>
          <p:nvPr/>
        </p:nvSpPr>
        <p:spPr bwMode="auto">
          <a:xfrm>
            <a:off x="114300" y="255588"/>
            <a:ext cx="8978900" cy="5032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" name="Rounded Rectangle 29"/>
          <p:cNvSpPr/>
          <p:nvPr/>
        </p:nvSpPr>
        <p:spPr bwMode="auto">
          <a:xfrm>
            <a:off x="1827213" y="693738"/>
            <a:ext cx="1752600" cy="19812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93725" y="960438"/>
            <a:ext cx="1096963" cy="1633537"/>
          </a:xfrm>
          <a:prstGeom prst="rect">
            <a:avLst/>
          </a:prstGeom>
          <a:solidFill>
            <a:srgbClr val="FFFFFF"/>
          </a:solidFill>
          <a:ln w="50800">
            <a:solidFill>
              <a:srgbClr val="114FFB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789363" y="920750"/>
            <a:ext cx="1147762" cy="1874838"/>
          </a:xfrm>
          <a:prstGeom prst="rect">
            <a:avLst/>
          </a:prstGeom>
          <a:solidFill>
            <a:srgbClr val="FFFFFF"/>
          </a:solidFill>
          <a:ln w="50800">
            <a:solidFill>
              <a:srgbClr val="114FFB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93725" y="357188"/>
            <a:ext cx="1066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198" tIns="27115" rIns="55198" bIns="271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Browser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client</a:t>
            </a:r>
            <a:endParaRPr lang="en-US" altLang="en-US" sz="180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1654175" y="1609725"/>
            <a:ext cx="213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60563" y="788988"/>
            <a:ext cx="18446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198" tIns="27115" rIns="55198" bIns="27115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Browser sends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URL to web server,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requesting a file 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program</a:t>
            </a:r>
            <a:endParaRPr lang="en-US" altLang="en-US" sz="110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946525" y="280988"/>
            <a:ext cx="7969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5198" tIns="27115" rIns="55198" bIns="271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Web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server</a:t>
            </a:r>
            <a:endParaRPr lang="en-US" altLang="en-US" sz="1800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165725" y="814388"/>
            <a:ext cx="20796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5198" tIns="27115" rIns="55198" bIns="271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   </a:t>
            </a:r>
            <a:r>
              <a:rPr lang="en-US" altLang="en-US" sz="1400"/>
              <a:t>Fetches file or runs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  server side (php) script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H="1">
            <a:off x="1654175" y="2143125"/>
            <a:ext cx="213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1863725" y="2120900"/>
            <a:ext cx="19256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198" tIns="27115" rIns="55198" bIns="271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</a:rPr>
              <a:t>Server returns results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</a:rPr>
              <a:t>file and/or program outputs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117475" y="3446463"/>
            <a:ext cx="30749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198" tIns="27115" rIns="55198" bIns="271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 HTML: Browser displays (</a:t>
            </a:r>
            <a:r>
              <a:rPr lang="en-US" altLang="en-US" sz="1300" b="1" i="1">
                <a:solidFill>
                  <a:srgbClr val="000000"/>
                </a:solidFill>
              </a:rPr>
              <a:t>renders</a:t>
            </a:r>
            <a:r>
              <a:rPr lang="en-US" altLang="en-US" sz="1300" b="1">
                <a:solidFill>
                  <a:srgbClr val="000000"/>
                </a:solidFill>
              </a:rPr>
              <a:t>)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 resulting page</a:t>
            </a:r>
            <a:endParaRPr lang="en-US" altLang="en-US" sz="1300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1077913" y="2593975"/>
            <a:ext cx="9525" cy="827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Text Box 19"/>
          <p:cNvSpPr txBox="1">
            <a:spLocks noChangeArrowheads="1"/>
          </p:cNvSpPr>
          <p:nvPr/>
        </p:nvSpPr>
        <p:spPr bwMode="auto">
          <a:xfrm>
            <a:off x="7129463" y="-4763"/>
            <a:ext cx="2195512" cy="33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</a:rPr>
              <a:t>3-Tier Architecture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6148388" y="3425825"/>
            <a:ext cx="1371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198" tIns="27115" rIns="55198" bIns="271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MySQL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Database</a:t>
            </a:r>
            <a:endParaRPr lang="en-US" altLang="en-US" sz="1600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6537325" y="1484313"/>
            <a:ext cx="2301875" cy="64611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B050"/>
                </a:solidFill>
              </a:rPr>
              <a:t>SQL programming  interface: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B050"/>
                </a:solidFill>
              </a:rPr>
              <a:t>SQL commands sent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B050"/>
                </a:solidFill>
              </a:rPr>
              <a:t>- results returned</a:t>
            </a:r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4937125" y="1119188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3462338" y="2941638"/>
            <a:ext cx="6873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HTML5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3479800" y="3346450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PHP</a:t>
            </a:r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3470275" y="3563938"/>
            <a:ext cx="492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SQL</a:t>
            </a: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3452813" y="3754438"/>
            <a:ext cx="696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MySQL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95250" y="3927475"/>
            <a:ext cx="31178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JavaScript: executed by </a:t>
            </a:r>
            <a:r>
              <a:rPr lang="en-US" altLang="en-US" sz="1300" b="1"/>
              <a:t>browser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3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/>
              <a:t>jQuery AJAX: ‘direct’ asynchronous web server connection 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 rot="10800000" flipV="1">
            <a:off x="3452813" y="3984625"/>
            <a:ext cx="1219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Javascript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 rot="10800000" flipV="1">
            <a:off x="3470275" y="4217988"/>
            <a:ext cx="20145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HTTP (developer tools)</a:t>
            </a:r>
          </a:p>
        </p:txBody>
      </p:sp>
      <p:cxnSp>
        <p:nvCxnSpPr>
          <p:cNvPr id="32" name="Straight Connector 31"/>
          <p:cNvCxnSpPr>
            <a:cxnSpLocks noChangeShapeType="1"/>
            <a:stCxn id="4101" idx="1"/>
            <a:endCxn id="4101" idx="3"/>
          </p:cNvCxnSpPr>
          <p:nvPr/>
        </p:nvCxnSpPr>
        <p:spPr bwMode="auto">
          <a:xfrm rot="10800000" flipH="1">
            <a:off x="3789363" y="1857375"/>
            <a:ext cx="11477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878263" y="1027113"/>
            <a:ext cx="914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Apache web server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851275" y="1965325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PHP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script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 rot="10800000" flipV="1">
            <a:off x="3459163" y="4395788"/>
            <a:ext cx="2027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AJAX, jQuery notation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JSON, web services</a:t>
            </a:r>
          </a:p>
        </p:txBody>
      </p:sp>
      <p:cxnSp>
        <p:nvCxnSpPr>
          <p:cNvPr id="40" name="Elbow Connector 39"/>
          <p:cNvCxnSpPr>
            <a:cxnSpLocks noChangeShapeType="1"/>
          </p:cNvCxnSpPr>
          <p:nvPr/>
        </p:nvCxnSpPr>
        <p:spPr bwMode="auto">
          <a:xfrm>
            <a:off x="4932363" y="2159000"/>
            <a:ext cx="1752600" cy="1295400"/>
          </a:xfrm>
          <a:prstGeom prst="bentConnector3">
            <a:avLst>
              <a:gd name="adj1" fmla="val 99801"/>
            </a:avLst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  <a:stCxn id="28" idx="3"/>
            <a:endCxn id="30" idx="2"/>
          </p:cNvCxnSpPr>
          <p:nvPr/>
        </p:nvCxnSpPr>
        <p:spPr bwMode="auto">
          <a:xfrm flipH="1" flipV="1">
            <a:off x="2703513" y="2674938"/>
            <a:ext cx="766762" cy="168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3470275" y="3144838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CSS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305675" y="2960688"/>
            <a:ext cx="1655763" cy="1362075"/>
            <a:chOff x="7662704" y="3944668"/>
            <a:chExt cx="1756927" cy="1871413"/>
          </a:xfrm>
        </p:grpSpPr>
        <p:sp>
          <p:nvSpPr>
            <p:cNvPr id="3127" name="Text Box 27"/>
            <p:cNvSpPr txBox="1">
              <a:spLocks noChangeArrowheads="1"/>
            </p:cNvSpPr>
            <p:nvPr/>
          </p:nvSpPr>
          <p:spPr bwMode="auto">
            <a:xfrm>
              <a:off x="7901610" y="3944668"/>
              <a:ext cx="1518021" cy="1057977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 u="sng">
                  <a:solidFill>
                    <a:srgbClr val="00B050"/>
                  </a:solidFill>
                </a:rPr>
                <a:t>phpMyAdmin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provides separate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browser-based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GUI interface</a:t>
              </a:r>
              <a:endParaRPr lang="en-US" altLang="en-US" sz="1600" b="1">
                <a:solidFill>
                  <a:srgbClr val="00B050"/>
                </a:solidFill>
              </a:endParaRPr>
            </a:p>
          </p:txBody>
        </p:sp>
        <p:cxnSp>
          <p:nvCxnSpPr>
            <p:cNvPr id="3128" name="Straight Arrow Connector 3"/>
            <p:cNvCxnSpPr>
              <a:cxnSpLocks noChangeShapeType="1"/>
            </p:cNvCxnSpPr>
            <p:nvPr/>
          </p:nvCxnSpPr>
          <p:spPr bwMode="auto">
            <a:xfrm flipH="1">
              <a:off x="7662704" y="5099925"/>
              <a:ext cx="438943" cy="716156"/>
            </a:xfrm>
            <a:prstGeom prst="straightConnector1">
              <a:avLst/>
            </a:prstGeom>
            <a:noFill/>
            <a:ln w="9525" algn="ctr">
              <a:solidFill>
                <a:srgbClr val="00B0F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 rot="10800000" flipV="1">
            <a:off x="3443288" y="4840288"/>
            <a:ext cx="3071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Full stack development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Integrated development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6226175" y="3995738"/>
            <a:ext cx="881063" cy="1171575"/>
          </a:xfrm>
          <a:prstGeom prst="rect">
            <a:avLst/>
          </a:prstGeom>
          <a:solidFill>
            <a:srgbClr val="FFFFFF"/>
          </a:solidFill>
          <a:ln w="50800">
            <a:solidFill>
              <a:srgbClr val="114FFB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46050" y="5467350"/>
            <a:ext cx="8624888" cy="871538"/>
            <a:chOff x="122143" y="5663524"/>
            <a:chExt cx="8768290" cy="1070331"/>
          </a:xfrm>
        </p:grpSpPr>
        <p:sp>
          <p:nvSpPr>
            <p:cNvPr id="3123" name="Rounded Rectangle 38"/>
            <p:cNvSpPr>
              <a:spLocks noChangeArrowheads="1"/>
            </p:cNvSpPr>
            <p:nvPr/>
          </p:nvSpPr>
          <p:spPr bwMode="auto">
            <a:xfrm>
              <a:off x="122143" y="5663524"/>
              <a:ext cx="8768290" cy="10703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4" name="Text Box 19"/>
            <p:cNvSpPr txBox="1">
              <a:spLocks noChangeArrowheads="1"/>
            </p:cNvSpPr>
            <p:nvPr/>
          </p:nvSpPr>
          <p:spPr bwMode="auto">
            <a:xfrm>
              <a:off x="4334138" y="6209758"/>
              <a:ext cx="1841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3125" name="Text Box 19"/>
            <p:cNvSpPr txBox="1">
              <a:spLocks noChangeArrowheads="1"/>
            </p:cNvSpPr>
            <p:nvPr/>
          </p:nvSpPr>
          <p:spPr bwMode="auto">
            <a:xfrm>
              <a:off x="239510" y="5797884"/>
              <a:ext cx="2412782" cy="793801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B050"/>
                  </a:solidFill>
                </a:rPr>
                <a:t>Command Line Interface (CLI)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B050"/>
                  </a:solidFill>
                </a:rPr>
                <a:t>(eg in MobaXterm) provides alternative DB interface</a:t>
              </a:r>
            </a:p>
          </p:txBody>
        </p:sp>
        <p:sp>
          <p:nvSpPr>
            <p:cNvPr id="3126" name="TextBox 43"/>
            <p:cNvSpPr txBox="1">
              <a:spLocks noChangeArrowheads="1"/>
            </p:cNvSpPr>
            <p:nvPr/>
          </p:nvSpPr>
          <p:spPr bwMode="auto">
            <a:xfrm>
              <a:off x="3019044" y="5896107"/>
              <a:ext cx="2687105" cy="567001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mysql commands  </a:t>
              </a:r>
              <a:r>
                <a:rPr lang="en-US" altLang="en-US" sz="1200">
                  <a:sym typeface="Wingdings" panose="05000000000000000000" pitchFamily="2" charset="2"/>
                </a:rPr>
                <a:t></a:t>
              </a:r>
              <a:r>
                <a:rPr lang="en-US" altLang="en-US" sz="1200"/>
                <a:t> performance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php in CLI  </a:t>
              </a:r>
              <a:r>
                <a:rPr lang="en-US" altLang="en-US" sz="1200">
                  <a:sym typeface="Wingdings" panose="05000000000000000000" pitchFamily="2" charset="2"/>
                </a:rPr>
                <a:t></a:t>
              </a:r>
              <a:r>
                <a:rPr lang="en-US" altLang="en-US" sz="1200"/>
                <a:t>error reporting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437063" y="2897188"/>
            <a:ext cx="1404937" cy="557212"/>
            <a:chOff x="4524557" y="2914695"/>
            <a:chExt cx="1404725" cy="555958"/>
          </a:xfrm>
        </p:grpSpPr>
        <p:sp>
          <p:nvSpPr>
            <p:cNvPr id="3121" name="Text Box 27"/>
            <p:cNvSpPr txBox="1">
              <a:spLocks noChangeArrowheads="1"/>
            </p:cNvSpPr>
            <p:nvPr/>
          </p:nvSpPr>
          <p:spPr bwMode="auto">
            <a:xfrm>
              <a:off x="4960425" y="3040214"/>
              <a:ext cx="968857" cy="430439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 u="sng">
                  <a:solidFill>
                    <a:srgbClr val="00B050"/>
                  </a:solidFill>
                </a:rPr>
                <a:t>CLI</a:t>
              </a:r>
              <a:r>
                <a:rPr lang="en-US" altLang="en-US" sz="1100" b="1">
                  <a:solidFill>
                    <a:srgbClr val="00B050"/>
                  </a:solidFill>
                </a:rPr>
                <a:t> for PHP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and mysql </a:t>
              </a:r>
            </a:p>
          </p:txBody>
        </p:sp>
        <p:cxnSp>
          <p:nvCxnSpPr>
            <p:cNvPr id="3122" name="Straight Arrow Connector 9"/>
            <p:cNvCxnSpPr>
              <a:cxnSpLocks noChangeShapeType="1"/>
            </p:cNvCxnSpPr>
            <p:nvPr/>
          </p:nvCxnSpPr>
          <p:spPr bwMode="auto">
            <a:xfrm flipH="1" flipV="1">
              <a:off x="4524557" y="2914695"/>
              <a:ext cx="425052" cy="19780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5437188" y="3514725"/>
            <a:ext cx="663575" cy="349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11" name="TextBox 1"/>
          <p:cNvSpPr txBox="1">
            <a:spLocks noChangeArrowheads="1"/>
          </p:cNvSpPr>
          <p:nvPr/>
        </p:nvSpPr>
        <p:spPr bwMode="auto">
          <a:xfrm>
            <a:off x="-58738" y="-153988"/>
            <a:ext cx="3373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Run as slide show to see animated display</a:t>
            </a:r>
            <a:r>
              <a:rPr lang="en-US" altLang="en-US" sz="1800" b="1"/>
              <a:t>.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939088" y="1816100"/>
            <a:ext cx="612775" cy="246063"/>
            <a:chOff x="8153400" y="1967186"/>
            <a:chExt cx="612380" cy="194510"/>
          </a:xfrm>
        </p:grpSpPr>
        <p:cxnSp>
          <p:nvCxnSpPr>
            <p:cNvPr id="3119" name="Straight Arrow Connector 6"/>
            <p:cNvCxnSpPr>
              <a:cxnSpLocks noChangeShapeType="1"/>
            </p:cNvCxnSpPr>
            <p:nvPr/>
          </p:nvCxnSpPr>
          <p:spPr bwMode="auto">
            <a:xfrm>
              <a:off x="8458200" y="1967186"/>
              <a:ext cx="30758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0" name="Straight Arrow Connector 8"/>
            <p:cNvCxnSpPr>
              <a:cxnSpLocks noChangeShapeType="1"/>
            </p:cNvCxnSpPr>
            <p:nvPr/>
          </p:nvCxnSpPr>
          <p:spPr bwMode="auto">
            <a:xfrm flipH="1">
              <a:off x="8153400" y="2161696"/>
              <a:ext cx="21424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" name="Straight Arrow Connector 3"/>
          <p:cNvCxnSpPr>
            <a:cxnSpLocks noChangeShapeType="1"/>
          </p:cNvCxnSpPr>
          <p:nvPr/>
        </p:nvCxnSpPr>
        <p:spPr bwMode="auto">
          <a:xfrm flipV="1">
            <a:off x="2667000" y="3481388"/>
            <a:ext cx="2479675" cy="2386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14" name="TextBox 1"/>
          <p:cNvSpPr txBox="1">
            <a:spLocks noChangeArrowheads="1"/>
          </p:cNvSpPr>
          <p:nvPr/>
        </p:nvSpPr>
        <p:spPr bwMode="auto">
          <a:xfrm>
            <a:off x="117475" y="6542088"/>
            <a:ext cx="3708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/>
              <a:t>Also online meandeviation.com PHP syntax tool</a:t>
            </a:r>
          </a:p>
        </p:txBody>
      </p:sp>
      <p:sp>
        <p:nvSpPr>
          <p:cNvPr id="3115" name="Rectangle 6"/>
          <p:cNvSpPr>
            <a:spLocks noChangeArrowheads="1"/>
          </p:cNvSpPr>
          <p:nvPr/>
        </p:nvSpPr>
        <p:spPr bwMode="auto">
          <a:xfrm>
            <a:off x="9982200" y="2362200"/>
            <a:ext cx="93663" cy="460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939088" y="2611438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311775" y="1878013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481638" y="3590925"/>
            <a:ext cx="55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47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100" grpId="0" animBg="1"/>
      <p:bldP spid="4101" grpId="0" animBg="1"/>
      <p:bldP spid="4102" grpId="0"/>
      <p:bldP spid="4103" grpId="0" animBg="1"/>
      <p:bldP spid="4104" grpId="0"/>
      <p:bldP spid="4105" grpId="0"/>
      <p:bldP spid="4106" grpId="0"/>
      <p:bldP spid="4107" grpId="0" animBg="1"/>
      <p:bldP spid="4108" grpId="0"/>
      <p:bldP spid="4109" grpId="0"/>
      <p:bldP spid="4110" grpId="0" animBg="1"/>
      <p:bldP spid="4119" grpId="0"/>
      <p:bldP spid="4123" grpId="0" animBg="1"/>
      <p:bldP spid="4124" grpId="0" animBg="1"/>
      <p:bldP spid="4124" grpId="1" animBg="1"/>
      <p:bldP spid="4125" grpId="0"/>
      <p:bldP spid="4126" grpId="0"/>
      <p:bldP spid="4127" grpId="0"/>
      <p:bldP spid="4128" grpId="0"/>
      <p:bldP spid="4129" grpId="0"/>
      <p:bldP spid="26" grpId="0"/>
      <p:bldP spid="28" grpId="0"/>
      <p:bldP spid="36" grpId="0"/>
      <p:bldP spid="37" grpId="0"/>
      <p:bldP spid="29" grpId="0"/>
      <p:bldP spid="34" grpId="0"/>
      <p:bldP spid="38" grpId="0"/>
      <p:bldP spid="43" grpId="0" animBg="1"/>
      <p:bldP spid="2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92162"/>
          </a:xfrm>
        </p:spPr>
        <p:txBody>
          <a:bodyPr/>
          <a:lstStyle/>
          <a:p>
            <a:r>
              <a:rPr lang="en-GB"/>
              <a:t>Web sites based on data</a:t>
            </a:r>
            <a:endParaRPr lang="en-US"/>
          </a:p>
        </p:txBody>
      </p:sp>
      <p:pic>
        <p:nvPicPr>
          <p:cNvPr id="17411" name="Picture 3" descr="j019538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196975"/>
            <a:ext cx="1358900" cy="1387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95288" y="2565400"/>
            <a:ext cx="2522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Web Client / user</a:t>
            </a:r>
            <a:endParaRPr lang="en-US" sz="2400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547813" y="3068638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403350" y="3284538"/>
            <a:ext cx="28733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ower"/>
          <p:cNvSpPr>
            <a:spLocks noEditPoints="1" noChangeArrowheads="1"/>
          </p:cNvSpPr>
          <p:nvPr/>
        </p:nvSpPr>
        <p:spPr bwMode="auto">
          <a:xfrm>
            <a:off x="4284663" y="1196975"/>
            <a:ext cx="812800" cy="13366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635375" y="2565400"/>
            <a:ext cx="179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Web Server</a:t>
            </a:r>
            <a:endParaRPr lang="en-US" sz="2400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4572000" y="3068638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42" name="Group 34"/>
          <p:cNvGrpSpPr>
            <a:grpSpLocks/>
          </p:cNvGrpSpPr>
          <p:nvPr/>
        </p:nvGrpSpPr>
        <p:grpSpPr bwMode="auto">
          <a:xfrm>
            <a:off x="6443663" y="1196975"/>
            <a:ext cx="2422525" cy="4608513"/>
            <a:chOff x="4059" y="754"/>
            <a:chExt cx="1526" cy="2903"/>
          </a:xfrm>
        </p:grpSpPr>
        <p:sp>
          <p:nvSpPr>
            <p:cNvPr id="17417" name="tower"/>
            <p:cNvSpPr>
              <a:spLocks noEditPoints="1" noChangeArrowheads="1"/>
            </p:cNvSpPr>
            <p:nvPr/>
          </p:nvSpPr>
          <p:spPr bwMode="auto">
            <a:xfrm>
              <a:off x="4649" y="754"/>
              <a:ext cx="512" cy="842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4876" y="1933"/>
              <a:ext cx="0" cy="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4059" y="1616"/>
              <a:ext cx="15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/>
                <a:t>Database server</a:t>
              </a:r>
              <a:endParaRPr lang="en-US" sz="2400"/>
            </a:p>
          </p:txBody>
        </p:sp>
      </p:grp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50825" y="3141663"/>
            <a:ext cx="10795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GB"/>
              <a:t>1. User requests a page</a:t>
            </a:r>
            <a:endParaRPr lang="en-US"/>
          </a:p>
        </p:txBody>
      </p:sp>
      <p:grpSp>
        <p:nvGrpSpPr>
          <p:cNvPr id="17423" name="Group 15"/>
          <p:cNvGrpSpPr>
            <a:grpSpLocks/>
          </p:cNvGrpSpPr>
          <p:nvPr/>
        </p:nvGrpSpPr>
        <p:grpSpPr bwMode="auto">
          <a:xfrm>
            <a:off x="4787900" y="3644900"/>
            <a:ext cx="4176713" cy="984250"/>
            <a:chOff x="3016" y="2296"/>
            <a:chExt cx="2631" cy="620"/>
          </a:xfrm>
        </p:grpSpPr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4785" y="2432"/>
              <a:ext cx="18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3061" y="2478"/>
              <a:ext cx="1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3016" y="2296"/>
              <a:ext cx="17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/>
                <a:t>3. SQL query</a:t>
              </a:r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 flipH="1">
              <a:off x="3061" y="2750"/>
              <a:ext cx="16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4967" y="2341"/>
              <a:ext cx="6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/>
                <a:t>4. Server executes query</a:t>
              </a:r>
              <a:endParaRPr lang="en-US" sz="2400"/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3878" y="2704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/>
                <a:t>data returned</a:t>
              </a:r>
              <a:endParaRPr lang="en-US"/>
            </a:p>
          </p:txBody>
        </p:sp>
      </p:grp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716463" y="4581525"/>
            <a:ext cx="1655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/>
              <a:t>5. Server script copies data in HTML format</a:t>
            </a:r>
            <a:endParaRPr lang="en-US"/>
          </a:p>
        </p:txBody>
      </p: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250825" y="4941888"/>
            <a:ext cx="1439863" cy="581025"/>
            <a:chOff x="158" y="3113"/>
            <a:chExt cx="907" cy="366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884" y="3113"/>
              <a:ext cx="181" cy="3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158" y="3113"/>
              <a:ext cx="72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GB"/>
                <a:t>Web page on screen</a:t>
              </a:r>
              <a:endParaRPr lang="en-US"/>
            </a:p>
          </p:txBody>
        </p:sp>
      </p:grp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755650" y="5734050"/>
            <a:ext cx="7772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/>
              <a:t>The “three tier architecture”</a:t>
            </a:r>
            <a:endParaRPr lang="en-US"/>
          </a:p>
        </p:txBody>
      </p: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1743075" y="3471863"/>
            <a:ext cx="2973388" cy="1612900"/>
            <a:chOff x="1098" y="2187"/>
            <a:chExt cx="1873" cy="1016"/>
          </a:xfrm>
        </p:grpSpPr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2789" y="2341"/>
              <a:ext cx="182" cy="8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1111" y="2387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1098" y="2187"/>
              <a:ext cx="13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/>
                <a:t>2. HTTP request sent</a:t>
              </a:r>
              <a:endParaRPr lang="en-US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 flipH="1">
              <a:off x="1111" y="3158"/>
              <a:ext cx="1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1655" y="2976"/>
              <a:ext cx="7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GB"/>
                <a:t>Response</a:t>
              </a:r>
              <a:endParaRPr lang="en-US"/>
            </a:p>
          </p:txBody>
        </p:sp>
      </p:grp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2843213" y="4076700"/>
            <a:ext cx="15128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GB"/>
              <a:t>Runs program or 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6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/>
      <p:bldP spid="17432" grpId="0"/>
      <p:bldP spid="174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72400" cy="792162"/>
          </a:xfrm>
        </p:spPr>
        <p:txBody>
          <a:bodyPr/>
          <a:lstStyle/>
          <a:p>
            <a:r>
              <a:rPr lang="en-GB"/>
              <a:t>Some technologies to use</a:t>
            </a:r>
            <a:endParaRPr lang="en-US"/>
          </a:p>
        </p:txBody>
      </p:sp>
      <p:pic>
        <p:nvPicPr>
          <p:cNvPr id="19459" name="Picture 3" descr="j019538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125538"/>
            <a:ext cx="1360487" cy="1389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5288" y="2565400"/>
            <a:ext cx="2522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Web Client / user</a:t>
            </a:r>
            <a:endParaRPr lang="en-US" sz="2400"/>
          </a:p>
        </p:txBody>
      </p:sp>
      <p:sp>
        <p:nvSpPr>
          <p:cNvPr id="19461" name="tower"/>
          <p:cNvSpPr>
            <a:spLocks noEditPoints="1" noChangeArrowheads="1"/>
          </p:cNvSpPr>
          <p:nvPr/>
        </p:nvSpPr>
        <p:spPr bwMode="auto">
          <a:xfrm>
            <a:off x="4284663" y="1196975"/>
            <a:ext cx="812800" cy="13366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tower"/>
          <p:cNvSpPr>
            <a:spLocks noEditPoints="1" noChangeArrowheads="1"/>
          </p:cNvSpPr>
          <p:nvPr/>
        </p:nvSpPr>
        <p:spPr bwMode="auto">
          <a:xfrm>
            <a:off x="7380288" y="1196975"/>
            <a:ext cx="812800" cy="1336675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635375" y="2565400"/>
            <a:ext cx="179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Web Server</a:t>
            </a:r>
            <a:endParaRPr lang="en-US" sz="24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443663" y="2565400"/>
            <a:ext cx="242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Database server</a:t>
            </a:r>
            <a:endParaRPr lang="en-US" sz="2400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95288" y="3068638"/>
            <a:ext cx="2592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>
                <a:solidFill>
                  <a:srgbClr val="FF0000"/>
                </a:solidFill>
              </a:rPr>
              <a:t>Any Web browser</a:t>
            </a:r>
            <a:endParaRPr lang="en-US" sz="2400">
              <a:solidFill>
                <a:srgbClr val="FF0000"/>
              </a:solidFill>
            </a:endParaRPr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3132138" y="3933825"/>
            <a:ext cx="3311525" cy="1254125"/>
            <a:chOff x="1973" y="2478"/>
            <a:chExt cx="2086" cy="790"/>
          </a:xfrm>
        </p:grpSpPr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1973" y="2478"/>
              <a:ext cx="2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0000"/>
                  </a:solidFill>
                </a:rPr>
                <a:t>Apache (most popular)</a:t>
              </a:r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1973" y="2750"/>
              <a:ext cx="186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sz="2400">
                  <a:solidFill>
                    <a:srgbClr val="FF0000"/>
                  </a:solidFill>
                </a:rPr>
                <a:t>Server language:</a:t>
              </a:r>
            </a:p>
            <a:p>
              <a:pPr lvl="1"/>
              <a:r>
                <a:rPr lang="en-GB" sz="2400">
                  <a:solidFill>
                    <a:srgbClr val="FF0000"/>
                  </a:solidFill>
                </a:rPr>
                <a:t>PHP</a:t>
              </a:r>
              <a:endParaRPr 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372225" y="4652963"/>
            <a:ext cx="24495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>
                <a:solidFill>
                  <a:srgbClr val="FF0000"/>
                </a:solidFill>
              </a:rPr>
              <a:t>MySQL</a:t>
            </a:r>
          </a:p>
          <a:p>
            <a:r>
              <a:rPr lang="en-GB" sz="2400">
                <a:solidFill>
                  <a:srgbClr val="FF0000"/>
                </a:solidFill>
              </a:rPr>
              <a:t>Query language:</a:t>
            </a:r>
          </a:p>
          <a:p>
            <a:pPr lvl="1"/>
            <a:r>
              <a:rPr lang="en-US" sz="240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11188" y="5876925"/>
            <a:ext cx="81375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dirty="0"/>
              <a:t>Bundled in the              package</a:t>
            </a:r>
            <a:endParaRPr lang="en-US" dirty="0"/>
          </a:p>
        </p:txBody>
      </p:sp>
      <p:pic>
        <p:nvPicPr>
          <p:cNvPr id="19470" name="Picture 14" descr="xampp-logo-n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6021388"/>
            <a:ext cx="1905000" cy="561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95288" y="3573463"/>
            <a:ext cx="25923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>
                <a:solidFill>
                  <a:srgbClr val="FF0000"/>
                </a:solidFill>
              </a:rPr>
              <a:t>Client languages:</a:t>
            </a:r>
          </a:p>
          <a:p>
            <a:pPr lvl="1"/>
            <a:r>
              <a:rPr lang="en-GB" sz="2400">
                <a:solidFill>
                  <a:srgbClr val="FF0000"/>
                </a:solidFill>
              </a:rPr>
              <a:t>HTML, CSS, JavaScript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67" y="228600"/>
            <a:ext cx="842423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81200"/>
            <a:ext cx="8463987" cy="39624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dirty="0" smtClean="0"/>
              <a:t>N-Tier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2400"/>
            <a:ext cx="6172200" cy="64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772816"/>
            <a:ext cx="792088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rgbClr val="565656"/>
                </a:solidFill>
              </a:rPr>
              <a:t>N-tier architectures have three components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2600" dirty="0" smtClean="0"/>
              <a:t>Presentation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2600" dirty="0" smtClean="0"/>
              <a:t>Business/Logic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2600" dirty="0" smtClean="0"/>
              <a:t>Data</a:t>
            </a:r>
          </a:p>
          <a:p>
            <a:endParaRPr lang="en-GB" dirty="0"/>
          </a:p>
          <a:p>
            <a:r>
              <a:rPr lang="en-GB" sz="2800" b="1" dirty="0" smtClean="0">
                <a:solidFill>
                  <a:srgbClr val="565656"/>
                </a:solidFill>
              </a:rPr>
              <a:t>N-tier architectures try to separate the components </a:t>
            </a:r>
            <a:r>
              <a:rPr lang="en-GB" sz="2600" b="1" dirty="0" smtClean="0">
                <a:solidFill>
                  <a:srgbClr val="565656"/>
                </a:solidFill>
              </a:rPr>
              <a:t>into different tiers/layers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2600" dirty="0" smtClean="0"/>
              <a:t>Tier: physical separation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2600" dirty="0" smtClean="0"/>
              <a:t>Layer: logical separation</a:t>
            </a:r>
            <a:endParaRPr lang="en-GB" sz="2600" dirty="0"/>
          </a:p>
        </p:txBody>
      </p:sp>
      <p:sp>
        <p:nvSpPr>
          <p:cNvPr id="3" name="Rectangle 2"/>
          <p:cNvSpPr/>
          <p:nvPr/>
        </p:nvSpPr>
        <p:spPr>
          <a:xfrm>
            <a:off x="2797958" y="620688"/>
            <a:ext cx="3836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/>
              <a:t>Significance of “Tiers”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26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0999"/>
            <a:ext cx="7620000" cy="5603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82" y="5827547"/>
            <a:ext cx="1491018" cy="768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715000"/>
            <a:ext cx="609600" cy="7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9832" y="260648"/>
            <a:ext cx="3315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/>
              <a:t>1-Tier Architecture</a:t>
            </a:r>
            <a:endParaRPr lang="en-GB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989439"/>
            <a:ext cx="80105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6940" y="3501008"/>
            <a:ext cx="85275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565656"/>
                </a:solidFill>
              </a:rPr>
              <a:t>All 3 layers are on the same machine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200" dirty="0" smtClean="0"/>
              <a:t>All code and processing kept on a single machine</a:t>
            </a:r>
          </a:p>
          <a:p>
            <a:endParaRPr lang="en-US" sz="1600" dirty="0" smtClean="0"/>
          </a:p>
          <a:p>
            <a:r>
              <a:rPr lang="en-US" sz="2400" b="1" dirty="0" smtClean="0">
                <a:solidFill>
                  <a:srgbClr val="565656"/>
                </a:solidFill>
              </a:rPr>
              <a:t>Presentation, Logic, Data layers are tightly connected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200" dirty="0" smtClean="0"/>
              <a:t>Scalability: Single processor means hard to increase volume of processing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200" dirty="0" smtClean="0"/>
              <a:t>Portability: Moving to a new machine may mean rewriting everything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sz="2200" dirty="0" smtClean="0"/>
              <a:t>Maintenance: Changing one layer requires changing other layers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470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232" y="332656"/>
            <a:ext cx="3315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/>
              <a:t>2-Tier Architecture</a:t>
            </a:r>
            <a:endParaRPr lang="en-GB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19" y="1091472"/>
            <a:ext cx="70675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11560" y="3861048"/>
            <a:ext cx="800154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565656"/>
                </a:solidFill>
              </a:rPr>
              <a:t>Database runs on Server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 smtClean="0"/>
              <a:t>Separated from client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 smtClean="0"/>
              <a:t>Easy to switch to a different database</a:t>
            </a:r>
          </a:p>
          <a:p>
            <a:r>
              <a:rPr lang="en-GB" sz="2400" b="1" dirty="0" smtClean="0">
                <a:solidFill>
                  <a:srgbClr val="565656"/>
                </a:solidFill>
              </a:rPr>
              <a:t>Presentation and logic layers still tightly connected (coupled)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 smtClean="0"/>
              <a:t>Heavy load on server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 smtClean="0"/>
              <a:t>Potential congestion on network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GB" sz="2200" dirty="0" smtClean="0"/>
              <a:t>Presentation still tied to business logic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918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52400"/>
            <a:ext cx="4953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D2A42-8932-42FA-BEA0-4D08D66445BA}" type="slidenum">
              <a:rPr lang="en-US"/>
              <a:pPr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66700"/>
            <a:ext cx="8824773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62" y="1340768"/>
            <a:ext cx="75723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84232" y="332656"/>
            <a:ext cx="3315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3</a:t>
            </a:r>
            <a:r>
              <a:rPr lang="en-GB" sz="3200" dirty="0" smtClean="0"/>
              <a:t>-Tier Architecture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803262" y="4435089"/>
            <a:ext cx="769206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/>
              <a:t>Each layer can potentially run on a different machine</a:t>
            </a:r>
          </a:p>
          <a:p>
            <a:endParaRPr lang="en-US" sz="10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2400" dirty="0" smtClean="0"/>
              <a:t>Presentation, logic, data layers disconnected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141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baid_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8778</TotalTime>
  <Words>607</Words>
  <Application>Microsoft Office PowerPoint</Application>
  <PresentationFormat>On-screen Show (4:3)</PresentationFormat>
  <Paragraphs>187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Courier New</vt:lpstr>
      <vt:lpstr>Franklin Gothic Book</vt:lpstr>
      <vt:lpstr>Garamond</vt:lpstr>
      <vt:lpstr>Perpetua</vt:lpstr>
      <vt:lpstr>Times New Roman</vt:lpstr>
      <vt:lpstr>Wingdings</vt:lpstr>
      <vt:lpstr>Wingdings 2</vt:lpstr>
      <vt:lpstr>Ubaid_Theme</vt:lpstr>
      <vt:lpstr>PowerPoint Presentation</vt:lpstr>
      <vt:lpstr>N-Tier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sites based on data</vt:lpstr>
      <vt:lpstr>Some technologies to use</vt:lpstr>
      <vt:lpstr>PowerPoint Presentation</vt:lpstr>
      <vt:lpstr>PowerPoint Presentation</vt:lpstr>
    </vt:vector>
  </TitlesOfParts>
  <Company>Techlogix (Pvt)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aslam</dc:creator>
  <cp:lastModifiedBy>Zulfiqar Ahmad</cp:lastModifiedBy>
  <cp:revision>422</cp:revision>
  <dcterms:created xsi:type="dcterms:W3CDTF">2002-08-03T08:00:25Z</dcterms:created>
  <dcterms:modified xsi:type="dcterms:W3CDTF">2023-03-12T14:47:38Z</dcterms:modified>
</cp:coreProperties>
</file>