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4"/>
  </p:notesMasterIdLst>
  <p:handoutMasterIdLst>
    <p:handoutMasterId r:id="rId15"/>
  </p:handoutMasterIdLst>
  <p:sldIdLst>
    <p:sldId id="296" r:id="rId2"/>
    <p:sldId id="285" r:id="rId3"/>
    <p:sldId id="287" r:id="rId4"/>
    <p:sldId id="288" r:id="rId5"/>
    <p:sldId id="293" r:id="rId6"/>
    <p:sldId id="286" r:id="rId7"/>
    <p:sldId id="289" r:id="rId8"/>
    <p:sldId id="282" r:id="rId9"/>
    <p:sldId id="284" r:id="rId10"/>
    <p:sldId id="290" r:id="rId11"/>
    <p:sldId id="291" r:id="rId12"/>
    <p:sldId id="292" r:id="rId1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3FB9E51-84A7-445A-80A2-60DF87620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8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FD330A56-FDAB-48E5-84E7-81C8F92CF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77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6A00B-8DD3-4C5A-BBD5-2A0323F75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3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A9058-6147-4752-94A9-221F4B3D7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E9D67-D507-4E97-9254-3E45C3962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55EB5-EC0D-4C4F-98B4-3DECDB5C5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3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2ADF8-0C49-4DB1-B5AC-4CE7FEDC2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52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5F158-136D-4131-A76D-85BC2D45F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5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C821D-DB7E-4C4B-B986-BA3EB1CFA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8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2D838-0983-4509-90E3-2E0CE4D16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3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50889-E149-4351-8897-84263B75A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1F52F-EE86-44AB-9B25-5B96841C2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2ADF9-B7A9-4F5D-9DB9-D313E6FC1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37ED8F3-1C06-44F8-87D8-A8C0D651E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4" r:id="rId2"/>
    <p:sldLayoutId id="2147483773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4" r:id="rId9"/>
    <p:sldLayoutId id="2147483770" r:id="rId10"/>
    <p:sldLayoutId id="21474837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42950" y="653909"/>
            <a:ext cx="7772400" cy="5371531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Web Engineering</a:t>
            </a:r>
          </a:p>
          <a:p>
            <a:pPr algn="ctr" fontAlgn="auto">
              <a:spcAft>
                <a:spcPts val="0"/>
              </a:spcAft>
            </a:pPr>
            <a:endParaRPr lang="en-US" altLang="en-US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Lecture 5</a:t>
            </a:r>
          </a:p>
          <a:p>
            <a:pPr algn="ctr" fontAlgn="auto">
              <a:spcAft>
                <a:spcPts val="0"/>
              </a:spcAft>
            </a:pPr>
            <a:r>
              <a:rPr lang="en-US" dirty="0"/>
              <a:t>Web Based Applications Architecture</a:t>
            </a:r>
            <a:endParaRPr lang="en-US" altLang="en-US" b="1" dirty="0"/>
          </a:p>
          <a:p>
            <a:pPr algn="ctr" fontAlgn="auto">
              <a:spcAft>
                <a:spcPts val="0"/>
              </a:spcAft>
            </a:pPr>
            <a:endParaRPr lang="en-US" altLang="en-US" sz="2000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 Ahmad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Lecturer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Department of Information Technology 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Hazara University Mansehra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zulfiqarahmad@hu.edu.pk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Two-Tier Architecture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Organizes an application into two layers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User interface layer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Data management services layer</a:t>
            </a:r>
          </a:p>
          <a:p>
            <a:pPr>
              <a:lnSpc>
                <a:spcPct val="90000"/>
              </a:lnSpc>
            </a:pPr>
            <a:r>
              <a:rPr lang="en-US" smtClean="0"/>
              <a:t>The application/business logic may be in either or both layers</a:t>
            </a:r>
          </a:p>
          <a:p>
            <a:pPr>
              <a:lnSpc>
                <a:spcPct val="90000"/>
              </a:lnSpc>
            </a:pPr>
            <a:r>
              <a:rPr lang="en-US" smtClean="0"/>
              <a:t>Often used in conjunction with client-server computing which has: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Clients</a:t>
            </a:r>
            <a:r>
              <a:rPr lang="en-US" smtClean="0"/>
              <a:t> – sends requests to the server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Server</a:t>
            </a:r>
            <a:r>
              <a:rPr lang="en-US" smtClean="0"/>
              <a:t> – manages requests from clients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6F3380-1240-4831-8E4B-3A9854856908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Three-Tier Architecture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Cleanly separates data management, application logic, and the user interface into different layers</a:t>
            </a:r>
          </a:p>
          <a:p>
            <a:pPr lvl="1"/>
            <a:r>
              <a:rPr lang="en-US" b="1" smtClean="0"/>
              <a:t>User interface </a:t>
            </a:r>
            <a:r>
              <a:rPr lang="en-US" smtClean="0"/>
              <a:t>– manages forms and reports</a:t>
            </a:r>
          </a:p>
          <a:p>
            <a:pPr lvl="1"/>
            <a:r>
              <a:rPr lang="en-US" b="1" smtClean="0"/>
              <a:t>Data management </a:t>
            </a:r>
            <a:r>
              <a:rPr lang="en-US" smtClean="0"/>
              <a:t>– holds the database structure</a:t>
            </a:r>
          </a:p>
          <a:p>
            <a:pPr lvl="1"/>
            <a:r>
              <a:rPr lang="en-US" b="1" smtClean="0"/>
              <a:t>Application layer </a:t>
            </a:r>
            <a:r>
              <a:rPr lang="en-US" smtClean="0"/>
              <a:t>– holds the application logic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444E5-03CA-4210-8C1E-BDFEAB135B9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Tiered Architectures</a:t>
            </a:r>
          </a:p>
        </p:txBody>
      </p:sp>
      <p:pic>
        <p:nvPicPr>
          <p:cNvPr id="17411" name="Picture 6" descr="Client-Server Tier Desig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828800"/>
            <a:ext cx="7315200" cy="3886200"/>
          </a:xfr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07130-9892-4A47-8EB3-1B0F9525E7AB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System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 collection of components that work together to process </a:t>
            </a:r>
            <a:r>
              <a:rPr lang="en-US" b="1" smtClean="0"/>
              <a:t>data</a:t>
            </a:r>
            <a:r>
              <a:rPr lang="en-US" smtClean="0"/>
              <a:t> into accurate </a:t>
            </a:r>
            <a:r>
              <a:rPr lang="en-US" b="1" smtClean="0"/>
              <a:t>information</a:t>
            </a:r>
            <a:r>
              <a:rPr lang="en-US" smtClean="0"/>
              <a:t> using the information processing cycle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Information processing cycle – </a:t>
            </a:r>
            <a:r>
              <a:rPr lang="en-US" smtClean="0"/>
              <a:t>involves: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Input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Processing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Output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Storage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Information System 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The main components of an information system are: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Data</a:t>
            </a:r>
            <a:r>
              <a:rPr lang="en-US" sz="2000" smtClean="0"/>
              <a:t> – collected data and facts used as inputs for system processing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Procedures</a:t>
            </a:r>
            <a:r>
              <a:rPr lang="en-US" sz="2000" smtClean="0"/>
              <a:t> – manual procedures, guidelines, business rules, and policies implemented in the system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Hardware</a:t>
            </a:r>
            <a:r>
              <a:rPr lang="en-US" sz="2000" smtClean="0"/>
              <a:t> – computer systems and devices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Software</a:t>
            </a:r>
            <a:r>
              <a:rPr lang="en-US" sz="2000" smtClean="0"/>
              <a:t> – applications, operating systems, and any other utilities used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Network</a:t>
            </a:r>
            <a:r>
              <a:rPr lang="en-US" sz="2000" smtClean="0"/>
              <a:t> – communication infrastructure to connect client processes to the system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People</a:t>
            </a:r>
            <a:r>
              <a:rPr lang="en-US" sz="2000" smtClean="0"/>
              <a:t> – users, managers, database administrators, programmers, systems analysts, systems administrators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1772EF-E94D-4073-B257-1FEF7B01AD13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sz="4000" smtClean="0"/>
              <a:t>Information System Components…</a:t>
            </a:r>
          </a:p>
        </p:txBody>
      </p:sp>
      <p:pic>
        <p:nvPicPr>
          <p:cNvPr id="9219" name="Picture 5" descr="Information System Componen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676400"/>
            <a:ext cx="6400800" cy="4114800"/>
          </a:xfr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01E0B-4E40-45E7-964F-7DDD9C685317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System Usage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 collection of components that work together to process </a:t>
            </a:r>
            <a:r>
              <a:rPr lang="en-US" sz="2800" b="1" smtClean="0"/>
              <a:t>data</a:t>
            </a:r>
            <a:r>
              <a:rPr lang="en-US" sz="2800" smtClean="0"/>
              <a:t> into accurate </a:t>
            </a:r>
            <a:r>
              <a:rPr lang="en-US" sz="2800" b="1" smtClean="0"/>
              <a:t>information</a:t>
            </a: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Can be categorized based on usage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Lower-leve</a:t>
            </a:r>
            <a:r>
              <a:rPr lang="en-US" smtClean="0"/>
              <a:t>l </a:t>
            </a:r>
            <a:r>
              <a:rPr lang="en-US" b="1" smtClean="0"/>
              <a:t>management</a:t>
            </a:r>
            <a:r>
              <a:rPr lang="en-US" smtClean="0"/>
              <a:t> – uses information system to assist management and employees with operational tasks like inventory systems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Middle-level management</a:t>
            </a:r>
            <a:r>
              <a:rPr lang="en-US" smtClean="0"/>
              <a:t> – uses information systems that deal with midterm goals like forecasting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Upper-level management </a:t>
            </a:r>
            <a:r>
              <a:rPr lang="en-US" smtClean="0"/>
              <a:t>– works with information systems that assist with long-term decision-making goals</a:t>
            </a:r>
            <a:endParaRPr lang="en-US" b="1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61FB9-D4BA-443A-9E42-723B5785E86B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/>
          <a:lstStyle/>
          <a:p>
            <a:r>
              <a:rPr lang="en-US" smtClean="0"/>
              <a:t>Information System Usage…</a:t>
            </a:r>
          </a:p>
        </p:txBody>
      </p:sp>
      <p:pic>
        <p:nvPicPr>
          <p:cNvPr id="11267" name="Picture 5" descr="Systems Application Us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905000"/>
            <a:ext cx="6096000" cy="4191000"/>
          </a:xfr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1DAE92-90D7-4E92-BF1F-80A691507CA4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Information System Usage Categories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Information systems are classified mainly into the following distinct categories based on their usage:</a:t>
            </a:r>
          </a:p>
          <a:p>
            <a:pPr lvl="1"/>
            <a:r>
              <a:rPr lang="en-US" b="1" smtClean="0"/>
              <a:t>Transaction-processing systems (TPS)</a:t>
            </a:r>
            <a:r>
              <a:rPr lang="en-US" smtClean="0"/>
              <a:t> – used for operational tasks like order tracking, customer service, payroll, etc</a:t>
            </a:r>
            <a:endParaRPr lang="en-US" b="1" smtClean="0"/>
          </a:p>
          <a:p>
            <a:pPr lvl="1"/>
            <a:r>
              <a:rPr lang="en-US" b="1" smtClean="0"/>
              <a:t>Decision-support systems (DSS)</a:t>
            </a:r>
            <a:r>
              <a:rPr lang="en-US" smtClean="0"/>
              <a:t> – used for tactical management tasks like sales forecasting, risk management, etc</a:t>
            </a:r>
            <a:endParaRPr lang="en-US" b="1" smtClean="0"/>
          </a:p>
          <a:p>
            <a:pPr lvl="1"/>
            <a:r>
              <a:rPr lang="en-US" b="1" smtClean="0"/>
              <a:t>Expert systems (ES)</a:t>
            </a:r>
            <a:r>
              <a:rPr lang="en-US" smtClean="0"/>
              <a:t> – captures reasoning of human experts like loan experts, market analysts, etc</a:t>
            </a:r>
            <a:endParaRPr lang="en-US" b="1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9554A-AE98-40D8-AA11-580C252BFA9C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High-level plan or strategy for building applications</a:t>
            </a:r>
          </a:p>
          <a:p>
            <a:r>
              <a:rPr lang="en-US" smtClean="0"/>
              <a:t>Can have a number of tiers (usually up to 5 tiers) </a:t>
            </a:r>
          </a:p>
          <a:p>
            <a:pPr lvl="1"/>
            <a:r>
              <a:rPr lang="en-US" smtClean="0"/>
              <a:t>The tiers may place </a:t>
            </a:r>
            <a:r>
              <a:rPr lang="en-US" b="1" u="sng" smtClean="0"/>
              <a:t>data management</a:t>
            </a:r>
            <a:r>
              <a:rPr lang="en-US" smtClean="0"/>
              <a:t>, </a:t>
            </a:r>
            <a:r>
              <a:rPr lang="en-US" b="1" u="sng" smtClean="0"/>
              <a:t>application logic</a:t>
            </a:r>
            <a:r>
              <a:rPr lang="en-US" smtClean="0"/>
              <a:t>, and the </a:t>
            </a:r>
            <a:r>
              <a:rPr lang="en-US" b="1" u="sng" smtClean="0"/>
              <a:t>user interface </a:t>
            </a:r>
            <a:r>
              <a:rPr lang="en-US" smtClean="0"/>
              <a:t>into separate processes or combine them in some manner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D1C3A-FAAC-4F60-B1C9-5CE4AE9D8BC9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One-Tier Architecture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Combines data management, application logic, and the user interface into a single executable file</a:t>
            </a:r>
          </a:p>
          <a:p>
            <a:r>
              <a:rPr lang="en-US" smtClean="0"/>
              <a:t>Many old data processing applications like COBOL programs use this architecture</a:t>
            </a:r>
          </a:p>
          <a:p>
            <a:r>
              <a:rPr lang="en-US" smtClean="0"/>
              <a:t>Current desktop (PC) applications like MS Access applications also use this architecture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C42E8B-A628-4E15-BCCD-31C74C2D4594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1187</TotalTime>
  <Words>526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 2</vt:lpstr>
      <vt:lpstr>Flow</vt:lpstr>
      <vt:lpstr>PowerPoint Presentation</vt:lpstr>
      <vt:lpstr>Information System</vt:lpstr>
      <vt:lpstr>Information System Components</vt:lpstr>
      <vt:lpstr>Information System Components…</vt:lpstr>
      <vt:lpstr>Information System Usage</vt:lpstr>
      <vt:lpstr>Information System Usage…</vt:lpstr>
      <vt:lpstr>Information System Usage Categories</vt:lpstr>
      <vt:lpstr>Architecture</vt:lpstr>
      <vt:lpstr>One-Tier Architecture</vt:lpstr>
      <vt:lpstr>Two-Tier Architecture</vt:lpstr>
      <vt:lpstr>Three-Tier Architecture</vt:lpstr>
      <vt:lpstr>Tiered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Damson,Enoch E</dc:creator>
  <cp:lastModifiedBy>Zulfiqar Ahmad</cp:lastModifiedBy>
  <cp:revision>90</cp:revision>
  <dcterms:created xsi:type="dcterms:W3CDTF">1601-01-01T00:00:00Z</dcterms:created>
  <dcterms:modified xsi:type="dcterms:W3CDTF">2023-03-06T04:32:26Z</dcterms:modified>
</cp:coreProperties>
</file>