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84" r:id="rId4"/>
    <p:sldId id="285" r:id="rId5"/>
    <p:sldId id="286" r:id="rId6"/>
    <p:sldId id="257" r:id="rId7"/>
    <p:sldId id="258" r:id="rId8"/>
    <p:sldId id="259" r:id="rId9"/>
    <p:sldId id="260" r:id="rId10"/>
    <p:sldId id="287" r:id="rId11"/>
    <p:sldId id="288" r:id="rId12"/>
    <p:sldId id="289" r:id="rId13"/>
    <p:sldId id="290" r:id="rId14"/>
    <p:sldId id="291" r:id="rId15"/>
    <p:sldId id="292" r:id="rId16"/>
    <p:sldId id="294" r:id="rId17"/>
    <p:sldId id="295" r:id="rId18"/>
    <p:sldId id="296" r:id="rId19"/>
    <p:sldId id="297" r:id="rId20"/>
    <p:sldId id="29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307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1F9D-D338-43BA-9D7C-50E205E04079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62F4-A637-4CAC-A8C1-754325E4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76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1F9D-D338-43BA-9D7C-50E205E04079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62F4-A637-4CAC-A8C1-754325E4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8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1F9D-D338-43BA-9D7C-50E205E04079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62F4-A637-4CAC-A8C1-754325E4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8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1F9D-D338-43BA-9D7C-50E205E04079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62F4-A637-4CAC-A8C1-754325E4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03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1F9D-D338-43BA-9D7C-50E205E04079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62F4-A637-4CAC-A8C1-754325E4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02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1F9D-D338-43BA-9D7C-50E205E04079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62F4-A637-4CAC-A8C1-754325E4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5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1F9D-D338-43BA-9D7C-50E205E04079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62F4-A637-4CAC-A8C1-754325E4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37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1F9D-D338-43BA-9D7C-50E205E04079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62F4-A637-4CAC-A8C1-754325E4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45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1F9D-D338-43BA-9D7C-50E205E04079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62F4-A637-4CAC-A8C1-754325E4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95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1F9D-D338-43BA-9D7C-50E205E04079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62F4-A637-4CAC-A8C1-754325E4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23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1F9D-D338-43BA-9D7C-50E205E04079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62F4-A637-4CAC-A8C1-754325E4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2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C1F9D-D338-43BA-9D7C-50E205E04079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A62F4-A637-4CAC-A8C1-754325E4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1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FE3FA0-7C66-3CDE-C3C5-D681347770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069" b="4008"/>
          <a:stretch/>
        </p:blipFill>
        <p:spPr>
          <a:xfrm>
            <a:off x="1524020" y="10"/>
            <a:ext cx="9143980" cy="6857990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70DEF6-46A2-D4F8-8BE6-91165D9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6950" y="1860920"/>
            <a:ext cx="3731460" cy="310864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1896" y="2299176"/>
            <a:ext cx="3098526" cy="1571164"/>
          </a:xfrm>
        </p:spPr>
        <p:txBody>
          <a:bodyPr anchor="t">
            <a:normAutofit/>
          </a:bodyPr>
          <a:lstStyle/>
          <a:p>
            <a:pPr algn="l"/>
            <a:r>
              <a:rPr lang="en-US" sz="3100" dirty="0"/>
              <a:t>Linked List Primer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1896" y="4199213"/>
            <a:ext cx="3143954" cy="598548"/>
          </a:xfrm>
        </p:spPr>
        <p:txBody>
          <a:bodyPr anchor="ctr">
            <a:normAutofit/>
          </a:bodyPr>
          <a:lstStyle/>
          <a:p>
            <a:pPr algn="l"/>
            <a:r>
              <a:rPr lang="en-US" sz="1600" dirty="0"/>
              <a:t>Preparing to wield the tools to create a Linked List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2632D6-DED9-FDEC-FD9F-09FF0A454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76377" y="403477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82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Linked List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2697" y="2802138"/>
            <a:ext cx="1524000" cy="457199"/>
          </a:xfrm>
          <a:ln w="38100"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value      </a:t>
            </a:r>
            <a:r>
              <a:rPr lang="en-US" sz="1800" dirty="0">
                <a:solidFill>
                  <a:srgbClr val="C00000"/>
                </a:solidFill>
              </a:rPr>
              <a:t>next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2285997" y="966810"/>
            <a:ext cx="533400" cy="5334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9220197" y="2266561"/>
            <a:ext cx="685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438398" y="1500210"/>
            <a:ext cx="14573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438397" y="1517628"/>
            <a:ext cx="0" cy="1354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505197" y="1500211"/>
            <a:ext cx="0" cy="13498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438398" y="2871810"/>
            <a:ext cx="14573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895722" y="1526336"/>
            <a:ext cx="0" cy="1354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267198" y="1517627"/>
            <a:ext cx="14573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267197" y="1535045"/>
            <a:ext cx="0" cy="1354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333997" y="1517628"/>
            <a:ext cx="0" cy="13498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267198" y="2889227"/>
            <a:ext cx="14573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724522" y="1543753"/>
            <a:ext cx="0" cy="1354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000998" y="1561169"/>
            <a:ext cx="14573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000997" y="1578587"/>
            <a:ext cx="0" cy="1354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9067797" y="1561170"/>
            <a:ext cx="0" cy="13498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000998" y="2932769"/>
            <a:ext cx="14573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9458322" y="1587295"/>
            <a:ext cx="0" cy="1354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095998" y="1521981"/>
            <a:ext cx="14573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095997" y="1539399"/>
            <a:ext cx="0" cy="1354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162797" y="1521982"/>
            <a:ext cx="0" cy="13498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095998" y="2893581"/>
            <a:ext cx="14573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553322" y="1548107"/>
            <a:ext cx="0" cy="1354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728083" y="2264386"/>
            <a:ext cx="539115" cy="2177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486397" y="2255677"/>
            <a:ext cx="609600" cy="870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315197" y="2266562"/>
            <a:ext cx="68580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F2A7E0D6-5BEB-40FF-8433-A0BF3F742F9D}"/>
              </a:ext>
            </a:extLst>
          </p:cNvPr>
          <p:cNvSpPr/>
          <p:nvPr/>
        </p:nvSpPr>
        <p:spPr>
          <a:xfrm>
            <a:off x="1943097" y="723131"/>
            <a:ext cx="381000" cy="304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95A742A-B797-C351-5DE7-4286D29CCAEB}"/>
              </a:ext>
            </a:extLst>
          </p:cNvPr>
          <p:cNvSpPr txBox="1">
            <a:spLocks/>
          </p:cNvSpPr>
          <p:nvPr/>
        </p:nvSpPr>
        <p:spPr>
          <a:xfrm>
            <a:off x="4362447" y="2828266"/>
            <a:ext cx="1524000" cy="457199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value      </a:t>
            </a:r>
            <a:r>
              <a:rPr lang="en-US" sz="1800" dirty="0">
                <a:solidFill>
                  <a:srgbClr val="C00000"/>
                </a:solidFill>
              </a:rPr>
              <a:t>next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4014A2E-C875-D31F-C0B1-157A2184D48C}"/>
              </a:ext>
            </a:extLst>
          </p:cNvPr>
          <p:cNvSpPr txBox="1">
            <a:spLocks/>
          </p:cNvSpPr>
          <p:nvPr/>
        </p:nvSpPr>
        <p:spPr>
          <a:xfrm>
            <a:off x="6159209" y="2850040"/>
            <a:ext cx="1524000" cy="457199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value      </a:t>
            </a:r>
            <a:r>
              <a:rPr lang="en-US" sz="1800" dirty="0">
                <a:solidFill>
                  <a:srgbClr val="C00000"/>
                </a:solidFill>
              </a:rPr>
              <a:t>next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FB536FF-AFF2-DFDE-A091-A7AD03BCC101}"/>
              </a:ext>
            </a:extLst>
          </p:cNvPr>
          <p:cNvSpPr txBox="1">
            <a:spLocks/>
          </p:cNvSpPr>
          <p:nvPr/>
        </p:nvSpPr>
        <p:spPr>
          <a:xfrm>
            <a:off x="8133482" y="2887252"/>
            <a:ext cx="1524000" cy="457199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value      </a:t>
            </a:r>
            <a:r>
              <a:rPr lang="en-US" sz="1800" dirty="0">
                <a:solidFill>
                  <a:srgbClr val="C00000"/>
                </a:solidFill>
              </a:rPr>
              <a:t>next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AF39E52-6D38-2965-C22B-D9DE0B775EAB}"/>
              </a:ext>
            </a:extLst>
          </p:cNvPr>
          <p:cNvSpPr txBox="1">
            <a:spLocks/>
          </p:cNvSpPr>
          <p:nvPr/>
        </p:nvSpPr>
        <p:spPr>
          <a:xfrm>
            <a:off x="9944100" y="1956915"/>
            <a:ext cx="1295393" cy="114300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null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899BAB7-242B-A7B3-FC27-65169E099D90}"/>
              </a:ext>
            </a:extLst>
          </p:cNvPr>
          <p:cNvSpPr txBox="1">
            <a:spLocks/>
          </p:cNvSpPr>
          <p:nvPr/>
        </p:nvSpPr>
        <p:spPr>
          <a:xfrm>
            <a:off x="2438396" y="1881210"/>
            <a:ext cx="1066801" cy="685797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7030A0"/>
                </a:solidFill>
              </a:rPr>
              <a:t>anna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ACBF91A-627E-3482-2E95-79F8947AAC0C}"/>
              </a:ext>
            </a:extLst>
          </p:cNvPr>
          <p:cNvSpPr txBox="1">
            <a:spLocks/>
          </p:cNvSpPr>
          <p:nvPr/>
        </p:nvSpPr>
        <p:spPr>
          <a:xfrm>
            <a:off x="4296636" y="1912778"/>
            <a:ext cx="1066801" cy="685797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7030A0"/>
                </a:solidFill>
              </a:rPr>
              <a:t>bob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FC24038-7FB2-A789-BFA0-989C298C54CE}"/>
              </a:ext>
            </a:extLst>
          </p:cNvPr>
          <p:cNvSpPr txBox="1">
            <a:spLocks/>
          </p:cNvSpPr>
          <p:nvPr/>
        </p:nvSpPr>
        <p:spPr>
          <a:xfrm>
            <a:off x="6089502" y="1881210"/>
            <a:ext cx="1066801" cy="685797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7030A0"/>
                </a:solidFill>
              </a:rPr>
              <a:t>nan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8AE2689-DA75-B65E-066D-9ED8FEA4135A}"/>
              </a:ext>
            </a:extLst>
          </p:cNvPr>
          <p:cNvSpPr txBox="1">
            <a:spLocks/>
          </p:cNvSpPr>
          <p:nvPr/>
        </p:nvSpPr>
        <p:spPr>
          <a:xfrm>
            <a:off x="8017015" y="1912481"/>
            <a:ext cx="1066801" cy="685797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7030A0"/>
                </a:solidFill>
              </a:rPr>
              <a:t>otto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40D40EE-5D47-4174-A26F-BC41E8101FAE}"/>
              </a:ext>
            </a:extLst>
          </p:cNvPr>
          <p:cNvSpPr txBox="1">
            <a:spLocks/>
          </p:cNvSpPr>
          <p:nvPr/>
        </p:nvSpPr>
        <p:spPr>
          <a:xfrm>
            <a:off x="1676400" y="274638"/>
            <a:ext cx="1295393" cy="114300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FF0000"/>
                </a:solidFill>
              </a:rPr>
              <a:t>head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7BA016-55A5-EEA2-3DDF-CFFE177A9E34}"/>
              </a:ext>
            </a:extLst>
          </p:cNvPr>
          <p:cNvSpPr txBox="1"/>
          <p:nvPr/>
        </p:nvSpPr>
        <p:spPr>
          <a:xfrm>
            <a:off x="457198" y="3307239"/>
            <a:ext cx="1158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head.getValue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()	stores “anna”</a:t>
            </a: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head.getNext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()	stores the memory location of where the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ListNode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with “bob” is.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		i.e.,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head.getNext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() points-to the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ListNode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with “bob”</a:t>
            </a:r>
          </a:p>
          <a:p>
            <a:endParaRPr lang="en-US" dirty="0"/>
          </a:p>
          <a:p>
            <a:r>
              <a:rPr lang="en-US" dirty="0" err="1"/>
              <a:t>head.</a:t>
            </a:r>
            <a:r>
              <a:rPr lang="en-US" dirty="0" err="1">
                <a:solidFill>
                  <a:srgbClr val="C00000"/>
                </a:solidFill>
              </a:rPr>
              <a:t>getNext</a:t>
            </a:r>
            <a:r>
              <a:rPr lang="en-US" dirty="0">
                <a:solidFill>
                  <a:srgbClr val="C00000"/>
                </a:solidFill>
              </a:rPr>
              <a:t>().</a:t>
            </a:r>
            <a:r>
              <a:rPr lang="en-US" dirty="0" err="1">
                <a:solidFill>
                  <a:srgbClr val="7030A0"/>
                </a:solidFill>
              </a:rPr>
              <a:t>getValue</a:t>
            </a:r>
            <a:r>
              <a:rPr lang="en-US" dirty="0">
                <a:solidFill>
                  <a:srgbClr val="7030A0"/>
                </a:solidFill>
              </a:rPr>
              <a:t>()</a:t>
            </a:r>
            <a:r>
              <a:rPr lang="en-US" dirty="0"/>
              <a:t>	stores </a:t>
            </a:r>
            <a:r>
              <a:rPr lang="en-US" dirty="0">
                <a:solidFill>
                  <a:srgbClr val="7030A0"/>
                </a:solidFill>
              </a:rPr>
              <a:t>“bob”</a:t>
            </a:r>
          </a:p>
          <a:p>
            <a:r>
              <a:rPr lang="en-US" dirty="0" err="1"/>
              <a:t>head.</a:t>
            </a:r>
            <a:r>
              <a:rPr lang="en-US" dirty="0" err="1">
                <a:solidFill>
                  <a:srgbClr val="C00000"/>
                </a:solidFill>
              </a:rPr>
              <a:t>getNext</a:t>
            </a:r>
            <a:r>
              <a:rPr lang="en-US" dirty="0">
                <a:solidFill>
                  <a:srgbClr val="C00000"/>
                </a:solidFill>
              </a:rPr>
              <a:t>().</a:t>
            </a:r>
            <a:r>
              <a:rPr lang="en-US" dirty="0" err="1">
                <a:solidFill>
                  <a:srgbClr val="C00000"/>
                </a:solidFill>
              </a:rPr>
              <a:t>getNext</a:t>
            </a:r>
            <a:r>
              <a:rPr lang="en-US" dirty="0">
                <a:solidFill>
                  <a:srgbClr val="C00000"/>
                </a:solidFill>
              </a:rPr>
              <a:t>()</a:t>
            </a:r>
            <a:r>
              <a:rPr lang="en-US" dirty="0"/>
              <a:t>	stores the memory location of where the </a:t>
            </a:r>
            <a:r>
              <a:rPr lang="en-US" dirty="0" err="1"/>
              <a:t>ListNode</a:t>
            </a:r>
            <a:r>
              <a:rPr lang="en-US" dirty="0"/>
              <a:t> with </a:t>
            </a:r>
            <a:r>
              <a:rPr lang="en-US" dirty="0">
                <a:solidFill>
                  <a:srgbClr val="7030A0"/>
                </a:solidFill>
              </a:rPr>
              <a:t>“nan” </a:t>
            </a:r>
            <a:r>
              <a:rPr lang="en-US" dirty="0"/>
              <a:t>is.</a:t>
            </a:r>
          </a:p>
          <a:p>
            <a:r>
              <a:rPr lang="en-US" dirty="0"/>
              <a:t>			i.e., </a:t>
            </a:r>
            <a:r>
              <a:rPr lang="en-US" dirty="0" err="1"/>
              <a:t>head.getNext</a:t>
            </a:r>
            <a:r>
              <a:rPr lang="en-US" dirty="0"/>
              <a:t>().</a:t>
            </a:r>
            <a:r>
              <a:rPr lang="en-US" dirty="0" err="1"/>
              <a:t>getNext</a:t>
            </a:r>
            <a:r>
              <a:rPr lang="en-US" dirty="0"/>
              <a:t>() points-to the </a:t>
            </a:r>
            <a:r>
              <a:rPr lang="en-US" dirty="0" err="1"/>
              <a:t>ListNode</a:t>
            </a:r>
            <a:r>
              <a:rPr lang="en-US" dirty="0"/>
              <a:t> with </a:t>
            </a:r>
            <a:r>
              <a:rPr lang="en-US" dirty="0">
                <a:solidFill>
                  <a:srgbClr val="7030A0"/>
                </a:solidFill>
              </a:rPr>
              <a:t>“nan”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951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Linked List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2697" y="2802138"/>
            <a:ext cx="1524000" cy="457199"/>
          </a:xfrm>
          <a:ln w="38100"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value      </a:t>
            </a:r>
            <a:r>
              <a:rPr lang="en-US" sz="1800" dirty="0">
                <a:solidFill>
                  <a:srgbClr val="C00000"/>
                </a:solidFill>
              </a:rPr>
              <a:t>next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2285997" y="966810"/>
            <a:ext cx="533400" cy="5334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9220197" y="2266561"/>
            <a:ext cx="685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438398" y="1500210"/>
            <a:ext cx="14573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438397" y="1517628"/>
            <a:ext cx="0" cy="1354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505197" y="1500211"/>
            <a:ext cx="0" cy="13498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438398" y="2871810"/>
            <a:ext cx="14573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895722" y="1526336"/>
            <a:ext cx="0" cy="1354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267198" y="1517627"/>
            <a:ext cx="14573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267197" y="1535045"/>
            <a:ext cx="0" cy="1354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333997" y="1517628"/>
            <a:ext cx="0" cy="13498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267198" y="2889227"/>
            <a:ext cx="14573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724522" y="1543753"/>
            <a:ext cx="0" cy="1354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000998" y="1561169"/>
            <a:ext cx="14573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000997" y="1578587"/>
            <a:ext cx="0" cy="1354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9067797" y="1561170"/>
            <a:ext cx="0" cy="13498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000998" y="2932769"/>
            <a:ext cx="14573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9458322" y="1587295"/>
            <a:ext cx="0" cy="1354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095998" y="1521981"/>
            <a:ext cx="14573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095997" y="1539399"/>
            <a:ext cx="0" cy="1354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162797" y="1521982"/>
            <a:ext cx="0" cy="13498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095998" y="2893581"/>
            <a:ext cx="14573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553322" y="1548107"/>
            <a:ext cx="0" cy="1354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728083" y="2264386"/>
            <a:ext cx="539115" cy="2177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486397" y="2255677"/>
            <a:ext cx="609600" cy="870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315197" y="2266562"/>
            <a:ext cx="68580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F2A7E0D6-5BEB-40FF-8433-A0BF3F742F9D}"/>
              </a:ext>
            </a:extLst>
          </p:cNvPr>
          <p:cNvSpPr/>
          <p:nvPr/>
        </p:nvSpPr>
        <p:spPr>
          <a:xfrm>
            <a:off x="1943097" y="723131"/>
            <a:ext cx="381000" cy="304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95A742A-B797-C351-5DE7-4286D29CCAEB}"/>
              </a:ext>
            </a:extLst>
          </p:cNvPr>
          <p:cNvSpPr txBox="1">
            <a:spLocks/>
          </p:cNvSpPr>
          <p:nvPr/>
        </p:nvSpPr>
        <p:spPr>
          <a:xfrm>
            <a:off x="4362447" y="2828266"/>
            <a:ext cx="1524000" cy="457199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value      </a:t>
            </a:r>
            <a:r>
              <a:rPr lang="en-US" sz="1800" dirty="0">
                <a:solidFill>
                  <a:srgbClr val="C00000"/>
                </a:solidFill>
              </a:rPr>
              <a:t>next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4014A2E-C875-D31F-C0B1-157A2184D48C}"/>
              </a:ext>
            </a:extLst>
          </p:cNvPr>
          <p:cNvSpPr txBox="1">
            <a:spLocks/>
          </p:cNvSpPr>
          <p:nvPr/>
        </p:nvSpPr>
        <p:spPr>
          <a:xfrm>
            <a:off x="6159209" y="2850040"/>
            <a:ext cx="1524000" cy="457199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value      </a:t>
            </a:r>
            <a:r>
              <a:rPr lang="en-US" sz="1800" dirty="0">
                <a:solidFill>
                  <a:srgbClr val="C00000"/>
                </a:solidFill>
              </a:rPr>
              <a:t>next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FB536FF-AFF2-DFDE-A091-A7AD03BCC101}"/>
              </a:ext>
            </a:extLst>
          </p:cNvPr>
          <p:cNvSpPr txBox="1">
            <a:spLocks/>
          </p:cNvSpPr>
          <p:nvPr/>
        </p:nvSpPr>
        <p:spPr>
          <a:xfrm>
            <a:off x="8133482" y="2887252"/>
            <a:ext cx="1524000" cy="457199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value      </a:t>
            </a:r>
            <a:r>
              <a:rPr lang="en-US" sz="1800" dirty="0">
                <a:solidFill>
                  <a:srgbClr val="C00000"/>
                </a:solidFill>
              </a:rPr>
              <a:t>next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AF39E52-6D38-2965-C22B-D9DE0B775EAB}"/>
              </a:ext>
            </a:extLst>
          </p:cNvPr>
          <p:cNvSpPr txBox="1">
            <a:spLocks/>
          </p:cNvSpPr>
          <p:nvPr/>
        </p:nvSpPr>
        <p:spPr>
          <a:xfrm>
            <a:off x="9944100" y="1956915"/>
            <a:ext cx="1295393" cy="114300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null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899BAB7-242B-A7B3-FC27-65169E099D90}"/>
              </a:ext>
            </a:extLst>
          </p:cNvPr>
          <p:cNvSpPr txBox="1">
            <a:spLocks/>
          </p:cNvSpPr>
          <p:nvPr/>
        </p:nvSpPr>
        <p:spPr>
          <a:xfrm>
            <a:off x="2438396" y="1881210"/>
            <a:ext cx="1066801" cy="685797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7030A0"/>
                </a:solidFill>
              </a:rPr>
              <a:t>anna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ACBF91A-627E-3482-2E95-79F8947AAC0C}"/>
              </a:ext>
            </a:extLst>
          </p:cNvPr>
          <p:cNvSpPr txBox="1">
            <a:spLocks/>
          </p:cNvSpPr>
          <p:nvPr/>
        </p:nvSpPr>
        <p:spPr>
          <a:xfrm>
            <a:off x="4296636" y="1912778"/>
            <a:ext cx="1066801" cy="685797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7030A0"/>
                </a:solidFill>
              </a:rPr>
              <a:t>bob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FC24038-7FB2-A789-BFA0-989C298C54CE}"/>
              </a:ext>
            </a:extLst>
          </p:cNvPr>
          <p:cNvSpPr txBox="1">
            <a:spLocks/>
          </p:cNvSpPr>
          <p:nvPr/>
        </p:nvSpPr>
        <p:spPr>
          <a:xfrm>
            <a:off x="6089502" y="1881210"/>
            <a:ext cx="1066801" cy="685797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7030A0"/>
                </a:solidFill>
              </a:rPr>
              <a:t>nan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8AE2689-DA75-B65E-066D-9ED8FEA4135A}"/>
              </a:ext>
            </a:extLst>
          </p:cNvPr>
          <p:cNvSpPr txBox="1">
            <a:spLocks/>
          </p:cNvSpPr>
          <p:nvPr/>
        </p:nvSpPr>
        <p:spPr>
          <a:xfrm>
            <a:off x="8017015" y="1912481"/>
            <a:ext cx="1066801" cy="685797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7030A0"/>
                </a:solidFill>
              </a:rPr>
              <a:t>otto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40D40EE-5D47-4174-A26F-BC41E8101FAE}"/>
              </a:ext>
            </a:extLst>
          </p:cNvPr>
          <p:cNvSpPr txBox="1">
            <a:spLocks/>
          </p:cNvSpPr>
          <p:nvPr/>
        </p:nvSpPr>
        <p:spPr>
          <a:xfrm>
            <a:off x="1676400" y="274638"/>
            <a:ext cx="1295393" cy="114300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FF0000"/>
                </a:solidFill>
              </a:rPr>
              <a:t>head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7BA016-55A5-EEA2-3DDF-CFFE177A9E34}"/>
              </a:ext>
            </a:extLst>
          </p:cNvPr>
          <p:cNvSpPr txBox="1"/>
          <p:nvPr/>
        </p:nvSpPr>
        <p:spPr>
          <a:xfrm>
            <a:off x="457198" y="3307239"/>
            <a:ext cx="11582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head.getValue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()	stores “anna”</a:t>
            </a: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head.getNext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()	stores the memory location of where the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ListNode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with “bob” is.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		i.e.,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head.getNext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() points-to the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ListNode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with “bob”</a:t>
            </a:r>
          </a:p>
          <a:p>
            <a:endParaRPr lang="en-US" dirty="0"/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head.getNext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().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getValue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()	stores “bob”</a:t>
            </a: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head.getNext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().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getNext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()	stores the memory location of where the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ListNode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with “nan” is.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			i.e.,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head.getNext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().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getNext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() points-to the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ListNode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with “nan”</a:t>
            </a:r>
          </a:p>
          <a:p>
            <a:endParaRPr lang="en-US" dirty="0"/>
          </a:p>
          <a:p>
            <a:r>
              <a:rPr lang="en-US" dirty="0" err="1"/>
              <a:t>head.</a:t>
            </a:r>
            <a:r>
              <a:rPr lang="en-US" dirty="0" err="1">
                <a:solidFill>
                  <a:srgbClr val="C00000"/>
                </a:solidFill>
              </a:rPr>
              <a:t>getNext</a:t>
            </a:r>
            <a:r>
              <a:rPr lang="en-US" dirty="0">
                <a:solidFill>
                  <a:srgbClr val="C00000"/>
                </a:solidFill>
              </a:rPr>
              <a:t>().</a:t>
            </a:r>
            <a:r>
              <a:rPr lang="en-US" dirty="0" err="1">
                <a:solidFill>
                  <a:srgbClr val="C00000"/>
                </a:solidFill>
              </a:rPr>
              <a:t>getNext</a:t>
            </a:r>
            <a:r>
              <a:rPr lang="en-US" dirty="0">
                <a:solidFill>
                  <a:srgbClr val="C00000"/>
                </a:solidFill>
              </a:rPr>
              <a:t>().</a:t>
            </a:r>
            <a:r>
              <a:rPr lang="en-US" dirty="0" err="1">
                <a:solidFill>
                  <a:srgbClr val="7030A0"/>
                </a:solidFill>
              </a:rPr>
              <a:t>getValue</a:t>
            </a:r>
            <a:r>
              <a:rPr lang="en-US" dirty="0">
                <a:solidFill>
                  <a:srgbClr val="7030A0"/>
                </a:solidFill>
              </a:rPr>
              <a:t>()</a:t>
            </a:r>
            <a:r>
              <a:rPr lang="en-US" dirty="0"/>
              <a:t>	stores </a:t>
            </a:r>
            <a:r>
              <a:rPr lang="en-US" dirty="0">
                <a:solidFill>
                  <a:srgbClr val="7030A0"/>
                </a:solidFill>
              </a:rPr>
              <a:t>“nan”</a:t>
            </a:r>
          </a:p>
          <a:p>
            <a:r>
              <a:rPr lang="en-US" dirty="0" err="1"/>
              <a:t>head.</a:t>
            </a:r>
            <a:r>
              <a:rPr lang="en-US" dirty="0" err="1">
                <a:solidFill>
                  <a:srgbClr val="C00000"/>
                </a:solidFill>
              </a:rPr>
              <a:t>getNext</a:t>
            </a:r>
            <a:r>
              <a:rPr lang="en-US" dirty="0">
                <a:solidFill>
                  <a:srgbClr val="C00000"/>
                </a:solidFill>
              </a:rPr>
              <a:t>().</a:t>
            </a:r>
            <a:r>
              <a:rPr lang="en-US" dirty="0" err="1">
                <a:solidFill>
                  <a:srgbClr val="C00000"/>
                </a:solidFill>
              </a:rPr>
              <a:t>getNext</a:t>
            </a:r>
            <a:r>
              <a:rPr lang="en-US" dirty="0">
                <a:solidFill>
                  <a:srgbClr val="C00000"/>
                </a:solidFill>
              </a:rPr>
              <a:t>().</a:t>
            </a:r>
            <a:r>
              <a:rPr lang="en-US" dirty="0" err="1">
                <a:solidFill>
                  <a:srgbClr val="C00000"/>
                </a:solidFill>
              </a:rPr>
              <a:t>getNext</a:t>
            </a:r>
            <a:r>
              <a:rPr lang="en-US" dirty="0">
                <a:solidFill>
                  <a:srgbClr val="C00000"/>
                </a:solidFill>
              </a:rPr>
              <a:t>()</a:t>
            </a:r>
            <a:r>
              <a:rPr lang="en-US" dirty="0"/>
              <a:t>	stores the memory location of where the </a:t>
            </a:r>
            <a:r>
              <a:rPr lang="en-US" dirty="0" err="1"/>
              <a:t>ListNode</a:t>
            </a:r>
            <a:r>
              <a:rPr lang="en-US" dirty="0"/>
              <a:t> with </a:t>
            </a:r>
            <a:r>
              <a:rPr lang="en-US" dirty="0">
                <a:solidFill>
                  <a:srgbClr val="7030A0"/>
                </a:solidFill>
              </a:rPr>
              <a:t>“otto” </a:t>
            </a:r>
            <a:r>
              <a:rPr lang="en-US" dirty="0"/>
              <a:t>is.</a:t>
            </a:r>
          </a:p>
          <a:p>
            <a:r>
              <a:rPr lang="en-US" dirty="0"/>
              <a:t>				i.e., </a:t>
            </a:r>
            <a:r>
              <a:rPr lang="en-US" dirty="0" err="1"/>
              <a:t>head.getNext</a:t>
            </a:r>
            <a:r>
              <a:rPr lang="en-US" dirty="0"/>
              <a:t>().</a:t>
            </a:r>
            <a:r>
              <a:rPr lang="en-US" dirty="0" err="1"/>
              <a:t>getNext</a:t>
            </a:r>
            <a:r>
              <a:rPr lang="en-US" dirty="0"/>
              <a:t>().</a:t>
            </a:r>
            <a:r>
              <a:rPr lang="en-US" dirty="0" err="1"/>
              <a:t>getNext</a:t>
            </a:r>
            <a:r>
              <a:rPr lang="en-US" dirty="0"/>
              <a:t>() points-to the </a:t>
            </a:r>
            <a:r>
              <a:rPr lang="en-US" dirty="0" err="1"/>
              <a:t>ListNode</a:t>
            </a:r>
            <a:r>
              <a:rPr lang="en-US" dirty="0"/>
              <a:t> with </a:t>
            </a:r>
            <a:r>
              <a:rPr lang="en-US" dirty="0">
                <a:solidFill>
                  <a:srgbClr val="7030A0"/>
                </a:solidFill>
              </a:rPr>
              <a:t>“otto”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032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EB665-3B57-51D8-266B-5462FCC5B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8600"/>
            <a:ext cx="10972800" cy="35052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Pointers: method calling vs reassignment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ListNode</a:t>
            </a:r>
            <a:r>
              <a:rPr lang="en-US" sz="2400" b="1" dirty="0">
                <a:solidFill>
                  <a:srgbClr val="7030A0"/>
                </a:solidFill>
              </a:rPr>
              <a:t>&lt;String&gt; head = null;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2400" dirty="0">
                <a:solidFill>
                  <a:srgbClr val="C00000"/>
                </a:solidFill>
              </a:rPr>
              <a:t>//we say “head points-to null”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				//(but it really doesn’t point to anything)</a:t>
            </a:r>
          </a:p>
          <a:p>
            <a:pPr marL="0" indent="0">
              <a:buNone/>
            </a:pP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C71E5FF-CC52-9CC3-B201-AFEEACF98D85}"/>
              </a:ext>
            </a:extLst>
          </p:cNvPr>
          <p:cNvCxnSpPr>
            <a:cxnSpLocks/>
          </p:cNvCxnSpPr>
          <p:nvPr/>
        </p:nvCxnSpPr>
        <p:spPr>
          <a:xfrm>
            <a:off x="1223353" y="5416572"/>
            <a:ext cx="533400" cy="5334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B81F4B6-4918-4A98-732A-91BBE743DAFD}"/>
              </a:ext>
            </a:extLst>
          </p:cNvPr>
          <p:cNvSpPr/>
          <p:nvPr/>
        </p:nvSpPr>
        <p:spPr>
          <a:xfrm>
            <a:off x="880453" y="5172893"/>
            <a:ext cx="381000" cy="304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0842D31-4736-CBC7-DC7B-D5D3B209EA08}"/>
              </a:ext>
            </a:extLst>
          </p:cNvPr>
          <p:cNvSpPr txBox="1">
            <a:spLocks/>
          </p:cNvSpPr>
          <p:nvPr/>
        </p:nvSpPr>
        <p:spPr>
          <a:xfrm>
            <a:off x="613756" y="4724400"/>
            <a:ext cx="1295393" cy="114300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FF0000"/>
                </a:solidFill>
              </a:rPr>
              <a:t>head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6783711-8C9A-9146-0AB3-DFC3152FB247}"/>
              </a:ext>
            </a:extLst>
          </p:cNvPr>
          <p:cNvSpPr txBox="1">
            <a:spLocks/>
          </p:cNvSpPr>
          <p:nvPr/>
        </p:nvSpPr>
        <p:spPr>
          <a:xfrm>
            <a:off x="1756753" y="5622151"/>
            <a:ext cx="1295393" cy="114300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null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545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EB665-3B57-51D8-266B-5462FCC5B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8600"/>
            <a:ext cx="10972800" cy="35052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Pointers: method calling vs reassignment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</a:rPr>
              <a:t>ListNode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&lt;String&gt; head = null;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//We say “head points-to null”.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7030A0"/>
                </a:solidFill>
              </a:rPr>
              <a:t>head = new </a:t>
            </a:r>
            <a:r>
              <a:rPr lang="en-US" sz="2400" b="1" dirty="0" err="1">
                <a:solidFill>
                  <a:srgbClr val="7030A0"/>
                </a:solidFill>
              </a:rPr>
              <a:t>ListNode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 err="1">
                <a:solidFill>
                  <a:srgbClr val="7030A0"/>
                </a:solidFill>
              </a:rPr>
              <a:t>bob”,null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  <a:r>
              <a:rPr lang="en-US" sz="2400" dirty="0"/>
              <a:t>	</a:t>
            </a:r>
            <a:r>
              <a:rPr lang="en-US" sz="2400" dirty="0">
                <a:solidFill>
                  <a:srgbClr val="C00000"/>
                </a:solidFill>
              </a:rPr>
              <a:t>//Now head points-to a new node with value bob,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					</a:t>
            </a:r>
            <a:r>
              <a:rPr lang="en-US" sz="2400" dirty="0">
                <a:solidFill>
                  <a:srgbClr val="C00000"/>
                </a:solidFill>
              </a:rPr>
              <a:t>//meaning head stores the memory address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C00000"/>
                </a:solidFill>
              </a:rPr>
              <a:t>					//where the node with “bob” lives.</a:t>
            </a:r>
          </a:p>
          <a:p>
            <a:pPr marL="0" indent="0">
              <a:buNone/>
            </a:pP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C71E5FF-CC52-9CC3-B201-AFEEACF98D85}"/>
              </a:ext>
            </a:extLst>
          </p:cNvPr>
          <p:cNvCxnSpPr>
            <a:cxnSpLocks/>
          </p:cNvCxnSpPr>
          <p:nvPr/>
        </p:nvCxnSpPr>
        <p:spPr>
          <a:xfrm>
            <a:off x="1223353" y="5416572"/>
            <a:ext cx="533400" cy="5334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B81F4B6-4918-4A98-732A-91BBE743DAFD}"/>
              </a:ext>
            </a:extLst>
          </p:cNvPr>
          <p:cNvSpPr/>
          <p:nvPr/>
        </p:nvSpPr>
        <p:spPr>
          <a:xfrm>
            <a:off x="880453" y="5172893"/>
            <a:ext cx="381000" cy="304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0842D31-4736-CBC7-DC7B-D5D3B209EA08}"/>
              </a:ext>
            </a:extLst>
          </p:cNvPr>
          <p:cNvSpPr txBox="1">
            <a:spLocks/>
          </p:cNvSpPr>
          <p:nvPr/>
        </p:nvSpPr>
        <p:spPr>
          <a:xfrm>
            <a:off x="613756" y="4724400"/>
            <a:ext cx="1295393" cy="114300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FF0000"/>
                </a:solidFill>
              </a:rPr>
              <a:t>head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D1B1782-1D90-3327-6118-CE89B4FDF25D}"/>
              </a:ext>
            </a:extLst>
          </p:cNvPr>
          <p:cNvCxnSpPr/>
          <p:nvPr/>
        </p:nvCxnSpPr>
        <p:spPr>
          <a:xfrm>
            <a:off x="1854773" y="5222343"/>
            <a:ext cx="14573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F8ACDB-1111-21C1-DC4D-482C232124A3}"/>
              </a:ext>
            </a:extLst>
          </p:cNvPr>
          <p:cNvCxnSpPr/>
          <p:nvPr/>
        </p:nvCxnSpPr>
        <p:spPr>
          <a:xfrm>
            <a:off x="1854772" y="5239761"/>
            <a:ext cx="0" cy="1354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4E9DE29-9EEA-F93F-FBE2-13430B3DFA7D}"/>
              </a:ext>
            </a:extLst>
          </p:cNvPr>
          <p:cNvCxnSpPr/>
          <p:nvPr/>
        </p:nvCxnSpPr>
        <p:spPr>
          <a:xfrm>
            <a:off x="2921572" y="5222344"/>
            <a:ext cx="0" cy="13498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6C2441-3A2A-A8FA-5AD5-51757A9A17A1}"/>
              </a:ext>
            </a:extLst>
          </p:cNvPr>
          <p:cNvCxnSpPr/>
          <p:nvPr/>
        </p:nvCxnSpPr>
        <p:spPr>
          <a:xfrm>
            <a:off x="1854773" y="6593943"/>
            <a:ext cx="14573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A93556-4DEE-1694-271F-54815E40E2B6}"/>
              </a:ext>
            </a:extLst>
          </p:cNvPr>
          <p:cNvCxnSpPr/>
          <p:nvPr/>
        </p:nvCxnSpPr>
        <p:spPr>
          <a:xfrm>
            <a:off x="3312097" y="5248469"/>
            <a:ext cx="0" cy="1354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28E007-F53D-48EA-4788-D64CDD1265F6}"/>
              </a:ext>
            </a:extLst>
          </p:cNvPr>
          <p:cNvCxnSpPr/>
          <p:nvPr/>
        </p:nvCxnSpPr>
        <p:spPr>
          <a:xfrm>
            <a:off x="3073972" y="5960393"/>
            <a:ext cx="609600" cy="870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7BA417D-1129-A5E1-16C9-92D92E81A3BF}"/>
              </a:ext>
            </a:extLst>
          </p:cNvPr>
          <p:cNvSpPr txBox="1">
            <a:spLocks/>
          </p:cNvSpPr>
          <p:nvPr/>
        </p:nvSpPr>
        <p:spPr>
          <a:xfrm>
            <a:off x="1950022" y="6532982"/>
            <a:ext cx="1524000" cy="457199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value      </a:t>
            </a:r>
            <a:r>
              <a:rPr lang="en-US" sz="1800" dirty="0">
                <a:solidFill>
                  <a:srgbClr val="C00000"/>
                </a:solidFill>
              </a:rPr>
              <a:t>next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E36A81C-BCB7-683B-B95B-A866A5558741}"/>
              </a:ext>
            </a:extLst>
          </p:cNvPr>
          <p:cNvSpPr txBox="1">
            <a:spLocks/>
          </p:cNvSpPr>
          <p:nvPr/>
        </p:nvSpPr>
        <p:spPr>
          <a:xfrm>
            <a:off x="1884211" y="5617494"/>
            <a:ext cx="1066801" cy="685797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7030A0"/>
                </a:solidFill>
              </a:rPr>
              <a:t>bob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1FCA577-24F1-F0DC-F398-62174EB04BB5}"/>
              </a:ext>
            </a:extLst>
          </p:cNvPr>
          <p:cNvSpPr txBox="1">
            <a:spLocks/>
          </p:cNvSpPr>
          <p:nvPr/>
        </p:nvSpPr>
        <p:spPr>
          <a:xfrm>
            <a:off x="3683572" y="5633297"/>
            <a:ext cx="1295393" cy="114300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null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774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EB665-3B57-51D8-266B-5462FCC5B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8599"/>
            <a:ext cx="10972800" cy="446967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Pointers: method calling vs reassignment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</a:rPr>
              <a:t>ListNode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&lt;String&gt; head = null;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//We say “head points-to null”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head = new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</a:rPr>
              <a:t>ListNode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(“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</a:rPr>
              <a:t>bob”,null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);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//Now head points-to a new node with value. </a:t>
            </a:r>
            <a:r>
              <a:rPr lang="en-US" sz="2400" b="1" dirty="0" err="1">
                <a:solidFill>
                  <a:srgbClr val="7030A0"/>
                </a:solidFill>
              </a:rPr>
              <a:t>head.setValue</a:t>
            </a:r>
            <a:r>
              <a:rPr lang="en-US" sz="2400" b="1" dirty="0">
                <a:solidFill>
                  <a:srgbClr val="7030A0"/>
                </a:solidFill>
              </a:rPr>
              <a:t>(“otto”);</a:t>
            </a:r>
            <a:r>
              <a:rPr lang="en-US" sz="2400" dirty="0"/>
              <a:t>		</a:t>
            </a:r>
            <a:r>
              <a:rPr lang="en-US" sz="2400" dirty="0">
                <a:solidFill>
                  <a:srgbClr val="C00000"/>
                </a:solidFill>
              </a:rPr>
              <a:t>//Go to the node that head points-to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					</a:t>
            </a:r>
            <a:r>
              <a:rPr lang="en-US" sz="2400" dirty="0">
                <a:solidFill>
                  <a:srgbClr val="C00000"/>
                </a:solidFill>
              </a:rPr>
              <a:t>//and change the value to “otto”.</a:t>
            </a:r>
          </a:p>
          <a:p>
            <a:pPr marL="0" indent="0">
              <a:buNone/>
            </a:pP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C71E5FF-CC52-9CC3-B201-AFEEACF98D85}"/>
              </a:ext>
            </a:extLst>
          </p:cNvPr>
          <p:cNvCxnSpPr>
            <a:cxnSpLocks/>
          </p:cNvCxnSpPr>
          <p:nvPr/>
        </p:nvCxnSpPr>
        <p:spPr>
          <a:xfrm>
            <a:off x="1223353" y="5416572"/>
            <a:ext cx="533400" cy="5334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B81F4B6-4918-4A98-732A-91BBE743DAFD}"/>
              </a:ext>
            </a:extLst>
          </p:cNvPr>
          <p:cNvSpPr/>
          <p:nvPr/>
        </p:nvSpPr>
        <p:spPr>
          <a:xfrm>
            <a:off x="880453" y="5172893"/>
            <a:ext cx="381000" cy="304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0842D31-4736-CBC7-DC7B-D5D3B209EA08}"/>
              </a:ext>
            </a:extLst>
          </p:cNvPr>
          <p:cNvSpPr txBox="1">
            <a:spLocks/>
          </p:cNvSpPr>
          <p:nvPr/>
        </p:nvSpPr>
        <p:spPr>
          <a:xfrm>
            <a:off x="613756" y="4724400"/>
            <a:ext cx="1295393" cy="114300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FF0000"/>
                </a:solidFill>
              </a:rPr>
              <a:t>head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D1B1782-1D90-3327-6118-CE89B4FDF25D}"/>
              </a:ext>
            </a:extLst>
          </p:cNvPr>
          <p:cNvCxnSpPr/>
          <p:nvPr/>
        </p:nvCxnSpPr>
        <p:spPr>
          <a:xfrm>
            <a:off x="1854773" y="5222343"/>
            <a:ext cx="14573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F8ACDB-1111-21C1-DC4D-482C232124A3}"/>
              </a:ext>
            </a:extLst>
          </p:cNvPr>
          <p:cNvCxnSpPr/>
          <p:nvPr/>
        </p:nvCxnSpPr>
        <p:spPr>
          <a:xfrm>
            <a:off x="1854772" y="5239761"/>
            <a:ext cx="0" cy="1354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4E9DE29-9EEA-F93F-FBE2-13430B3DFA7D}"/>
              </a:ext>
            </a:extLst>
          </p:cNvPr>
          <p:cNvCxnSpPr/>
          <p:nvPr/>
        </p:nvCxnSpPr>
        <p:spPr>
          <a:xfrm>
            <a:off x="2921572" y="5222344"/>
            <a:ext cx="0" cy="13498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6C2441-3A2A-A8FA-5AD5-51757A9A17A1}"/>
              </a:ext>
            </a:extLst>
          </p:cNvPr>
          <p:cNvCxnSpPr/>
          <p:nvPr/>
        </p:nvCxnSpPr>
        <p:spPr>
          <a:xfrm>
            <a:off x="1854773" y="6593943"/>
            <a:ext cx="14573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A93556-4DEE-1694-271F-54815E40E2B6}"/>
              </a:ext>
            </a:extLst>
          </p:cNvPr>
          <p:cNvCxnSpPr/>
          <p:nvPr/>
        </p:nvCxnSpPr>
        <p:spPr>
          <a:xfrm>
            <a:off x="3312097" y="5248469"/>
            <a:ext cx="0" cy="1354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28E007-F53D-48EA-4788-D64CDD1265F6}"/>
              </a:ext>
            </a:extLst>
          </p:cNvPr>
          <p:cNvCxnSpPr/>
          <p:nvPr/>
        </p:nvCxnSpPr>
        <p:spPr>
          <a:xfrm>
            <a:off x="3073972" y="5960393"/>
            <a:ext cx="609600" cy="870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7BA417D-1129-A5E1-16C9-92D92E81A3BF}"/>
              </a:ext>
            </a:extLst>
          </p:cNvPr>
          <p:cNvSpPr txBox="1">
            <a:spLocks/>
          </p:cNvSpPr>
          <p:nvPr/>
        </p:nvSpPr>
        <p:spPr>
          <a:xfrm>
            <a:off x="1950022" y="6532982"/>
            <a:ext cx="1524000" cy="457199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value      </a:t>
            </a:r>
            <a:r>
              <a:rPr lang="en-US" sz="1800" dirty="0">
                <a:solidFill>
                  <a:srgbClr val="C00000"/>
                </a:solidFill>
              </a:rPr>
              <a:t>next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E36A81C-BCB7-683B-B95B-A866A5558741}"/>
              </a:ext>
            </a:extLst>
          </p:cNvPr>
          <p:cNvSpPr txBox="1">
            <a:spLocks/>
          </p:cNvSpPr>
          <p:nvPr/>
        </p:nvSpPr>
        <p:spPr>
          <a:xfrm>
            <a:off x="1884211" y="5617494"/>
            <a:ext cx="1066801" cy="685797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7030A0"/>
                </a:solidFill>
              </a:rPr>
              <a:t>otto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1FCA577-24F1-F0DC-F398-62174EB04BB5}"/>
              </a:ext>
            </a:extLst>
          </p:cNvPr>
          <p:cNvSpPr txBox="1">
            <a:spLocks/>
          </p:cNvSpPr>
          <p:nvPr/>
        </p:nvSpPr>
        <p:spPr>
          <a:xfrm>
            <a:off x="3683572" y="5633297"/>
            <a:ext cx="1295393" cy="114300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null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542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EB665-3B57-51D8-266B-5462FCC5B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8599"/>
            <a:ext cx="10972800" cy="446967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Pointers: method calling vs reassignment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</a:rPr>
              <a:t>ListNode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&lt;String&gt; head = null;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//We say “head points-to null”.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head = new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</a:rPr>
              <a:t>ListNode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(“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</a:rPr>
              <a:t>bob”,null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);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//Now head points-to a new node with value bob.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</a:rPr>
              <a:t>head.setValue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(“otto”);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	//Change head’s value to “otto”.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ListNode</a:t>
            </a:r>
            <a:r>
              <a:rPr lang="en-US" sz="2400" b="1" dirty="0">
                <a:solidFill>
                  <a:srgbClr val="7030A0"/>
                </a:solidFill>
              </a:rPr>
              <a:t>&lt;String&gt; </a:t>
            </a:r>
            <a:r>
              <a:rPr lang="en-US" sz="2400" b="1" dirty="0" err="1">
                <a:solidFill>
                  <a:srgbClr val="7030A0"/>
                </a:solidFill>
              </a:rPr>
              <a:t>curr</a:t>
            </a:r>
            <a:r>
              <a:rPr lang="en-US" sz="2400" b="1" dirty="0">
                <a:solidFill>
                  <a:srgbClr val="7030A0"/>
                </a:solidFill>
              </a:rPr>
              <a:t> = new </a:t>
            </a:r>
            <a:r>
              <a:rPr lang="en-US" sz="2400" b="1" dirty="0" err="1">
                <a:solidFill>
                  <a:srgbClr val="7030A0"/>
                </a:solidFill>
              </a:rPr>
              <a:t>ListNode</a:t>
            </a:r>
            <a:r>
              <a:rPr lang="en-US" sz="2400" b="1" dirty="0">
                <a:solidFill>
                  <a:srgbClr val="7030A0"/>
                </a:solidFill>
              </a:rPr>
              <a:t>(“nan”, null);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					</a:t>
            </a:r>
            <a:r>
              <a:rPr lang="en-US" sz="2400" dirty="0">
                <a:solidFill>
                  <a:srgbClr val="C00000"/>
                </a:solidFill>
              </a:rPr>
              <a:t>//Make a new node with the value “nan”,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				//then make </a:t>
            </a:r>
            <a:r>
              <a:rPr lang="en-US" sz="2400" dirty="0" err="1">
                <a:solidFill>
                  <a:srgbClr val="C00000"/>
                </a:solidFill>
              </a:rPr>
              <a:t>curr</a:t>
            </a:r>
            <a:r>
              <a:rPr lang="en-US" sz="2400" dirty="0">
                <a:solidFill>
                  <a:srgbClr val="C00000"/>
                </a:solidFill>
              </a:rPr>
              <a:t> point-to that new node.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C71E5FF-CC52-9CC3-B201-AFEEACF98D85}"/>
              </a:ext>
            </a:extLst>
          </p:cNvPr>
          <p:cNvCxnSpPr>
            <a:cxnSpLocks/>
          </p:cNvCxnSpPr>
          <p:nvPr/>
        </p:nvCxnSpPr>
        <p:spPr>
          <a:xfrm>
            <a:off x="1223353" y="5416572"/>
            <a:ext cx="533400" cy="5334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B81F4B6-4918-4A98-732A-91BBE743DAFD}"/>
              </a:ext>
            </a:extLst>
          </p:cNvPr>
          <p:cNvSpPr/>
          <p:nvPr/>
        </p:nvSpPr>
        <p:spPr>
          <a:xfrm>
            <a:off x="880453" y="5172893"/>
            <a:ext cx="381000" cy="304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0842D31-4736-CBC7-DC7B-D5D3B209EA08}"/>
              </a:ext>
            </a:extLst>
          </p:cNvPr>
          <p:cNvSpPr txBox="1">
            <a:spLocks/>
          </p:cNvSpPr>
          <p:nvPr/>
        </p:nvSpPr>
        <p:spPr>
          <a:xfrm>
            <a:off x="613756" y="4724400"/>
            <a:ext cx="1295393" cy="114300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FF0000"/>
                </a:solidFill>
              </a:rPr>
              <a:t>head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D1B1782-1D90-3327-6118-CE89B4FDF25D}"/>
              </a:ext>
            </a:extLst>
          </p:cNvPr>
          <p:cNvCxnSpPr/>
          <p:nvPr/>
        </p:nvCxnSpPr>
        <p:spPr>
          <a:xfrm>
            <a:off x="1854773" y="5222343"/>
            <a:ext cx="14573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F8ACDB-1111-21C1-DC4D-482C232124A3}"/>
              </a:ext>
            </a:extLst>
          </p:cNvPr>
          <p:cNvCxnSpPr/>
          <p:nvPr/>
        </p:nvCxnSpPr>
        <p:spPr>
          <a:xfrm>
            <a:off x="1854772" y="5239761"/>
            <a:ext cx="0" cy="1354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4E9DE29-9EEA-F93F-FBE2-13430B3DFA7D}"/>
              </a:ext>
            </a:extLst>
          </p:cNvPr>
          <p:cNvCxnSpPr/>
          <p:nvPr/>
        </p:nvCxnSpPr>
        <p:spPr>
          <a:xfrm>
            <a:off x="2921572" y="5222344"/>
            <a:ext cx="0" cy="13498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6C2441-3A2A-A8FA-5AD5-51757A9A17A1}"/>
              </a:ext>
            </a:extLst>
          </p:cNvPr>
          <p:cNvCxnSpPr/>
          <p:nvPr/>
        </p:nvCxnSpPr>
        <p:spPr>
          <a:xfrm>
            <a:off x="1854773" y="6593943"/>
            <a:ext cx="14573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A93556-4DEE-1694-271F-54815E40E2B6}"/>
              </a:ext>
            </a:extLst>
          </p:cNvPr>
          <p:cNvCxnSpPr/>
          <p:nvPr/>
        </p:nvCxnSpPr>
        <p:spPr>
          <a:xfrm>
            <a:off x="3312097" y="5248469"/>
            <a:ext cx="0" cy="1354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28E007-F53D-48EA-4788-D64CDD1265F6}"/>
              </a:ext>
            </a:extLst>
          </p:cNvPr>
          <p:cNvCxnSpPr/>
          <p:nvPr/>
        </p:nvCxnSpPr>
        <p:spPr>
          <a:xfrm>
            <a:off x="3073972" y="5960393"/>
            <a:ext cx="609600" cy="870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7BA417D-1129-A5E1-16C9-92D92E81A3BF}"/>
              </a:ext>
            </a:extLst>
          </p:cNvPr>
          <p:cNvSpPr txBox="1">
            <a:spLocks/>
          </p:cNvSpPr>
          <p:nvPr/>
        </p:nvSpPr>
        <p:spPr>
          <a:xfrm>
            <a:off x="1950022" y="6532982"/>
            <a:ext cx="1524000" cy="457199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value      </a:t>
            </a:r>
            <a:r>
              <a:rPr lang="en-US" sz="1800" dirty="0">
                <a:solidFill>
                  <a:srgbClr val="C00000"/>
                </a:solidFill>
              </a:rPr>
              <a:t>next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E36A81C-BCB7-683B-B95B-A866A5558741}"/>
              </a:ext>
            </a:extLst>
          </p:cNvPr>
          <p:cNvSpPr txBox="1">
            <a:spLocks/>
          </p:cNvSpPr>
          <p:nvPr/>
        </p:nvSpPr>
        <p:spPr>
          <a:xfrm>
            <a:off x="1884211" y="5617494"/>
            <a:ext cx="1066801" cy="685797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7030A0"/>
                </a:solidFill>
              </a:rPr>
              <a:t>otto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1FCA577-24F1-F0DC-F398-62174EB04BB5}"/>
              </a:ext>
            </a:extLst>
          </p:cNvPr>
          <p:cNvSpPr txBox="1">
            <a:spLocks/>
          </p:cNvSpPr>
          <p:nvPr/>
        </p:nvSpPr>
        <p:spPr>
          <a:xfrm>
            <a:off x="3683572" y="5633297"/>
            <a:ext cx="1295393" cy="114300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null</a:t>
            </a:r>
            <a:endParaRPr lang="en-US" sz="48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9339A1A-3C93-8995-5376-BB2B44E71A00}"/>
              </a:ext>
            </a:extLst>
          </p:cNvPr>
          <p:cNvCxnSpPr>
            <a:cxnSpLocks/>
          </p:cNvCxnSpPr>
          <p:nvPr/>
        </p:nvCxnSpPr>
        <p:spPr>
          <a:xfrm>
            <a:off x="5506503" y="5416572"/>
            <a:ext cx="547576" cy="6112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9261328-6174-52F2-29FA-32D3EFE10CE8}"/>
              </a:ext>
            </a:extLst>
          </p:cNvPr>
          <p:cNvSpPr/>
          <p:nvPr/>
        </p:nvSpPr>
        <p:spPr>
          <a:xfrm>
            <a:off x="5163603" y="5172893"/>
            <a:ext cx="381000" cy="304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1C9A4B5-348F-B3C4-ACCF-E7BDD5F31C0A}"/>
              </a:ext>
            </a:extLst>
          </p:cNvPr>
          <p:cNvSpPr txBox="1">
            <a:spLocks/>
          </p:cNvSpPr>
          <p:nvPr/>
        </p:nvSpPr>
        <p:spPr>
          <a:xfrm>
            <a:off x="4896906" y="4724400"/>
            <a:ext cx="1295393" cy="114300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FF0000"/>
                </a:solidFill>
              </a:rPr>
              <a:t>curr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D96179-1DE6-75ED-FA7C-B13A157E139B}"/>
              </a:ext>
            </a:extLst>
          </p:cNvPr>
          <p:cNvCxnSpPr/>
          <p:nvPr/>
        </p:nvCxnSpPr>
        <p:spPr>
          <a:xfrm>
            <a:off x="6137923" y="5222343"/>
            <a:ext cx="14573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B80A36B-BC66-56A0-DE5F-DF04742E43B3}"/>
              </a:ext>
            </a:extLst>
          </p:cNvPr>
          <p:cNvCxnSpPr/>
          <p:nvPr/>
        </p:nvCxnSpPr>
        <p:spPr>
          <a:xfrm>
            <a:off x="6137922" y="5239761"/>
            <a:ext cx="0" cy="1354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A7B074D-62D2-2F6A-358C-51B49C515DB9}"/>
              </a:ext>
            </a:extLst>
          </p:cNvPr>
          <p:cNvCxnSpPr/>
          <p:nvPr/>
        </p:nvCxnSpPr>
        <p:spPr>
          <a:xfrm>
            <a:off x="7204722" y="5222344"/>
            <a:ext cx="0" cy="13498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F2D1919-63B0-6B22-4C93-20E7E654CE5F}"/>
              </a:ext>
            </a:extLst>
          </p:cNvPr>
          <p:cNvCxnSpPr/>
          <p:nvPr/>
        </p:nvCxnSpPr>
        <p:spPr>
          <a:xfrm>
            <a:off x="6137923" y="6593943"/>
            <a:ext cx="14573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6AF5CF1-DE8F-19F9-25D6-A36B30261132}"/>
              </a:ext>
            </a:extLst>
          </p:cNvPr>
          <p:cNvCxnSpPr/>
          <p:nvPr/>
        </p:nvCxnSpPr>
        <p:spPr>
          <a:xfrm>
            <a:off x="7595247" y="5248469"/>
            <a:ext cx="0" cy="1354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CD3501D-FD04-6C4C-B883-74DC1C3232E0}"/>
              </a:ext>
            </a:extLst>
          </p:cNvPr>
          <p:cNvCxnSpPr/>
          <p:nvPr/>
        </p:nvCxnSpPr>
        <p:spPr>
          <a:xfrm>
            <a:off x="7357122" y="5960393"/>
            <a:ext cx="609600" cy="870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3768EE6-4687-D0A8-E9DE-16DEB1C29EA9}"/>
              </a:ext>
            </a:extLst>
          </p:cNvPr>
          <p:cNvSpPr txBox="1">
            <a:spLocks/>
          </p:cNvSpPr>
          <p:nvPr/>
        </p:nvSpPr>
        <p:spPr>
          <a:xfrm>
            <a:off x="6233172" y="6532982"/>
            <a:ext cx="1524000" cy="457199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value      </a:t>
            </a:r>
            <a:r>
              <a:rPr lang="en-US" sz="1800" dirty="0">
                <a:solidFill>
                  <a:srgbClr val="C00000"/>
                </a:solidFill>
              </a:rPr>
              <a:t>next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C35CA86-9256-6600-1853-EBBF74FA8442}"/>
              </a:ext>
            </a:extLst>
          </p:cNvPr>
          <p:cNvSpPr txBox="1">
            <a:spLocks/>
          </p:cNvSpPr>
          <p:nvPr/>
        </p:nvSpPr>
        <p:spPr>
          <a:xfrm>
            <a:off x="6167361" y="5617494"/>
            <a:ext cx="1066801" cy="685797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7030A0"/>
                </a:solidFill>
              </a:rPr>
              <a:t>nan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A9265487-AC5E-15CB-2899-CD4584F49965}"/>
              </a:ext>
            </a:extLst>
          </p:cNvPr>
          <p:cNvSpPr txBox="1">
            <a:spLocks/>
          </p:cNvSpPr>
          <p:nvPr/>
        </p:nvSpPr>
        <p:spPr>
          <a:xfrm>
            <a:off x="7966722" y="5633297"/>
            <a:ext cx="1295393" cy="114300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null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38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EB665-3B57-51D8-266B-5462FCC5B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8599"/>
            <a:ext cx="10972800" cy="446967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Pointers: method calling vs reassignment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</a:rPr>
              <a:t>ListNode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&lt;String&gt; head = null;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//We say “head points-to null”.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head = new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</a:rPr>
              <a:t>ListNode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(“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</a:rPr>
              <a:t>bob”,null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);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//Now head points-to a new node with value bob.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</a:rPr>
              <a:t>head.setValue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(“otto”);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	//Change head’s value to “otto”.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</a:rPr>
              <a:t>ListNode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&lt;String&gt;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</a:rPr>
              <a:t>curr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 = new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</a:rPr>
              <a:t>ListNode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(“nan”, null);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head.setNext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 err="1">
                <a:solidFill>
                  <a:srgbClr val="7030A0"/>
                </a:solidFill>
              </a:rPr>
              <a:t>curr</a:t>
            </a:r>
            <a:r>
              <a:rPr lang="en-US" sz="2400" b="1" dirty="0">
                <a:solidFill>
                  <a:srgbClr val="7030A0"/>
                </a:solidFill>
              </a:rPr>
              <a:t>);			</a:t>
            </a:r>
            <a:r>
              <a:rPr lang="en-US" sz="2400" dirty="0">
                <a:solidFill>
                  <a:srgbClr val="C00000"/>
                </a:solidFill>
              </a:rPr>
              <a:t>//Make head’s next point-to the same node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				//that </a:t>
            </a:r>
            <a:r>
              <a:rPr lang="en-US" sz="2400" dirty="0" err="1">
                <a:solidFill>
                  <a:srgbClr val="C00000"/>
                </a:solidFill>
              </a:rPr>
              <a:t>curr</a:t>
            </a:r>
            <a:r>
              <a:rPr lang="en-US" sz="2400" dirty="0">
                <a:solidFill>
                  <a:srgbClr val="C00000"/>
                </a:solidFill>
              </a:rPr>
              <a:t> points-to.</a:t>
            </a:r>
          </a:p>
          <a:p>
            <a:pPr marL="0" indent="0">
              <a:buNone/>
            </a:pP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C71E5FF-CC52-9CC3-B201-AFEEACF98D85}"/>
              </a:ext>
            </a:extLst>
          </p:cNvPr>
          <p:cNvCxnSpPr>
            <a:cxnSpLocks/>
          </p:cNvCxnSpPr>
          <p:nvPr/>
        </p:nvCxnSpPr>
        <p:spPr>
          <a:xfrm>
            <a:off x="1223353" y="5416572"/>
            <a:ext cx="533400" cy="5334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B81F4B6-4918-4A98-732A-91BBE743DAFD}"/>
              </a:ext>
            </a:extLst>
          </p:cNvPr>
          <p:cNvSpPr/>
          <p:nvPr/>
        </p:nvSpPr>
        <p:spPr>
          <a:xfrm>
            <a:off x="880453" y="5172893"/>
            <a:ext cx="381000" cy="304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0842D31-4736-CBC7-DC7B-D5D3B209EA08}"/>
              </a:ext>
            </a:extLst>
          </p:cNvPr>
          <p:cNvSpPr txBox="1">
            <a:spLocks/>
          </p:cNvSpPr>
          <p:nvPr/>
        </p:nvSpPr>
        <p:spPr>
          <a:xfrm>
            <a:off x="613756" y="4724400"/>
            <a:ext cx="1295393" cy="114300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FF0000"/>
                </a:solidFill>
              </a:rPr>
              <a:t>head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D1B1782-1D90-3327-6118-CE89B4FDF25D}"/>
              </a:ext>
            </a:extLst>
          </p:cNvPr>
          <p:cNvCxnSpPr/>
          <p:nvPr/>
        </p:nvCxnSpPr>
        <p:spPr>
          <a:xfrm>
            <a:off x="1854773" y="5222343"/>
            <a:ext cx="14573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F8ACDB-1111-21C1-DC4D-482C232124A3}"/>
              </a:ext>
            </a:extLst>
          </p:cNvPr>
          <p:cNvCxnSpPr/>
          <p:nvPr/>
        </p:nvCxnSpPr>
        <p:spPr>
          <a:xfrm>
            <a:off x="1854772" y="5239761"/>
            <a:ext cx="0" cy="1354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4E9DE29-9EEA-F93F-FBE2-13430B3DFA7D}"/>
              </a:ext>
            </a:extLst>
          </p:cNvPr>
          <p:cNvCxnSpPr/>
          <p:nvPr/>
        </p:nvCxnSpPr>
        <p:spPr>
          <a:xfrm>
            <a:off x="2921572" y="5222344"/>
            <a:ext cx="0" cy="13498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6C2441-3A2A-A8FA-5AD5-51757A9A17A1}"/>
              </a:ext>
            </a:extLst>
          </p:cNvPr>
          <p:cNvCxnSpPr/>
          <p:nvPr/>
        </p:nvCxnSpPr>
        <p:spPr>
          <a:xfrm>
            <a:off x="1854773" y="6593943"/>
            <a:ext cx="14573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A93556-4DEE-1694-271F-54815E40E2B6}"/>
              </a:ext>
            </a:extLst>
          </p:cNvPr>
          <p:cNvCxnSpPr/>
          <p:nvPr/>
        </p:nvCxnSpPr>
        <p:spPr>
          <a:xfrm>
            <a:off x="3312097" y="5248469"/>
            <a:ext cx="0" cy="1354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28E007-F53D-48EA-4788-D64CDD1265F6}"/>
              </a:ext>
            </a:extLst>
          </p:cNvPr>
          <p:cNvCxnSpPr>
            <a:cxnSpLocks/>
          </p:cNvCxnSpPr>
          <p:nvPr/>
        </p:nvCxnSpPr>
        <p:spPr>
          <a:xfrm flipV="1">
            <a:off x="3073972" y="5949972"/>
            <a:ext cx="3022028" cy="10421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7BA417D-1129-A5E1-16C9-92D92E81A3BF}"/>
              </a:ext>
            </a:extLst>
          </p:cNvPr>
          <p:cNvSpPr txBox="1">
            <a:spLocks/>
          </p:cNvSpPr>
          <p:nvPr/>
        </p:nvSpPr>
        <p:spPr>
          <a:xfrm>
            <a:off x="1950022" y="6532982"/>
            <a:ext cx="1524000" cy="457199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value      </a:t>
            </a:r>
            <a:r>
              <a:rPr lang="en-US" sz="1800" dirty="0">
                <a:solidFill>
                  <a:srgbClr val="C00000"/>
                </a:solidFill>
              </a:rPr>
              <a:t>next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E36A81C-BCB7-683B-B95B-A866A5558741}"/>
              </a:ext>
            </a:extLst>
          </p:cNvPr>
          <p:cNvSpPr txBox="1">
            <a:spLocks/>
          </p:cNvSpPr>
          <p:nvPr/>
        </p:nvSpPr>
        <p:spPr>
          <a:xfrm>
            <a:off x="1884211" y="5617494"/>
            <a:ext cx="1066801" cy="685797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7030A0"/>
                </a:solidFill>
              </a:rPr>
              <a:t>otto</a:t>
            </a:r>
            <a:endParaRPr lang="en-US" sz="3600" b="1" dirty="0">
              <a:solidFill>
                <a:srgbClr val="7030A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9339A1A-3C93-8995-5376-BB2B44E71A00}"/>
              </a:ext>
            </a:extLst>
          </p:cNvPr>
          <p:cNvCxnSpPr>
            <a:cxnSpLocks/>
          </p:cNvCxnSpPr>
          <p:nvPr/>
        </p:nvCxnSpPr>
        <p:spPr>
          <a:xfrm>
            <a:off x="5506503" y="5416572"/>
            <a:ext cx="547576" cy="6112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9261328-6174-52F2-29FA-32D3EFE10CE8}"/>
              </a:ext>
            </a:extLst>
          </p:cNvPr>
          <p:cNvSpPr/>
          <p:nvPr/>
        </p:nvSpPr>
        <p:spPr>
          <a:xfrm>
            <a:off x="5163603" y="5172893"/>
            <a:ext cx="381000" cy="304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1C9A4B5-348F-B3C4-ACCF-E7BDD5F31C0A}"/>
              </a:ext>
            </a:extLst>
          </p:cNvPr>
          <p:cNvSpPr txBox="1">
            <a:spLocks/>
          </p:cNvSpPr>
          <p:nvPr/>
        </p:nvSpPr>
        <p:spPr>
          <a:xfrm>
            <a:off x="4896906" y="4724400"/>
            <a:ext cx="1295393" cy="114300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FF0000"/>
                </a:solidFill>
              </a:rPr>
              <a:t>curr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D96179-1DE6-75ED-FA7C-B13A157E139B}"/>
              </a:ext>
            </a:extLst>
          </p:cNvPr>
          <p:cNvCxnSpPr/>
          <p:nvPr/>
        </p:nvCxnSpPr>
        <p:spPr>
          <a:xfrm>
            <a:off x="6137923" y="5222343"/>
            <a:ext cx="14573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B80A36B-BC66-56A0-DE5F-DF04742E43B3}"/>
              </a:ext>
            </a:extLst>
          </p:cNvPr>
          <p:cNvCxnSpPr/>
          <p:nvPr/>
        </p:nvCxnSpPr>
        <p:spPr>
          <a:xfrm>
            <a:off x="6137922" y="5239761"/>
            <a:ext cx="0" cy="1354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A7B074D-62D2-2F6A-358C-51B49C515DB9}"/>
              </a:ext>
            </a:extLst>
          </p:cNvPr>
          <p:cNvCxnSpPr/>
          <p:nvPr/>
        </p:nvCxnSpPr>
        <p:spPr>
          <a:xfrm>
            <a:off x="7204722" y="5222344"/>
            <a:ext cx="0" cy="13498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F2D1919-63B0-6B22-4C93-20E7E654CE5F}"/>
              </a:ext>
            </a:extLst>
          </p:cNvPr>
          <p:cNvCxnSpPr/>
          <p:nvPr/>
        </p:nvCxnSpPr>
        <p:spPr>
          <a:xfrm>
            <a:off x="6137923" y="6593943"/>
            <a:ext cx="14573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6AF5CF1-DE8F-19F9-25D6-A36B30261132}"/>
              </a:ext>
            </a:extLst>
          </p:cNvPr>
          <p:cNvCxnSpPr/>
          <p:nvPr/>
        </p:nvCxnSpPr>
        <p:spPr>
          <a:xfrm>
            <a:off x="7595247" y="5248469"/>
            <a:ext cx="0" cy="1354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CD3501D-FD04-6C4C-B883-74DC1C3232E0}"/>
              </a:ext>
            </a:extLst>
          </p:cNvPr>
          <p:cNvCxnSpPr/>
          <p:nvPr/>
        </p:nvCxnSpPr>
        <p:spPr>
          <a:xfrm>
            <a:off x="7357122" y="5960393"/>
            <a:ext cx="609600" cy="870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3768EE6-4687-D0A8-E9DE-16DEB1C29EA9}"/>
              </a:ext>
            </a:extLst>
          </p:cNvPr>
          <p:cNvSpPr txBox="1">
            <a:spLocks/>
          </p:cNvSpPr>
          <p:nvPr/>
        </p:nvSpPr>
        <p:spPr>
          <a:xfrm>
            <a:off x="6233172" y="6532982"/>
            <a:ext cx="1524000" cy="457199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value      </a:t>
            </a:r>
            <a:r>
              <a:rPr lang="en-US" sz="1800" dirty="0">
                <a:solidFill>
                  <a:srgbClr val="C00000"/>
                </a:solidFill>
              </a:rPr>
              <a:t>next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C35CA86-9256-6600-1853-EBBF74FA8442}"/>
              </a:ext>
            </a:extLst>
          </p:cNvPr>
          <p:cNvSpPr txBox="1">
            <a:spLocks/>
          </p:cNvSpPr>
          <p:nvPr/>
        </p:nvSpPr>
        <p:spPr>
          <a:xfrm>
            <a:off x="6167361" y="5617494"/>
            <a:ext cx="1066801" cy="685797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7030A0"/>
                </a:solidFill>
              </a:rPr>
              <a:t>nan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A9265487-AC5E-15CB-2899-CD4584F49965}"/>
              </a:ext>
            </a:extLst>
          </p:cNvPr>
          <p:cNvSpPr txBox="1">
            <a:spLocks/>
          </p:cNvSpPr>
          <p:nvPr/>
        </p:nvSpPr>
        <p:spPr>
          <a:xfrm>
            <a:off x="7966722" y="5633297"/>
            <a:ext cx="1295393" cy="114300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null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361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EB665-3B57-51D8-266B-5462FCC5B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8599"/>
            <a:ext cx="10972800" cy="504490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Pointers: method calling vs reassignment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</a:rPr>
              <a:t>ListNode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&lt;String&gt; head = null;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//We say “head points-to null”.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head = new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</a:rPr>
              <a:t>ListNode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(“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</a:rPr>
              <a:t>bob”,null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);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//Now head points-to a new node with value bob.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</a:rPr>
              <a:t>head.setValue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(“otto”);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	//Change head’s value to “otto”.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</a:rPr>
              <a:t>ListNode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&lt;String&gt;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</a:rPr>
              <a:t>curr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 = new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</a:rPr>
              <a:t>ListNode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(“nan”, null);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</a:rPr>
              <a:t>head.setNext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</a:rPr>
              <a:t>curr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);		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//Make head’s next point-to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curr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curr</a:t>
            </a:r>
            <a:r>
              <a:rPr lang="en-US" sz="2400" b="1" dirty="0">
                <a:solidFill>
                  <a:srgbClr val="7030A0"/>
                </a:solidFill>
              </a:rPr>
              <a:t> = head;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		</a:t>
            </a:r>
            <a:r>
              <a:rPr lang="en-US" sz="2400" dirty="0">
                <a:solidFill>
                  <a:srgbClr val="C00000"/>
                </a:solidFill>
              </a:rPr>
              <a:t>//Make </a:t>
            </a:r>
            <a:r>
              <a:rPr lang="en-US" sz="2400" dirty="0" err="1">
                <a:solidFill>
                  <a:srgbClr val="C00000"/>
                </a:solidFill>
              </a:rPr>
              <a:t>curr</a:t>
            </a:r>
            <a:r>
              <a:rPr lang="en-US" sz="2400" dirty="0">
                <a:solidFill>
                  <a:srgbClr val="C00000"/>
                </a:solidFill>
              </a:rPr>
              <a:t>-point to the same node that head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				//points-to: meaning that </a:t>
            </a:r>
            <a:r>
              <a:rPr lang="en-US" sz="2400" dirty="0" err="1">
                <a:solidFill>
                  <a:srgbClr val="C00000"/>
                </a:solidFill>
              </a:rPr>
              <a:t>curr</a:t>
            </a:r>
            <a:r>
              <a:rPr lang="en-US" sz="2400" dirty="0">
                <a:solidFill>
                  <a:srgbClr val="C00000"/>
                </a:solidFill>
              </a:rPr>
              <a:t> will store the same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				//memory address that head is storing.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				//</a:t>
            </a:r>
            <a:r>
              <a:rPr lang="en-US" sz="2400" dirty="0" err="1">
                <a:solidFill>
                  <a:srgbClr val="C00000"/>
                </a:solidFill>
              </a:rPr>
              <a:t>curr</a:t>
            </a:r>
            <a:r>
              <a:rPr lang="en-US" sz="2400" dirty="0">
                <a:solidFill>
                  <a:srgbClr val="C00000"/>
                </a:solidFill>
              </a:rPr>
              <a:t> and head are names for the </a:t>
            </a:r>
            <a:r>
              <a:rPr lang="en-US" sz="2400" u="sng" dirty="0">
                <a:solidFill>
                  <a:srgbClr val="C00000"/>
                </a:solidFill>
              </a:rPr>
              <a:t>same</a:t>
            </a:r>
            <a:r>
              <a:rPr lang="en-US" sz="2400" dirty="0">
                <a:solidFill>
                  <a:srgbClr val="C00000"/>
                </a:solidFill>
              </a:rPr>
              <a:t> node.</a:t>
            </a:r>
          </a:p>
          <a:p>
            <a:pPr marL="0" indent="0">
              <a:buNone/>
            </a:pP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C71E5FF-CC52-9CC3-B201-AFEEACF98D85}"/>
              </a:ext>
            </a:extLst>
          </p:cNvPr>
          <p:cNvCxnSpPr>
            <a:cxnSpLocks/>
          </p:cNvCxnSpPr>
          <p:nvPr/>
        </p:nvCxnSpPr>
        <p:spPr>
          <a:xfrm>
            <a:off x="1223353" y="5416572"/>
            <a:ext cx="533400" cy="5334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B81F4B6-4918-4A98-732A-91BBE743DAFD}"/>
              </a:ext>
            </a:extLst>
          </p:cNvPr>
          <p:cNvSpPr/>
          <p:nvPr/>
        </p:nvSpPr>
        <p:spPr>
          <a:xfrm>
            <a:off x="880453" y="5172893"/>
            <a:ext cx="381000" cy="304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0842D31-4736-CBC7-DC7B-D5D3B209EA08}"/>
              </a:ext>
            </a:extLst>
          </p:cNvPr>
          <p:cNvSpPr txBox="1">
            <a:spLocks/>
          </p:cNvSpPr>
          <p:nvPr/>
        </p:nvSpPr>
        <p:spPr>
          <a:xfrm>
            <a:off x="613756" y="4724400"/>
            <a:ext cx="1295393" cy="114300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FF0000"/>
                </a:solidFill>
              </a:rPr>
              <a:t>head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D1B1782-1D90-3327-6118-CE89B4FDF25D}"/>
              </a:ext>
            </a:extLst>
          </p:cNvPr>
          <p:cNvCxnSpPr/>
          <p:nvPr/>
        </p:nvCxnSpPr>
        <p:spPr>
          <a:xfrm>
            <a:off x="1854773" y="5222343"/>
            <a:ext cx="14573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F8ACDB-1111-21C1-DC4D-482C232124A3}"/>
              </a:ext>
            </a:extLst>
          </p:cNvPr>
          <p:cNvCxnSpPr/>
          <p:nvPr/>
        </p:nvCxnSpPr>
        <p:spPr>
          <a:xfrm>
            <a:off x="1854772" y="5239761"/>
            <a:ext cx="0" cy="1354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4E9DE29-9EEA-F93F-FBE2-13430B3DFA7D}"/>
              </a:ext>
            </a:extLst>
          </p:cNvPr>
          <p:cNvCxnSpPr/>
          <p:nvPr/>
        </p:nvCxnSpPr>
        <p:spPr>
          <a:xfrm>
            <a:off x="2921572" y="5222344"/>
            <a:ext cx="0" cy="13498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6C2441-3A2A-A8FA-5AD5-51757A9A17A1}"/>
              </a:ext>
            </a:extLst>
          </p:cNvPr>
          <p:cNvCxnSpPr/>
          <p:nvPr/>
        </p:nvCxnSpPr>
        <p:spPr>
          <a:xfrm>
            <a:off x="1854773" y="6593943"/>
            <a:ext cx="14573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A93556-4DEE-1694-271F-54815E40E2B6}"/>
              </a:ext>
            </a:extLst>
          </p:cNvPr>
          <p:cNvCxnSpPr/>
          <p:nvPr/>
        </p:nvCxnSpPr>
        <p:spPr>
          <a:xfrm>
            <a:off x="3312097" y="5248469"/>
            <a:ext cx="0" cy="1354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28E007-F53D-48EA-4788-D64CDD1265F6}"/>
              </a:ext>
            </a:extLst>
          </p:cNvPr>
          <p:cNvCxnSpPr>
            <a:cxnSpLocks/>
          </p:cNvCxnSpPr>
          <p:nvPr/>
        </p:nvCxnSpPr>
        <p:spPr>
          <a:xfrm flipV="1">
            <a:off x="3073972" y="5949972"/>
            <a:ext cx="3022028" cy="10421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7BA417D-1129-A5E1-16C9-92D92E81A3BF}"/>
              </a:ext>
            </a:extLst>
          </p:cNvPr>
          <p:cNvSpPr txBox="1">
            <a:spLocks/>
          </p:cNvSpPr>
          <p:nvPr/>
        </p:nvSpPr>
        <p:spPr>
          <a:xfrm>
            <a:off x="1950022" y="6532982"/>
            <a:ext cx="1524000" cy="457199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value      </a:t>
            </a:r>
            <a:r>
              <a:rPr lang="en-US" sz="1800" dirty="0">
                <a:solidFill>
                  <a:srgbClr val="C00000"/>
                </a:solidFill>
              </a:rPr>
              <a:t>next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E36A81C-BCB7-683B-B95B-A866A5558741}"/>
              </a:ext>
            </a:extLst>
          </p:cNvPr>
          <p:cNvSpPr txBox="1">
            <a:spLocks/>
          </p:cNvSpPr>
          <p:nvPr/>
        </p:nvSpPr>
        <p:spPr>
          <a:xfrm>
            <a:off x="1884211" y="5617494"/>
            <a:ext cx="1066801" cy="685797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7030A0"/>
                </a:solidFill>
              </a:rPr>
              <a:t>otto</a:t>
            </a:r>
            <a:endParaRPr lang="en-US" sz="3600" b="1" dirty="0">
              <a:solidFill>
                <a:srgbClr val="7030A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9339A1A-3C93-8995-5376-BB2B44E71A00}"/>
              </a:ext>
            </a:extLst>
          </p:cNvPr>
          <p:cNvCxnSpPr>
            <a:cxnSpLocks/>
          </p:cNvCxnSpPr>
          <p:nvPr/>
        </p:nvCxnSpPr>
        <p:spPr>
          <a:xfrm>
            <a:off x="903982" y="6039235"/>
            <a:ext cx="846015" cy="70927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9261328-6174-52F2-29FA-32D3EFE10CE8}"/>
              </a:ext>
            </a:extLst>
          </p:cNvPr>
          <p:cNvSpPr/>
          <p:nvPr/>
        </p:nvSpPr>
        <p:spPr>
          <a:xfrm>
            <a:off x="545250" y="5837386"/>
            <a:ext cx="381000" cy="304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1C9A4B5-348F-B3C4-ACCF-E7BDD5F31C0A}"/>
              </a:ext>
            </a:extLst>
          </p:cNvPr>
          <p:cNvSpPr txBox="1">
            <a:spLocks/>
          </p:cNvSpPr>
          <p:nvPr/>
        </p:nvSpPr>
        <p:spPr>
          <a:xfrm>
            <a:off x="278553" y="5388893"/>
            <a:ext cx="1295393" cy="114300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FF0000"/>
                </a:solidFill>
              </a:rPr>
              <a:t>curr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D96179-1DE6-75ED-FA7C-B13A157E139B}"/>
              </a:ext>
            </a:extLst>
          </p:cNvPr>
          <p:cNvCxnSpPr/>
          <p:nvPr/>
        </p:nvCxnSpPr>
        <p:spPr>
          <a:xfrm>
            <a:off x="6137923" y="5222343"/>
            <a:ext cx="14573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B80A36B-BC66-56A0-DE5F-DF04742E43B3}"/>
              </a:ext>
            </a:extLst>
          </p:cNvPr>
          <p:cNvCxnSpPr/>
          <p:nvPr/>
        </p:nvCxnSpPr>
        <p:spPr>
          <a:xfrm>
            <a:off x="6137922" y="5239761"/>
            <a:ext cx="0" cy="1354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A7B074D-62D2-2F6A-358C-51B49C515DB9}"/>
              </a:ext>
            </a:extLst>
          </p:cNvPr>
          <p:cNvCxnSpPr/>
          <p:nvPr/>
        </p:nvCxnSpPr>
        <p:spPr>
          <a:xfrm>
            <a:off x="7204722" y="5222344"/>
            <a:ext cx="0" cy="13498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F2D1919-63B0-6B22-4C93-20E7E654CE5F}"/>
              </a:ext>
            </a:extLst>
          </p:cNvPr>
          <p:cNvCxnSpPr/>
          <p:nvPr/>
        </p:nvCxnSpPr>
        <p:spPr>
          <a:xfrm>
            <a:off x="6137923" y="6593943"/>
            <a:ext cx="14573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6AF5CF1-DE8F-19F9-25D6-A36B30261132}"/>
              </a:ext>
            </a:extLst>
          </p:cNvPr>
          <p:cNvCxnSpPr/>
          <p:nvPr/>
        </p:nvCxnSpPr>
        <p:spPr>
          <a:xfrm>
            <a:off x="7595247" y="5248469"/>
            <a:ext cx="0" cy="1354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CD3501D-FD04-6C4C-B883-74DC1C3232E0}"/>
              </a:ext>
            </a:extLst>
          </p:cNvPr>
          <p:cNvCxnSpPr/>
          <p:nvPr/>
        </p:nvCxnSpPr>
        <p:spPr>
          <a:xfrm>
            <a:off x="7357122" y="5960393"/>
            <a:ext cx="609600" cy="870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3768EE6-4687-D0A8-E9DE-16DEB1C29EA9}"/>
              </a:ext>
            </a:extLst>
          </p:cNvPr>
          <p:cNvSpPr txBox="1">
            <a:spLocks/>
          </p:cNvSpPr>
          <p:nvPr/>
        </p:nvSpPr>
        <p:spPr>
          <a:xfrm>
            <a:off x="6233172" y="6532982"/>
            <a:ext cx="1524000" cy="457199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value      </a:t>
            </a:r>
            <a:r>
              <a:rPr lang="en-US" sz="1800" dirty="0">
                <a:solidFill>
                  <a:srgbClr val="C00000"/>
                </a:solidFill>
              </a:rPr>
              <a:t>next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C35CA86-9256-6600-1853-EBBF74FA8442}"/>
              </a:ext>
            </a:extLst>
          </p:cNvPr>
          <p:cNvSpPr txBox="1">
            <a:spLocks/>
          </p:cNvSpPr>
          <p:nvPr/>
        </p:nvSpPr>
        <p:spPr>
          <a:xfrm>
            <a:off x="6167361" y="5617494"/>
            <a:ext cx="1066801" cy="685797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7030A0"/>
                </a:solidFill>
              </a:rPr>
              <a:t>nan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A9265487-AC5E-15CB-2899-CD4584F49965}"/>
              </a:ext>
            </a:extLst>
          </p:cNvPr>
          <p:cNvSpPr txBox="1">
            <a:spLocks/>
          </p:cNvSpPr>
          <p:nvPr/>
        </p:nvSpPr>
        <p:spPr>
          <a:xfrm>
            <a:off x="7966722" y="5633297"/>
            <a:ext cx="1295393" cy="114300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null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258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EB665-3B57-51D8-266B-5462FCC5B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8599"/>
            <a:ext cx="10972800" cy="504490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Pointers: method calling vs reassignment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</a:rPr>
              <a:t>ListNode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&lt;String&gt; head = null;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//We say “head points-to null”.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head = new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</a:rPr>
              <a:t>ListNode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(“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</a:rPr>
              <a:t>bob”,null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);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//Now head points-to a new node with value bob.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</a:rPr>
              <a:t>head.setValue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(“otto”);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	//Change head’s value to “otto”.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</a:rPr>
              <a:t>ListNode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&lt;String&gt;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</a:rPr>
              <a:t>curr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 = new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</a:rPr>
              <a:t>ListNode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(“nan”, null);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</a:rPr>
              <a:t>head.setNext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</a:rPr>
              <a:t>curr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);		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//Make head’s next point-to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curr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</a:rPr>
              <a:t>curr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 = head;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		//Make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curr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-point to the same node as head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curr.setValue</a:t>
            </a:r>
            <a:r>
              <a:rPr lang="en-US" sz="2400" b="1" dirty="0">
                <a:solidFill>
                  <a:srgbClr val="7030A0"/>
                </a:solidFill>
              </a:rPr>
              <a:t>(“anna”);		</a:t>
            </a:r>
            <a:r>
              <a:rPr lang="en-US" sz="2400" dirty="0">
                <a:solidFill>
                  <a:srgbClr val="C00000"/>
                </a:solidFill>
              </a:rPr>
              <a:t>//Go to the node that </a:t>
            </a:r>
            <a:r>
              <a:rPr lang="en-US" sz="2400" dirty="0" err="1">
                <a:solidFill>
                  <a:srgbClr val="C00000"/>
                </a:solidFill>
              </a:rPr>
              <a:t>curr</a:t>
            </a:r>
            <a:r>
              <a:rPr lang="en-US" sz="2400" dirty="0">
                <a:solidFill>
                  <a:srgbClr val="C00000"/>
                </a:solidFill>
              </a:rPr>
              <a:t> points-to and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				//change the value to “anna”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C71E5FF-CC52-9CC3-B201-AFEEACF98D85}"/>
              </a:ext>
            </a:extLst>
          </p:cNvPr>
          <p:cNvCxnSpPr>
            <a:cxnSpLocks/>
          </p:cNvCxnSpPr>
          <p:nvPr/>
        </p:nvCxnSpPr>
        <p:spPr>
          <a:xfrm>
            <a:off x="1223353" y="5416572"/>
            <a:ext cx="533400" cy="5334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B81F4B6-4918-4A98-732A-91BBE743DAFD}"/>
              </a:ext>
            </a:extLst>
          </p:cNvPr>
          <p:cNvSpPr/>
          <p:nvPr/>
        </p:nvSpPr>
        <p:spPr>
          <a:xfrm>
            <a:off x="880453" y="5172893"/>
            <a:ext cx="381000" cy="304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0842D31-4736-CBC7-DC7B-D5D3B209EA08}"/>
              </a:ext>
            </a:extLst>
          </p:cNvPr>
          <p:cNvSpPr txBox="1">
            <a:spLocks/>
          </p:cNvSpPr>
          <p:nvPr/>
        </p:nvSpPr>
        <p:spPr>
          <a:xfrm>
            <a:off x="613756" y="4724400"/>
            <a:ext cx="1295393" cy="114300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FF0000"/>
                </a:solidFill>
              </a:rPr>
              <a:t>head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D1B1782-1D90-3327-6118-CE89B4FDF25D}"/>
              </a:ext>
            </a:extLst>
          </p:cNvPr>
          <p:cNvCxnSpPr/>
          <p:nvPr/>
        </p:nvCxnSpPr>
        <p:spPr>
          <a:xfrm>
            <a:off x="1854773" y="5222343"/>
            <a:ext cx="14573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F8ACDB-1111-21C1-DC4D-482C232124A3}"/>
              </a:ext>
            </a:extLst>
          </p:cNvPr>
          <p:cNvCxnSpPr/>
          <p:nvPr/>
        </p:nvCxnSpPr>
        <p:spPr>
          <a:xfrm>
            <a:off x="1854772" y="5239761"/>
            <a:ext cx="0" cy="1354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4E9DE29-9EEA-F93F-FBE2-13430B3DFA7D}"/>
              </a:ext>
            </a:extLst>
          </p:cNvPr>
          <p:cNvCxnSpPr/>
          <p:nvPr/>
        </p:nvCxnSpPr>
        <p:spPr>
          <a:xfrm>
            <a:off x="2921572" y="5222344"/>
            <a:ext cx="0" cy="13498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6C2441-3A2A-A8FA-5AD5-51757A9A17A1}"/>
              </a:ext>
            </a:extLst>
          </p:cNvPr>
          <p:cNvCxnSpPr/>
          <p:nvPr/>
        </p:nvCxnSpPr>
        <p:spPr>
          <a:xfrm>
            <a:off x="1854773" y="6593943"/>
            <a:ext cx="14573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A93556-4DEE-1694-271F-54815E40E2B6}"/>
              </a:ext>
            </a:extLst>
          </p:cNvPr>
          <p:cNvCxnSpPr/>
          <p:nvPr/>
        </p:nvCxnSpPr>
        <p:spPr>
          <a:xfrm>
            <a:off x="3312097" y="5248469"/>
            <a:ext cx="0" cy="1354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28E007-F53D-48EA-4788-D64CDD1265F6}"/>
              </a:ext>
            </a:extLst>
          </p:cNvPr>
          <p:cNvCxnSpPr>
            <a:cxnSpLocks/>
          </p:cNvCxnSpPr>
          <p:nvPr/>
        </p:nvCxnSpPr>
        <p:spPr>
          <a:xfrm flipV="1">
            <a:off x="3073972" y="5949972"/>
            <a:ext cx="3022028" cy="10421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7BA417D-1129-A5E1-16C9-92D92E81A3BF}"/>
              </a:ext>
            </a:extLst>
          </p:cNvPr>
          <p:cNvSpPr txBox="1">
            <a:spLocks/>
          </p:cNvSpPr>
          <p:nvPr/>
        </p:nvSpPr>
        <p:spPr>
          <a:xfrm>
            <a:off x="1950022" y="6532982"/>
            <a:ext cx="1524000" cy="457199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value      </a:t>
            </a:r>
            <a:r>
              <a:rPr lang="en-US" sz="1800" dirty="0">
                <a:solidFill>
                  <a:srgbClr val="C00000"/>
                </a:solidFill>
              </a:rPr>
              <a:t>next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E36A81C-BCB7-683B-B95B-A866A5558741}"/>
              </a:ext>
            </a:extLst>
          </p:cNvPr>
          <p:cNvSpPr txBox="1">
            <a:spLocks/>
          </p:cNvSpPr>
          <p:nvPr/>
        </p:nvSpPr>
        <p:spPr>
          <a:xfrm>
            <a:off x="1884211" y="5617494"/>
            <a:ext cx="1066801" cy="685797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7030A0"/>
                </a:solidFill>
              </a:rPr>
              <a:t>anna</a:t>
            </a:r>
            <a:endParaRPr lang="en-US" sz="3600" b="1" dirty="0">
              <a:solidFill>
                <a:srgbClr val="7030A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9339A1A-3C93-8995-5376-BB2B44E71A00}"/>
              </a:ext>
            </a:extLst>
          </p:cNvPr>
          <p:cNvCxnSpPr>
            <a:cxnSpLocks/>
          </p:cNvCxnSpPr>
          <p:nvPr/>
        </p:nvCxnSpPr>
        <p:spPr>
          <a:xfrm>
            <a:off x="903982" y="6039235"/>
            <a:ext cx="846015" cy="70927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9261328-6174-52F2-29FA-32D3EFE10CE8}"/>
              </a:ext>
            </a:extLst>
          </p:cNvPr>
          <p:cNvSpPr/>
          <p:nvPr/>
        </p:nvSpPr>
        <p:spPr>
          <a:xfrm>
            <a:off x="545250" y="5837386"/>
            <a:ext cx="381000" cy="304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1C9A4B5-348F-B3C4-ACCF-E7BDD5F31C0A}"/>
              </a:ext>
            </a:extLst>
          </p:cNvPr>
          <p:cNvSpPr txBox="1">
            <a:spLocks/>
          </p:cNvSpPr>
          <p:nvPr/>
        </p:nvSpPr>
        <p:spPr>
          <a:xfrm>
            <a:off x="278553" y="5388893"/>
            <a:ext cx="1295393" cy="114300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FF0000"/>
                </a:solidFill>
              </a:rPr>
              <a:t>curr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D96179-1DE6-75ED-FA7C-B13A157E139B}"/>
              </a:ext>
            </a:extLst>
          </p:cNvPr>
          <p:cNvCxnSpPr/>
          <p:nvPr/>
        </p:nvCxnSpPr>
        <p:spPr>
          <a:xfrm>
            <a:off x="6137923" y="5222343"/>
            <a:ext cx="14573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B80A36B-BC66-56A0-DE5F-DF04742E43B3}"/>
              </a:ext>
            </a:extLst>
          </p:cNvPr>
          <p:cNvCxnSpPr/>
          <p:nvPr/>
        </p:nvCxnSpPr>
        <p:spPr>
          <a:xfrm>
            <a:off x="6137922" y="5239761"/>
            <a:ext cx="0" cy="1354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A7B074D-62D2-2F6A-358C-51B49C515DB9}"/>
              </a:ext>
            </a:extLst>
          </p:cNvPr>
          <p:cNvCxnSpPr/>
          <p:nvPr/>
        </p:nvCxnSpPr>
        <p:spPr>
          <a:xfrm>
            <a:off x="7204722" y="5222344"/>
            <a:ext cx="0" cy="13498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F2D1919-63B0-6B22-4C93-20E7E654CE5F}"/>
              </a:ext>
            </a:extLst>
          </p:cNvPr>
          <p:cNvCxnSpPr/>
          <p:nvPr/>
        </p:nvCxnSpPr>
        <p:spPr>
          <a:xfrm>
            <a:off x="6137923" y="6593943"/>
            <a:ext cx="14573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6AF5CF1-DE8F-19F9-25D6-A36B30261132}"/>
              </a:ext>
            </a:extLst>
          </p:cNvPr>
          <p:cNvCxnSpPr/>
          <p:nvPr/>
        </p:nvCxnSpPr>
        <p:spPr>
          <a:xfrm>
            <a:off x="7595247" y="5248469"/>
            <a:ext cx="0" cy="1354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CD3501D-FD04-6C4C-B883-74DC1C3232E0}"/>
              </a:ext>
            </a:extLst>
          </p:cNvPr>
          <p:cNvCxnSpPr/>
          <p:nvPr/>
        </p:nvCxnSpPr>
        <p:spPr>
          <a:xfrm>
            <a:off x="7357122" y="5960393"/>
            <a:ext cx="609600" cy="870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3768EE6-4687-D0A8-E9DE-16DEB1C29EA9}"/>
              </a:ext>
            </a:extLst>
          </p:cNvPr>
          <p:cNvSpPr txBox="1">
            <a:spLocks/>
          </p:cNvSpPr>
          <p:nvPr/>
        </p:nvSpPr>
        <p:spPr>
          <a:xfrm>
            <a:off x="6233172" y="6532982"/>
            <a:ext cx="1524000" cy="457199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value      </a:t>
            </a:r>
            <a:r>
              <a:rPr lang="en-US" sz="1800" dirty="0">
                <a:solidFill>
                  <a:srgbClr val="C00000"/>
                </a:solidFill>
              </a:rPr>
              <a:t>next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C35CA86-9256-6600-1853-EBBF74FA8442}"/>
              </a:ext>
            </a:extLst>
          </p:cNvPr>
          <p:cNvSpPr txBox="1">
            <a:spLocks/>
          </p:cNvSpPr>
          <p:nvPr/>
        </p:nvSpPr>
        <p:spPr>
          <a:xfrm>
            <a:off x="6167361" y="5617494"/>
            <a:ext cx="1066801" cy="685797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7030A0"/>
                </a:solidFill>
              </a:rPr>
              <a:t>nan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A9265487-AC5E-15CB-2899-CD4584F49965}"/>
              </a:ext>
            </a:extLst>
          </p:cNvPr>
          <p:cNvSpPr txBox="1">
            <a:spLocks/>
          </p:cNvSpPr>
          <p:nvPr/>
        </p:nvSpPr>
        <p:spPr>
          <a:xfrm>
            <a:off x="7966722" y="5633297"/>
            <a:ext cx="1295393" cy="114300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null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843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EB665-3B57-51D8-266B-5462FCC5B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8599"/>
            <a:ext cx="10972800" cy="504490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Pointers: method calling vs reassignment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</a:rPr>
              <a:t>ListNode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&lt;String&gt; head = null;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//We say “head points-to null”.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head = new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</a:rPr>
              <a:t>ListNode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(“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</a:rPr>
              <a:t>bob”,null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);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//Now head points-to a new node with value bob.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</a:rPr>
              <a:t>head.setValue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(“otto”);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	//Change head’s value to “otto”.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</a:rPr>
              <a:t>ListNode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&lt;String&gt;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</a:rPr>
              <a:t>curr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 = new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</a:rPr>
              <a:t>ListNode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(“nan”, null);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</a:rPr>
              <a:t>head.setNext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</a:rPr>
              <a:t>curr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);		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//Make head’s next point-to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curr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</a:rPr>
              <a:t>curr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 = head;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		//Make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curr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-point to the same node as head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</a:rPr>
              <a:t>curr.setValue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(“anna”);	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//Change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curr’s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value to “anna”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 err="1">
                <a:solidFill>
                  <a:srgbClr val="7030A0"/>
                </a:solidFill>
              </a:rPr>
              <a:t>head.getValue</a:t>
            </a:r>
            <a:r>
              <a:rPr lang="en-US" sz="2400" b="1" dirty="0">
                <a:solidFill>
                  <a:srgbClr val="7030A0"/>
                </a:solidFill>
              </a:rPr>
              <a:t>());			</a:t>
            </a:r>
            <a:r>
              <a:rPr lang="en-US" sz="2400" b="1" dirty="0">
                <a:solidFill>
                  <a:srgbClr val="C00000"/>
                </a:solidFill>
              </a:rPr>
              <a:t>anna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C71E5FF-CC52-9CC3-B201-AFEEACF98D85}"/>
              </a:ext>
            </a:extLst>
          </p:cNvPr>
          <p:cNvCxnSpPr>
            <a:cxnSpLocks/>
          </p:cNvCxnSpPr>
          <p:nvPr/>
        </p:nvCxnSpPr>
        <p:spPr>
          <a:xfrm>
            <a:off x="1223353" y="5416572"/>
            <a:ext cx="533400" cy="5334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B81F4B6-4918-4A98-732A-91BBE743DAFD}"/>
              </a:ext>
            </a:extLst>
          </p:cNvPr>
          <p:cNvSpPr/>
          <p:nvPr/>
        </p:nvSpPr>
        <p:spPr>
          <a:xfrm>
            <a:off x="880453" y="5172893"/>
            <a:ext cx="381000" cy="304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0842D31-4736-CBC7-DC7B-D5D3B209EA08}"/>
              </a:ext>
            </a:extLst>
          </p:cNvPr>
          <p:cNvSpPr txBox="1">
            <a:spLocks/>
          </p:cNvSpPr>
          <p:nvPr/>
        </p:nvSpPr>
        <p:spPr>
          <a:xfrm>
            <a:off x="613756" y="4724400"/>
            <a:ext cx="1295393" cy="114300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FF0000"/>
                </a:solidFill>
              </a:rPr>
              <a:t>head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D1B1782-1D90-3327-6118-CE89B4FDF25D}"/>
              </a:ext>
            </a:extLst>
          </p:cNvPr>
          <p:cNvCxnSpPr/>
          <p:nvPr/>
        </p:nvCxnSpPr>
        <p:spPr>
          <a:xfrm>
            <a:off x="1854773" y="5222343"/>
            <a:ext cx="14573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F8ACDB-1111-21C1-DC4D-482C232124A3}"/>
              </a:ext>
            </a:extLst>
          </p:cNvPr>
          <p:cNvCxnSpPr/>
          <p:nvPr/>
        </p:nvCxnSpPr>
        <p:spPr>
          <a:xfrm>
            <a:off x="1854772" y="5239761"/>
            <a:ext cx="0" cy="1354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4E9DE29-9EEA-F93F-FBE2-13430B3DFA7D}"/>
              </a:ext>
            </a:extLst>
          </p:cNvPr>
          <p:cNvCxnSpPr/>
          <p:nvPr/>
        </p:nvCxnSpPr>
        <p:spPr>
          <a:xfrm>
            <a:off x="2921572" y="5222344"/>
            <a:ext cx="0" cy="13498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6C2441-3A2A-A8FA-5AD5-51757A9A17A1}"/>
              </a:ext>
            </a:extLst>
          </p:cNvPr>
          <p:cNvCxnSpPr/>
          <p:nvPr/>
        </p:nvCxnSpPr>
        <p:spPr>
          <a:xfrm>
            <a:off x="1854773" y="6593943"/>
            <a:ext cx="14573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A93556-4DEE-1694-271F-54815E40E2B6}"/>
              </a:ext>
            </a:extLst>
          </p:cNvPr>
          <p:cNvCxnSpPr/>
          <p:nvPr/>
        </p:nvCxnSpPr>
        <p:spPr>
          <a:xfrm>
            <a:off x="3312097" y="5248469"/>
            <a:ext cx="0" cy="1354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28E007-F53D-48EA-4788-D64CDD1265F6}"/>
              </a:ext>
            </a:extLst>
          </p:cNvPr>
          <p:cNvCxnSpPr>
            <a:cxnSpLocks/>
          </p:cNvCxnSpPr>
          <p:nvPr/>
        </p:nvCxnSpPr>
        <p:spPr>
          <a:xfrm flipV="1">
            <a:off x="3073972" y="5949972"/>
            <a:ext cx="3022028" cy="10421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7BA417D-1129-A5E1-16C9-92D92E81A3BF}"/>
              </a:ext>
            </a:extLst>
          </p:cNvPr>
          <p:cNvSpPr txBox="1">
            <a:spLocks/>
          </p:cNvSpPr>
          <p:nvPr/>
        </p:nvSpPr>
        <p:spPr>
          <a:xfrm>
            <a:off x="1950022" y="6532982"/>
            <a:ext cx="1524000" cy="457199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value      </a:t>
            </a:r>
            <a:r>
              <a:rPr lang="en-US" sz="1800" dirty="0">
                <a:solidFill>
                  <a:srgbClr val="C00000"/>
                </a:solidFill>
              </a:rPr>
              <a:t>next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E36A81C-BCB7-683B-B95B-A866A5558741}"/>
              </a:ext>
            </a:extLst>
          </p:cNvPr>
          <p:cNvSpPr txBox="1">
            <a:spLocks/>
          </p:cNvSpPr>
          <p:nvPr/>
        </p:nvSpPr>
        <p:spPr>
          <a:xfrm>
            <a:off x="1884211" y="5617494"/>
            <a:ext cx="1066801" cy="685797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7030A0"/>
                </a:solidFill>
              </a:rPr>
              <a:t>anna</a:t>
            </a:r>
            <a:endParaRPr lang="en-US" sz="3600" b="1" dirty="0">
              <a:solidFill>
                <a:srgbClr val="7030A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9339A1A-3C93-8995-5376-BB2B44E71A00}"/>
              </a:ext>
            </a:extLst>
          </p:cNvPr>
          <p:cNvCxnSpPr>
            <a:cxnSpLocks/>
          </p:cNvCxnSpPr>
          <p:nvPr/>
        </p:nvCxnSpPr>
        <p:spPr>
          <a:xfrm>
            <a:off x="903982" y="6039235"/>
            <a:ext cx="846015" cy="70927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9261328-6174-52F2-29FA-32D3EFE10CE8}"/>
              </a:ext>
            </a:extLst>
          </p:cNvPr>
          <p:cNvSpPr/>
          <p:nvPr/>
        </p:nvSpPr>
        <p:spPr>
          <a:xfrm>
            <a:off x="545250" y="5837386"/>
            <a:ext cx="381000" cy="304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1C9A4B5-348F-B3C4-ACCF-E7BDD5F31C0A}"/>
              </a:ext>
            </a:extLst>
          </p:cNvPr>
          <p:cNvSpPr txBox="1">
            <a:spLocks/>
          </p:cNvSpPr>
          <p:nvPr/>
        </p:nvSpPr>
        <p:spPr>
          <a:xfrm>
            <a:off x="278553" y="5388893"/>
            <a:ext cx="1295393" cy="114300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FF0000"/>
                </a:solidFill>
              </a:rPr>
              <a:t>curr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D96179-1DE6-75ED-FA7C-B13A157E139B}"/>
              </a:ext>
            </a:extLst>
          </p:cNvPr>
          <p:cNvCxnSpPr/>
          <p:nvPr/>
        </p:nvCxnSpPr>
        <p:spPr>
          <a:xfrm>
            <a:off x="6137923" y="5222343"/>
            <a:ext cx="14573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B80A36B-BC66-56A0-DE5F-DF04742E43B3}"/>
              </a:ext>
            </a:extLst>
          </p:cNvPr>
          <p:cNvCxnSpPr/>
          <p:nvPr/>
        </p:nvCxnSpPr>
        <p:spPr>
          <a:xfrm>
            <a:off x="6137922" y="5239761"/>
            <a:ext cx="0" cy="1354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A7B074D-62D2-2F6A-358C-51B49C515DB9}"/>
              </a:ext>
            </a:extLst>
          </p:cNvPr>
          <p:cNvCxnSpPr/>
          <p:nvPr/>
        </p:nvCxnSpPr>
        <p:spPr>
          <a:xfrm>
            <a:off x="7204722" y="5222344"/>
            <a:ext cx="0" cy="13498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F2D1919-63B0-6B22-4C93-20E7E654CE5F}"/>
              </a:ext>
            </a:extLst>
          </p:cNvPr>
          <p:cNvCxnSpPr/>
          <p:nvPr/>
        </p:nvCxnSpPr>
        <p:spPr>
          <a:xfrm>
            <a:off x="6137923" y="6593943"/>
            <a:ext cx="14573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6AF5CF1-DE8F-19F9-25D6-A36B30261132}"/>
              </a:ext>
            </a:extLst>
          </p:cNvPr>
          <p:cNvCxnSpPr/>
          <p:nvPr/>
        </p:nvCxnSpPr>
        <p:spPr>
          <a:xfrm>
            <a:off x="7595247" y="5248469"/>
            <a:ext cx="0" cy="1354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CD3501D-FD04-6C4C-B883-74DC1C3232E0}"/>
              </a:ext>
            </a:extLst>
          </p:cNvPr>
          <p:cNvCxnSpPr/>
          <p:nvPr/>
        </p:nvCxnSpPr>
        <p:spPr>
          <a:xfrm>
            <a:off x="7357122" y="5960393"/>
            <a:ext cx="609600" cy="870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3768EE6-4687-D0A8-E9DE-16DEB1C29EA9}"/>
              </a:ext>
            </a:extLst>
          </p:cNvPr>
          <p:cNvSpPr txBox="1">
            <a:spLocks/>
          </p:cNvSpPr>
          <p:nvPr/>
        </p:nvSpPr>
        <p:spPr>
          <a:xfrm>
            <a:off x="6233172" y="6532982"/>
            <a:ext cx="1524000" cy="457199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value      </a:t>
            </a:r>
            <a:r>
              <a:rPr lang="en-US" sz="1800" dirty="0">
                <a:solidFill>
                  <a:srgbClr val="C00000"/>
                </a:solidFill>
              </a:rPr>
              <a:t>next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C35CA86-9256-6600-1853-EBBF74FA8442}"/>
              </a:ext>
            </a:extLst>
          </p:cNvPr>
          <p:cNvSpPr txBox="1">
            <a:spLocks/>
          </p:cNvSpPr>
          <p:nvPr/>
        </p:nvSpPr>
        <p:spPr>
          <a:xfrm>
            <a:off x="6167361" y="5617494"/>
            <a:ext cx="1066801" cy="685797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7030A0"/>
                </a:solidFill>
              </a:rPr>
              <a:t>nan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A9265487-AC5E-15CB-2899-CD4584F49965}"/>
              </a:ext>
            </a:extLst>
          </p:cNvPr>
          <p:cNvSpPr txBox="1">
            <a:spLocks/>
          </p:cNvSpPr>
          <p:nvPr/>
        </p:nvSpPr>
        <p:spPr>
          <a:xfrm>
            <a:off x="7966722" y="5633297"/>
            <a:ext cx="1295393" cy="114300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null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39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how pointers work: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an object reference is assigned to another object, the one to the left of = will “point-to” the one to the right.</a:t>
            </a:r>
          </a:p>
          <a:p>
            <a:pPr marL="0" indent="0">
              <a:buNone/>
            </a:pPr>
            <a:r>
              <a:rPr lang="en-US" sz="2400" b="1" dirty="0"/>
              <a:t>Coord left = new Coord(3,5);</a:t>
            </a:r>
            <a:r>
              <a:rPr lang="en-US" sz="2400" dirty="0"/>
              <a:t>		</a:t>
            </a:r>
          </a:p>
          <a:p>
            <a:pPr marL="0" indent="0">
              <a:buNone/>
            </a:pPr>
            <a:r>
              <a:rPr lang="en-US" sz="2400" b="1" dirty="0"/>
              <a:t>Coord right = new Coord(7, 9);	</a:t>
            </a:r>
            <a:r>
              <a:rPr lang="en-US" sz="2400" dirty="0"/>
              <a:t>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left = right;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04800" y="2743200"/>
            <a:ext cx="304800" cy="2286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77000" y="4419600"/>
            <a:ext cx="838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82000" y="4433455"/>
            <a:ext cx="838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6934200" y="3923434"/>
            <a:ext cx="0" cy="457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  <a:stCxn id="12" idx="2"/>
          </p:cNvCxnSpPr>
          <p:nvPr/>
        </p:nvCxnSpPr>
        <p:spPr>
          <a:xfrm>
            <a:off x="8801100" y="3923434"/>
            <a:ext cx="0" cy="49616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5A36207-B3A5-4CF2-B1E1-BFA34B84B473}"/>
              </a:ext>
            </a:extLst>
          </p:cNvPr>
          <p:cNvSpPr/>
          <p:nvPr/>
        </p:nvSpPr>
        <p:spPr>
          <a:xfrm>
            <a:off x="6667500" y="3544166"/>
            <a:ext cx="457200" cy="3792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45FB27-1BD6-48EF-AAB0-48A5A5BA2AF3}"/>
              </a:ext>
            </a:extLst>
          </p:cNvPr>
          <p:cNvSpPr/>
          <p:nvPr/>
        </p:nvSpPr>
        <p:spPr>
          <a:xfrm>
            <a:off x="8572500" y="3544166"/>
            <a:ext cx="457200" cy="3792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861EBF-3DEB-C8CC-0F52-DD2A6DDC6BB8}"/>
              </a:ext>
            </a:extLst>
          </p:cNvPr>
          <p:cNvSpPr txBox="1"/>
          <p:nvPr/>
        </p:nvSpPr>
        <p:spPr>
          <a:xfrm>
            <a:off x="6629400" y="311141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98F31E-52DB-88E1-D8E5-A8A49424A7E9}"/>
              </a:ext>
            </a:extLst>
          </p:cNvPr>
          <p:cNvSpPr txBox="1"/>
          <p:nvPr/>
        </p:nvSpPr>
        <p:spPr>
          <a:xfrm>
            <a:off x="8458200" y="309202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20E6BD-57A7-B813-012B-BFBD2D56F192}"/>
              </a:ext>
            </a:extLst>
          </p:cNvPr>
          <p:cNvSpPr txBox="1"/>
          <p:nvPr/>
        </p:nvSpPr>
        <p:spPr>
          <a:xfrm>
            <a:off x="6477000" y="449295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(3,5)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3D0FE5-19A6-DB66-9FF7-C8FC9BDC3373}"/>
              </a:ext>
            </a:extLst>
          </p:cNvPr>
          <p:cNvSpPr txBox="1"/>
          <p:nvPr/>
        </p:nvSpPr>
        <p:spPr>
          <a:xfrm>
            <a:off x="8382000" y="45016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(7,9)</a:t>
            </a:r>
          </a:p>
        </p:txBody>
      </p:sp>
    </p:spTree>
    <p:extLst>
      <p:ext uri="{BB962C8B-B14F-4D97-AF65-F5344CB8AC3E}">
        <p14:creationId xmlns:p14="http://schemas.microsoft.com/office/powerpoint/2010/main" val="3105139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EB665-3B57-51D8-266B-5462FCC5B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8599"/>
            <a:ext cx="10972800" cy="504490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Pointers: method calling vs reassignment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</a:rPr>
              <a:t>ListNode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&lt;String&gt; head = null;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//We say “head points-to null”.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head = new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</a:rPr>
              <a:t>ListNode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(“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</a:rPr>
              <a:t>bob”,null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);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//Now head points-to a new node with value bob.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</a:rPr>
              <a:t>head.setValue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(“otto”);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	//Change head’s value to “otto”.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</a:rPr>
              <a:t>ListNode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&lt;String&gt;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</a:rPr>
              <a:t>curr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 = new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</a:rPr>
              <a:t>ListNode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(“nan”, null);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</a:rPr>
              <a:t>head.setNext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</a:rPr>
              <a:t>curr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);		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//Make head’s next point-to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curr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</a:rPr>
              <a:t>curr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 = head;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		//Make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curr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-point to the same node as head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</a:rPr>
              <a:t>curr.setValue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(“anna”);	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//Change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curr’s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value to “anna”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</a:rPr>
              <a:t>System.out.println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</a:rPr>
              <a:t>head.getValue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());			anna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head.setNext</a:t>
            </a:r>
            <a:r>
              <a:rPr lang="en-US" sz="2400" b="1" dirty="0">
                <a:solidFill>
                  <a:srgbClr val="7030A0"/>
                </a:solidFill>
              </a:rPr>
              <a:t>(null);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			</a:t>
            </a:r>
            <a:r>
              <a:rPr lang="en-US" sz="2400" dirty="0">
                <a:solidFill>
                  <a:srgbClr val="C00000"/>
                </a:solidFill>
              </a:rPr>
              <a:t>//Break the link to the 2</a:t>
            </a:r>
            <a:r>
              <a:rPr lang="en-US" sz="2400" baseline="30000" dirty="0">
                <a:solidFill>
                  <a:srgbClr val="C00000"/>
                </a:solidFill>
              </a:rPr>
              <a:t>nd</a:t>
            </a:r>
            <a:r>
              <a:rPr lang="en-US" sz="2400" dirty="0">
                <a:solidFill>
                  <a:srgbClr val="C00000"/>
                </a:solidFill>
              </a:rPr>
              <a:t> node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				//which is taken away by the garbage collector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C71E5FF-CC52-9CC3-B201-AFEEACF98D85}"/>
              </a:ext>
            </a:extLst>
          </p:cNvPr>
          <p:cNvCxnSpPr>
            <a:cxnSpLocks/>
          </p:cNvCxnSpPr>
          <p:nvPr/>
        </p:nvCxnSpPr>
        <p:spPr>
          <a:xfrm>
            <a:off x="1223353" y="5416572"/>
            <a:ext cx="533400" cy="5334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B81F4B6-4918-4A98-732A-91BBE743DAFD}"/>
              </a:ext>
            </a:extLst>
          </p:cNvPr>
          <p:cNvSpPr/>
          <p:nvPr/>
        </p:nvSpPr>
        <p:spPr>
          <a:xfrm>
            <a:off x="880453" y="5172893"/>
            <a:ext cx="381000" cy="304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0842D31-4736-CBC7-DC7B-D5D3B209EA08}"/>
              </a:ext>
            </a:extLst>
          </p:cNvPr>
          <p:cNvSpPr txBox="1">
            <a:spLocks/>
          </p:cNvSpPr>
          <p:nvPr/>
        </p:nvSpPr>
        <p:spPr>
          <a:xfrm>
            <a:off x="613756" y="4724400"/>
            <a:ext cx="1295393" cy="114300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FF0000"/>
                </a:solidFill>
              </a:rPr>
              <a:t>head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D1B1782-1D90-3327-6118-CE89B4FDF25D}"/>
              </a:ext>
            </a:extLst>
          </p:cNvPr>
          <p:cNvCxnSpPr/>
          <p:nvPr/>
        </p:nvCxnSpPr>
        <p:spPr>
          <a:xfrm>
            <a:off x="1854773" y="5222343"/>
            <a:ext cx="14573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F8ACDB-1111-21C1-DC4D-482C232124A3}"/>
              </a:ext>
            </a:extLst>
          </p:cNvPr>
          <p:cNvCxnSpPr/>
          <p:nvPr/>
        </p:nvCxnSpPr>
        <p:spPr>
          <a:xfrm>
            <a:off x="1854772" y="5239761"/>
            <a:ext cx="0" cy="1354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4E9DE29-9EEA-F93F-FBE2-13430B3DFA7D}"/>
              </a:ext>
            </a:extLst>
          </p:cNvPr>
          <p:cNvCxnSpPr/>
          <p:nvPr/>
        </p:nvCxnSpPr>
        <p:spPr>
          <a:xfrm>
            <a:off x="2921572" y="5222344"/>
            <a:ext cx="0" cy="13498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6C2441-3A2A-A8FA-5AD5-51757A9A17A1}"/>
              </a:ext>
            </a:extLst>
          </p:cNvPr>
          <p:cNvCxnSpPr/>
          <p:nvPr/>
        </p:nvCxnSpPr>
        <p:spPr>
          <a:xfrm>
            <a:off x="1854773" y="6593943"/>
            <a:ext cx="14573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A93556-4DEE-1694-271F-54815E40E2B6}"/>
              </a:ext>
            </a:extLst>
          </p:cNvPr>
          <p:cNvCxnSpPr/>
          <p:nvPr/>
        </p:nvCxnSpPr>
        <p:spPr>
          <a:xfrm>
            <a:off x="3312097" y="5248469"/>
            <a:ext cx="0" cy="1354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28E007-F53D-48EA-4788-D64CDD1265F6}"/>
              </a:ext>
            </a:extLst>
          </p:cNvPr>
          <p:cNvCxnSpPr>
            <a:cxnSpLocks/>
          </p:cNvCxnSpPr>
          <p:nvPr/>
        </p:nvCxnSpPr>
        <p:spPr>
          <a:xfrm>
            <a:off x="3073972" y="5960393"/>
            <a:ext cx="736028" cy="870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7BA417D-1129-A5E1-16C9-92D92E81A3BF}"/>
              </a:ext>
            </a:extLst>
          </p:cNvPr>
          <p:cNvSpPr txBox="1">
            <a:spLocks/>
          </p:cNvSpPr>
          <p:nvPr/>
        </p:nvSpPr>
        <p:spPr>
          <a:xfrm>
            <a:off x="1950022" y="6532982"/>
            <a:ext cx="1524000" cy="457199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value      </a:t>
            </a:r>
            <a:r>
              <a:rPr lang="en-US" sz="1800" dirty="0">
                <a:solidFill>
                  <a:srgbClr val="C00000"/>
                </a:solidFill>
              </a:rPr>
              <a:t>next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E36A81C-BCB7-683B-B95B-A866A5558741}"/>
              </a:ext>
            </a:extLst>
          </p:cNvPr>
          <p:cNvSpPr txBox="1">
            <a:spLocks/>
          </p:cNvSpPr>
          <p:nvPr/>
        </p:nvSpPr>
        <p:spPr>
          <a:xfrm>
            <a:off x="1884211" y="5617494"/>
            <a:ext cx="1066801" cy="685797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7030A0"/>
                </a:solidFill>
              </a:rPr>
              <a:t>anna</a:t>
            </a:r>
            <a:endParaRPr lang="en-US" sz="3600" b="1" dirty="0">
              <a:solidFill>
                <a:srgbClr val="7030A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9339A1A-3C93-8995-5376-BB2B44E71A00}"/>
              </a:ext>
            </a:extLst>
          </p:cNvPr>
          <p:cNvCxnSpPr>
            <a:cxnSpLocks/>
          </p:cNvCxnSpPr>
          <p:nvPr/>
        </p:nvCxnSpPr>
        <p:spPr>
          <a:xfrm>
            <a:off x="903982" y="6039235"/>
            <a:ext cx="846015" cy="70927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9261328-6174-52F2-29FA-32D3EFE10CE8}"/>
              </a:ext>
            </a:extLst>
          </p:cNvPr>
          <p:cNvSpPr/>
          <p:nvPr/>
        </p:nvSpPr>
        <p:spPr>
          <a:xfrm>
            <a:off x="545250" y="5837386"/>
            <a:ext cx="381000" cy="304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1C9A4B5-348F-B3C4-ACCF-E7BDD5F31C0A}"/>
              </a:ext>
            </a:extLst>
          </p:cNvPr>
          <p:cNvSpPr txBox="1">
            <a:spLocks/>
          </p:cNvSpPr>
          <p:nvPr/>
        </p:nvSpPr>
        <p:spPr>
          <a:xfrm>
            <a:off x="278553" y="5388893"/>
            <a:ext cx="1295393" cy="114300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FF0000"/>
                </a:solidFill>
              </a:rPr>
              <a:t>curr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D96179-1DE6-75ED-FA7C-B13A157E139B}"/>
              </a:ext>
            </a:extLst>
          </p:cNvPr>
          <p:cNvCxnSpPr/>
          <p:nvPr/>
        </p:nvCxnSpPr>
        <p:spPr>
          <a:xfrm>
            <a:off x="6137923" y="5222343"/>
            <a:ext cx="14573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B80A36B-BC66-56A0-DE5F-DF04742E43B3}"/>
              </a:ext>
            </a:extLst>
          </p:cNvPr>
          <p:cNvCxnSpPr/>
          <p:nvPr/>
        </p:nvCxnSpPr>
        <p:spPr>
          <a:xfrm>
            <a:off x="6137922" y="5239761"/>
            <a:ext cx="0" cy="1354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A7B074D-62D2-2F6A-358C-51B49C515DB9}"/>
              </a:ext>
            </a:extLst>
          </p:cNvPr>
          <p:cNvCxnSpPr/>
          <p:nvPr/>
        </p:nvCxnSpPr>
        <p:spPr>
          <a:xfrm>
            <a:off x="7204722" y="5222344"/>
            <a:ext cx="0" cy="13498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F2D1919-63B0-6B22-4C93-20E7E654CE5F}"/>
              </a:ext>
            </a:extLst>
          </p:cNvPr>
          <p:cNvCxnSpPr/>
          <p:nvPr/>
        </p:nvCxnSpPr>
        <p:spPr>
          <a:xfrm>
            <a:off x="6137923" y="6593943"/>
            <a:ext cx="14573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6AF5CF1-DE8F-19F9-25D6-A36B30261132}"/>
              </a:ext>
            </a:extLst>
          </p:cNvPr>
          <p:cNvCxnSpPr/>
          <p:nvPr/>
        </p:nvCxnSpPr>
        <p:spPr>
          <a:xfrm>
            <a:off x="7595247" y="5248469"/>
            <a:ext cx="0" cy="1354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C35CA86-9256-6600-1853-EBBF74FA8442}"/>
              </a:ext>
            </a:extLst>
          </p:cNvPr>
          <p:cNvSpPr txBox="1">
            <a:spLocks/>
          </p:cNvSpPr>
          <p:nvPr/>
        </p:nvSpPr>
        <p:spPr>
          <a:xfrm>
            <a:off x="6167361" y="5617494"/>
            <a:ext cx="1066801" cy="685797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7030A0"/>
                </a:solidFill>
              </a:rPr>
              <a:t>nan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A9265487-AC5E-15CB-2899-CD4584F49965}"/>
              </a:ext>
            </a:extLst>
          </p:cNvPr>
          <p:cNvSpPr txBox="1">
            <a:spLocks/>
          </p:cNvSpPr>
          <p:nvPr/>
        </p:nvSpPr>
        <p:spPr>
          <a:xfrm>
            <a:off x="3766200" y="5618581"/>
            <a:ext cx="1295393" cy="114300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null</a:t>
            </a:r>
            <a:endParaRPr lang="en-US" sz="4800" dirty="0">
              <a:solidFill>
                <a:srgbClr val="FF0000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2018358-BA43-07C7-03F6-05B76A1705C4}"/>
              </a:ext>
            </a:extLst>
          </p:cNvPr>
          <p:cNvCxnSpPr/>
          <p:nvPr/>
        </p:nvCxnSpPr>
        <p:spPr>
          <a:xfrm flipV="1">
            <a:off x="5943600" y="5222343"/>
            <a:ext cx="1828800" cy="1407057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AEFA9B9-E1E7-8858-4362-831C0C2B0DE4}"/>
              </a:ext>
            </a:extLst>
          </p:cNvPr>
          <p:cNvCxnSpPr>
            <a:cxnSpLocks/>
          </p:cNvCxnSpPr>
          <p:nvPr/>
        </p:nvCxnSpPr>
        <p:spPr>
          <a:xfrm>
            <a:off x="5943600" y="5221721"/>
            <a:ext cx="1828800" cy="1380931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034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assignment operator: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23218"/>
            <a:ext cx="10972800" cy="4525963"/>
          </a:xfrm>
        </p:spPr>
        <p:txBody>
          <a:bodyPr>
            <a:normAutofit/>
          </a:bodyPr>
          <a:lstStyle/>
          <a:p>
            <a:r>
              <a:rPr lang="en-US" dirty="0"/>
              <a:t>When an object reference is assigned to another object, the one to the left of = will “point-to” the one to the right.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Coord left = new Coord(3,5);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Coord right = new Coord(7, 9);	</a:t>
            </a:r>
            <a:r>
              <a:rPr lang="en-US" sz="2400" dirty="0"/>
              <a:t>	</a:t>
            </a:r>
          </a:p>
          <a:p>
            <a:pPr marL="0" indent="0">
              <a:buNone/>
            </a:pPr>
            <a:r>
              <a:rPr lang="en-US" sz="2400" b="1" dirty="0"/>
              <a:t>left = right;</a:t>
            </a:r>
            <a:r>
              <a:rPr lang="en-US" sz="2400" dirty="0"/>
              <a:t>			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Object references left and right are a reference to the </a:t>
            </a:r>
            <a:r>
              <a:rPr lang="en-US" sz="2400" u="sng" dirty="0"/>
              <a:t>same</a:t>
            </a:r>
            <a:r>
              <a:rPr lang="en-US" sz="2400" dirty="0"/>
              <a:t> object.  The Coord (3,5) can no longer be accessed.</a:t>
            </a:r>
          </a:p>
        </p:txBody>
      </p:sp>
      <p:sp>
        <p:nvSpPr>
          <p:cNvPr id="6" name="Right Arrow 5"/>
          <p:cNvSpPr/>
          <p:nvPr/>
        </p:nvSpPr>
        <p:spPr>
          <a:xfrm>
            <a:off x="304800" y="3664672"/>
            <a:ext cx="304800" cy="2286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38900" y="4343400"/>
            <a:ext cx="838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43900" y="4357255"/>
            <a:ext cx="838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858000" y="3886200"/>
            <a:ext cx="14097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763000" y="3886200"/>
            <a:ext cx="0" cy="457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286500" y="4191000"/>
            <a:ext cx="1143000" cy="8382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286500" y="4191000"/>
            <a:ext cx="990600" cy="8382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0638B1E-1A52-4F6C-8246-A83D727A4CD7}"/>
              </a:ext>
            </a:extLst>
          </p:cNvPr>
          <p:cNvSpPr/>
          <p:nvPr/>
        </p:nvSpPr>
        <p:spPr>
          <a:xfrm>
            <a:off x="6629400" y="3514004"/>
            <a:ext cx="457200" cy="3792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A42AD2-A2A6-435B-A048-8788B6A15968}"/>
              </a:ext>
            </a:extLst>
          </p:cNvPr>
          <p:cNvSpPr/>
          <p:nvPr/>
        </p:nvSpPr>
        <p:spPr>
          <a:xfrm>
            <a:off x="8534400" y="3529244"/>
            <a:ext cx="457200" cy="3792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CCC263-55DD-E855-C61A-0A0B25DDFCDD}"/>
              </a:ext>
            </a:extLst>
          </p:cNvPr>
          <p:cNvSpPr txBox="1"/>
          <p:nvPr/>
        </p:nvSpPr>
        <p:spPr>
          <a:xfrm>
            <a:off x="6629400" y="311141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DB6103-0753-959A-60F3-07891077C92F}"/>
              </a:ext>
            </a:extLst>
          </p:cNvPr>
          <p:cNvSpPr txBox="1"/>
          <p:nvPr/>
        </p:nvSpPr>
        <p:spPr>
          <a:xfrm>
            <a:off x="8458200" y="309202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1A23F9-5BF4-389D-9F29-61A7116F5CE0}"/>
              </a:ext>
            </a:extLst>
          </p:cNvPr>
          <p:cNvSpPr txBox="1"/>
          <p:nvPr/>
        </p:nvSpPr>
        <p:spPr>
          <a:xfrm>
            <a:off x="6477000" y="449295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(3,5)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A6FD04-0B47-BCEA-4C97-0CAE27DD943D}"/>
              </a:ext>
            </a:extLst>
          </p:cNvPr>
          <p:cNvSpPr txBox="1"/>
          <p:nvPr/>
        </p:nvSpPr>
        <p:spPr>
          <a:xfrm>
            <a:off x="8382000" y="45016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(7,9)</a:t>
            </a:r>
          </a:p>
        </p:txBody>
      </p:sp>
    </p:spTree>
    <p:extLst>
      <p:ext uri="{BB962C8B-B14F-4D97-AF65-F5344CB8AC3E}">
        <p14:creationId xmlns:p14="http://schemas.microsoft.com/office/powerpoint/2010/main" val="2902893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really going on here?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105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reference to an object: the instance is storing the memory location of where the object is.  We visualize that as “pointing-to” the object.</a:t>
            </a:r>
          </a:p>
          <a:p>
            <a:pPr marL="0" indent="0">
              <a:buNone/>
            </a:pPr>
            <a:r>
              <a:rPr lang="en-US" sz="2400" b="1" dirty="0"/>
              <a:t>Coord left = new Coord(3,5);</a:t>
            </a:r>
            <a:r>
              <a:rPr lang="en-US" sz="2400" dirty="0"/>
              <a:t>		left		right</a:t>
            </a:r>
          </a:p>
          <a:p>
            <a:pPr marL="0" indent="0">
              <a:buNone/>
            </a:pPr>
            <a:r>
              <a:rPr lang="en-US" sz="2400" b="1" dirty="0"/>
              <a:t>Coord right = new Coord(7, 9);</a:t>
            </a:r>
            <a:r>
              <a:rPr lang="en-US" sz="2400" dirty="0"/>
              <a:t>	</a:t>
            </a:r>
            <a:r>
              <a:rPr lang="en-US" sz="2000" dirty="0">
                <a:solidFill>
                  <a:srgbClr val="C00000"/>
                </a:solidFill>
              </a:rPr>
              <a:t>34CD</a:t>
            </a:r>
            <a:r>
              <a:rPr lang="en-US" sz="2000" dirty="0"/>
              <a:t>		 </a:t>
            </a:r>
            <a:r>
              <a:rPr lang="en-US" sz="2000" dirty="0">
                <a:solidFill>
                  <a:srgbClr val="C00000"/>
                </a:solidFill>
              </a:rPr>
              <a:t>EFFF</a:t>
            </a: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left = right;</a:t>
            </a:r>
            <a:r>
              <a:rPr lang="en-US" sz="2400" dirty="0"/>
              <a:t>				</a:t>
            </a:r>
          </a:p>
          <a:p>
            <a:pPr marL="0" indent="0">
              <a:buNone/>
            </a:pPr>
            <a:r>
              <a:rPr lang="en-US" sz="2400" dirty="0"/>
              <a:t>					(3,5)		(7,9)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Note that left and right are storing different memory address. The condition </a:t>
            </a:r>
            <a:r>
              <a:rPr lang="en-US" sz="2400" b="1" dirty="0">
                <a:solidFill>
                  <a:srgbClr val="7030A0"/>
                </a:solidFill>
              </a:rPr>
              <a:t>if(left == right) </a:t>
            </a:r>
            <a:r>
              <a:rPr lang="en-US" sz="2400" dirty="0"/>
              <a:t>will be </a:t>
            </a:r>
            <a:r>
              <a:rPr lang="en-US" sz="2400" b="1" dirty="0">
                <a:solidFill>
                  <a:srgbClr val="C00000"/>
                </a:solidFill>
              </a:rPr>
              <a:t>false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1676400" y="3733800"/>
            <a:ext cx="304800" cy="2286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77000" y="4419600"/>
            <a:ext cx="838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82000" y="4433455"/>
            <a:ext cx="838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896100" y="3962400"/>
            <a:ext cx="0" cy="457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801100" y="3962400"/>
            <a:ext cx="0" cy="457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2EC82E1-E1A6-499A-B673-2258A16EF5A8}"/>
              </a:ext>
            </a:extLst>
          </p:cNvPr>
          <p:cNvSpPr/>
          <p:nvPr/>
        </p:nvSpPr>
        <p:spPr>
          <a:xfrm>
            <a:off x="6591886" y="3583132"/>
            <a:ext cx="723315" cy="3792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42E1DA-36EA-41A7-B36A-70A7633E5131}"/>
              </a:ext>
            </a:extLst>
          </p:cNvPr>
          <p:cNvSpPr/>
          <p:nvPr/>
        </p:nvSpPr>
        <p:spPr>
          <a:xfrm>
            <a:off x="8401343" y="3590204"/>
            <a:ext cx="723315" cy="3792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57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really going on here?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105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reference to an object: the instance is storing the memory location of where the object is.  We visualize that as “pointing-to” the object.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Coord left = new Coord(3,5);</a:t>
            </a:r>
            <a:r>
              <a:rPr lang="en-US" sz="2400" dirty="0"/>
              <a:t>		left		right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Coord right = new Coord(7, 9);</a:t>
            </a:r>
            <a:r>
              <a:rPr lang="en-US" sz="2400" dirty="0"/>
              <a:t>	</a:t>
            </a:r>
            <a:r>
              <a:rPr lang="en-US" sz="2000" dirty="0">
                <a:solidFill>
                  <a:srgbClr val="C00000"/>
                </a:solidFill>
              </a:rPr>
              <a:t>EFFF</a:t>
            </a:r>
            <a:r>
              <a:rPr lang="en-US" sz="2000" dirty="0"/>
              <a:t>		 </a:t>
            </a:r>
            <a:r>
              <a:rPr lang="en-US" sz="2000" dirty="0">
                <a:solidFill>
                  <a:srgbClr val="C00000"/>
                </a:solidFill>
              </a:rPr>
              <a:t>EFFF</a:t>
            </a: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b="1" dirty="0"/>
              <a:t>left = right;</a:t>
            </a:r>
            <a:r>
              <a:rPr lang="en-US" sz="2400" dirty="0"/>
              <a:t>				</a:t>
            </a:r>
          </a:p>
          <a:p>
            <a:pPr marL="0" indent="0">
              <a:buNone/>
            </a:pPr>
            <a:r>
              <a:rPr lang="en-US" sz="2400" dirty="0"/>
              <a:t>					(3,5)		(7,9)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Note that left and right are storing the same memory address when we assign left to right.  </a:t>
            </a:r>
          </a:p>
          <a:p>
            <a:pPr marL="0" indent="0">
              <a:buNone/>
            </a:pPr>
            <a:r>
              <a:rPr lang="en-US" sz="2400" dirty="0"/>
              <a:t>The condition</a:t>
            </a:r>
            <a:r>
              <a:rPr lang="en-US" sz="2400" b="1" dirty="0">
                <a:solidFill>
                  <a:srgbClr val="7030A0"/>
                </a:solidFill>
              </a:rPr>
              <a:t> if(left == right)</a:t>
            </a:r>
            <a:r>
              <a:rPr lang="en-US" sz="2400" dirty="0"/>
              <a:t> will be </a:t>
            </a:r>
            <a:r>
              <a:rPr lang="en-US" sz="2400" b="1" dirty="0">
                <a:solidFill>
                  <a:srgbClr val="C00000"/>
                </a:solidFill>
              </a:rPr>
              <a:t>true</a:t>
            </a:r>
            <a:r>
              <a:rPr lang="en-US" sz="2400" dirty="0"/>
              <a:t>.</a:t>
            </a:r>
          </a:p>
        </p:txBody>
      </p:sp>
      <p:sp>
        <p:nvSpPr>
          <p:cNvPr id="6" name="Right Arrow 5"/>
          <p:cNvSpPr/>
          <p:nvPr/>
        </p:nvSpPr>
        <p:spPr>
          <a:xfrm>
            <a:off x="1676400" y="4152900"/>
            <a:ext cx="304800" cy="2286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77000" y="4419600"/>
            <a:ext cx="838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82000" y="4433455"/>
            <a:ext cx="838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6896100" y="3962400"/>
            <a:ext cx="1485900" cy="457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801100" y="3962400"/>
            <a:ext cx="0" cy="457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B12F17A-371D-4400-99AC-1CC9CE6B5DDB}"/>
              </a:ext>
            </a:extLst>
          </p:cNvPr>
          <p:cNvCxnSpPr/>
          <p:nvPr/>
        </p:nvCxnSpPr>
        <p:spPr>
          <a:xfrm>
            <a:off x="6400800" y="4267200"/>
            <a:ext cx="1143000" cy="8382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5F2AB7-6431-431C-932D-6813FDEC94AA}"/>
              </a:ext>
            </a:extLst>
          </p:cNvPr>
          <p:cNvCxnSpPr/>
          <p:nvPr/>
        </p:nvCxnSpPr>
        <p:spPr>
          <a:xfrm flipH="1">
            <a:off x="6400800" y="4267200"/>
            <a:ext cx="990600" cy="8382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771A5CA-E20C-4274-8A8A-751FB5015AF9}"/>
              </a:ext>
            </a:extLst>
          </p:cNvPr>
          <p:cNvSpPr/>
          <p:nvPr/>
        </p:nvSpPr>
        <p:spPr>
          <a:xfrm>
            <a:off x="6591886" y="3607017"/>
            <a:ext cx="723315" cy="3792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FA4294-7324-410D-8688-E1CDD17B8286}"/>
              </a:ext>
            </a:extLst>
          </p:cNvPr>
          <p:cNvSpPr/>
          <p:nvPr/>
        </p:nvSpPr>
        <p:spPr>
          <a:xfrm>
            <a:off x="8439443" y="3607017"/>
            <a:ext cx="723315" cy="3792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22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Linked List: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single entity that can store multiple objects</a:t>
            </a:r>
          </a:p>
          <a:p>
            <a:r>
              <a:rPr lang="en-US" dirty="0"/>
              <a:t>Will only use memory for items that are stored</a:t>
            </a:r>
          </a:p>
          <a:p>
            <a:r>
              <a:rPr lang="en-US" dirty="0"/>
              <a:t>Will resize itself (perfectly) as elements are added or removed</a:t>
            </a:r>
          </a:p>
          <a:p>
            <a:r>
              <a:rPr lang="en-US" dirty="0"/>
              <a:t>Memory efficiency at a cost of time efficiency</a:t>
            </a:r>
          </a:p>
          <a:p>
            <a:pPr lvl="1"/>
            <a:r>
              <a:rPr lang="en-US" dirty="0"/>
              <a:t>Can be made faster with more elegant design</a:t>
            </a:r>
          </a:p>
        </p:txBody>
      </p:sp>
    </p:spTree>
    <p:extLst>
      <p:ext uri="{BB962C8B-B14F-4D97-AF65-F5344CB8AC3E}">
        <p14:creationId xmlns:p14="http://schemas.microsoft.com/office/powerpoint/2010/main" val="3976445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Each cell is a </a:t>
            </a:r>
            <a:r>
              <a:rPr lang="en-US" sz="2800" dirty="0" err="1"/>
              <a:t>ListNode</a:t>
            </a:r>
            <a:r>
              <a:rPr lang="en-US" sz="2800" dirty="0"/>
              <a:t> Object</a:t>
            </a:r>
          </a:p>
          <a:p>
            <a:pPr marL="0" indent="0">
              <a:buNone/>
            </a:pPr>
            <a:r>
              <a:rPr lang="en-US" sz="2800" dirty="0"/>
              <a:t>	-Data fields:	value (stores a piece of data)</a:t>
            </a:r>
          </a:p>
          <a:p>
            <a:pPr marL="0" indent="0">
              <a:buNone/>
            </a:pPr>
            <a:r>
              <a:rPr lang="en-US" sz="2800" dirty="0"/>
              <a:t>			next  (points to next Node)</a:t>
            </a:r>
          </a:p>
          <a:p>
            <a:r>
              <a:rPr lang="en-US" sz="2800" dirty="0"/>
              <a:t>A “head” reference points to the first Node</a:t>
            </a:r>
          </a:p>
          <a:p>
            <a:r>
              <a:rPr lang="en-US" sz="2800" dirty="0"/>
              <a:t>Each Node has a next reference that points to the next Node in the list</a:t>
            </a:r>
          </a:p>
          <a:p>
            <a:r>
              <a:rPr lang="en-US" sz="2800" dirty="0"/>
              <a:t>The last element’s next reference points to null</a:t>
            </a:r>
          </a:p>
        </p:txBody>
      </p:sp>
    </p:spTree>
    <p:extLst>
      <p:ext uri="{BB962C8B-B14F-4D97-AF65-F5344CB8AC3E}">
        <p14:creationId xmlns:p14="http://schemas.microsoft.com/office/powerpoint/2010/main" val="367048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err="1"/>
              <a:t>ListNode</a:t>
            </a:r>
            <a:r>
              <a:rPr lang="en-US" dirty="0"/>
              <a:t>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838201"/>
            <a:ext cx="3581400" cy="5287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7030A0"/>
                </a:solidFill>
              </a:rPr>
              <a:t>public class </a:t>
            </a:r>
            <a:r>
              <a:rPr lang="en-US" sz="1400" b="1" dirty="0" err="1">
                <a:solidFill>
                  <a:srgbClr val="7030A0"/>
                </a:solidFill>
              </a:rPr>
              <a:t>ListNode</a:t>
            </a:r>
            <a:r>
              <a:rPr lang="en-US" sz="1400" b="1" dirty="0">
                <a:solidFill>
                  <a:srgbClr val="7030A0"/>
                </a:solidFill>
              </a:rPr>
              <a:t>&lt;</a:t>
            </a:r>
            <a:r>
              <a:rPr lang="en-US" sz="1400" b="1" dirty="0" err="1">
                <a:solidFill>
                  <a:srgbClr val="7030A0"/>
                </a:solidFill>
              </a:rPr>
              <a:t>anyType</a:t>
            </a:r>
            <a:r>
              <a:rPr lang="en-US" sz="1400" b="1" dirty="0">
                <a:solidFill>
                  <a:srgbClr val="7030A0"/>
                </a:solidFill>
              </a:rPr>
              <a:t>&gt;</a:t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{</a:t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   private </a:t>
            </a:r>
            <a:r>
              <a:rPr lang="en-US" sz="1400" b="1" dirty="0" err="1">
                <a:solidFill>
                  <a:srgbClr val="7030A0"/>
                </a:solidFill>
              </a:rPr>
              <a:t>anyType</a:t>
            </a:r>
            <a:r>
              <a:rPr lang="en-US" sz="1400" b="1" dirty="0">
                <a:solidFill>
                  <a:srgbClr val="7030A0"/>
                </a:solidFill>
              </a:rPr>
              <a:t> value;     </a:t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   private </a:t>
            </a:r>
            <a:r>
              <a:rPr lang="en-US" sz="1400" b="1" dirty="0" err="1">
                <a:solidFill>
                  <a:srgbClr val="7030A0"/>
                </a:solidFill>
              </a:rPr>
              <a:t>ListNode</a:t>
            </a:r>
            <a:r>
              <a:rPr lang="en-US" sz="1400" b="1" dirty="0">
                <a:solidFill>
                  <a:srgbClr val="7030A0"/>
                </a:solidFill>
              </a:rPr>
              <a:t> next;     </a:t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</a:t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   public </a:t>
            </a:r>
            <a:r>
              <a:rPr lang="en-US" sz="1400" b="1" dirty="0" err="1">
                <a:solidFill>
                  <a:srgbClr val="7030A0"/>
                </a:solidFill>
              </a:rPr>
              <a:t>ListNode</a:t>
            </a:r>
            <a:r>
              <a:rPr lang="en-US" sz="1400" b="1" dirty="0">
                <a:solidFill>
                  <a:srgbClr val="7030A0"/>
                </a:solidFill>
              </a:rPr>
              <a:t>(</a:t>
            </a:r>
            <a:r>
              <a:rPr lang="en-US" sz="1400" b="1" dirty="0" err="1">
                <a:solidFill>
                  <a:srgbClr val="7030A0"/>
                </a:solidFill>
              </a:rPr>
              <a:t>anyType</a:t>
            </a:r>
            <a:r>
              <a:rPr lang="en-US" sz="1400" b="1" dirty="0">
                <a:solidFill>
                  <a:srgbClr val="7030A0"/>
                </a:solidFill>
              </a:rPr>
              <a:t> v, </a:t>
            </a:r>
            <a:r>
              <a:rPr lang="en-US" sz="1400" b="1" dirty="0" err="1">
                <a:solidFill>
                  <a:srgbClr val="7030A0"/>
                </a:solidFill>
              </a:rPr>
              <a:t>ListNode</a:t>
            </a:r>
            <a:r>
              <a:rPr lang="en-US" sz="1400" b="1" dirty="0">
                <a:solidFill>
                  <a:srgbClr val="7030A0"/>
                </a:solidFill>
              </a:rPr>
              <a:t> n) </a:t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   {  value = v;</a:t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      next = n;</a:t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   }</a:t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   public </a:t>
            </a:r>
            <a:r>
              <a:rPr lang="en-US" sz="1400" b="1" dirty="0" err="1">
                <a:solidFill>
                  <a:srgbClr val="7030A0"/>
                </a:solidFill>
              </a:rPr>
              <a:t>ListNode</a:t>
            </a:r>
            <a:r>
              <a:rPr lang="en-US" sz="1400" b="1" dirty="0">
                <a:solidFill>
                  <a:srgbClr val="7030A0"/>
                </a:solidFill>
              </a:rPr>
              <a:t>(</a:t>
            </a:r>
            <a:r>
              <a:rPr lang="en-US" sz="1400" b="1" dirty="0" err="1">
                <a:solidFill>
                  <a:srgbClr val="7030A0"/>
                </a:solidFill>
              </a:rPr>
              <a:t>anyType</a:t>
            </a:r>
            <a:r>
              <a:rPr lang="en-US" sz="1400" b="1" dirty="0">
                <a:solidFill>
                  <a:srgbClr val="7030A0"/>
                </a:solidFill>
              </a:rPr>
              <a:t> v)     </a:t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   {     this(v, null);     </a:t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   }</a:t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   public </a:t>
            </a:r>
            <a:r>
              <a:rPr lang="en-US" sz="1400" b="1" dirty="0" err="1">
                <a:solidFill>
                  <a:srgbClr val="7030A0"/>
                </a:solidFill>
              </a:rPr>
              <a:t>anyType</a:t>
            </a:r>
            <a:r>
              <a:rPr lang="en-US" sz="1400" b="1" dirty="0">
                <a:solidFill>
                  <a:srgbClr val="7030A0"/>
                </a:solidFill>
              </a:rPr>
              <a:t> </a:t>
            </a:r>
            <a:r>
              <a:rPr lang="en-US" sz="1400" b="1" dirty="0" err="1">
                <a:solidFill>
                  <a:srgbClr val="7030A0"/>
                </a:solidFill>
              </a:rPr>
              <a:t>getValue</a:t>
            </a:r>
            <a:r>
              <a:rPr lang="en-US" sz="1400" b="1" dirty="0">
                <a:solidFill>
                  <a:srgbClr val="7030A0"/>
                </a:solidFill>
              </a:rPr>
              <a:t>()           </a:t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   {     return value;     </a:t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   }</a:t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   public </a:t>
            </a:r>
            <a:r>
              <a:rPr lang="en-US" sz="1400" b="1" dirty="0" err="1">
                <a:solidFill>
                  <a:srgbClr val="7030A0"/>
                </a:solidFill>
              </a:rPr>
              <a:t>ListNode</a:t>
            </a:r>
            <a:r>
              <a:rPr lang="en-US" sz="1400" b="1" dirty="0">
                <a:solidFill>
                  <a:srgbClr val="7030A0"/>
                </a:solidFill>
              </a:rPr>
              <a:t> </a:t>
            </a:r>
            <a:r>
              <a:rPr lang="en-US" sz="1400" b="1" dirty="0" err="1">
                <a:solidFill>
                  <a:srgbClr val="7030A0"/>
                </a:solidFill>
              </a:rPr>
              <a:t>getNext</a:t>
            </a:r>
            <a:r>
              <a:rPr lang="en-US" sz="1400" b="1" dirty="0">
                <a:solidFill>
                  <a:srgbClr val="7030A0"/>
                </a:solidFill>
              </a:rPr>
              <a:t>()</a:t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   {     return next;     </a:t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   }</a:t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   public void </a:t>
            </a:r>
            <a:r>
              <a:rPr lang="en-US" sz="1400" b="1" dirty="0" err="1">
                <a:solidFill>
                  <a:srgbClr val="7030A0"/>
                </a:solidFill>
              </a:rPr>
              <a:t>setValue</a:t>
            </a:r>
            <a:r>
              <a:rPr lang="en-US" sz="1400" b="1" dirty="0">
                <a:solidFill>
                  <a:srgbClr val="7030A0"/>
                </a:solidFill>
              </a:rPr>
              <a:t>(</a:t>
            </a:r>
            <a:r>
              <a:rPr lang="en-US" sz="1400" b="1" dirty="0" err="1">
                <a:solidFill>
                  <a:srgbClr val="7030A0"/>
                </a:solidFill>
              </a:rPr>
              <a:t>anyType</a:t>
            </a:r>
            <a:r>
              <a:rPr lang="en-US" sz="1400" b="1" dirty="0">
                <a:solidFill>
                  <a:srgbClr val="7030A0"/>
                </a:solidFill>
              </a:rPr>
              <a:t> v)</a:t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   {     value = v;     </a:t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   }</a:t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   public void </a:t>
            </a:r>
            <a:r>
              <a:rPr lang="en-US" sz="1400" b="1" dirty="0" err="1">
                <a:solidFill>
                  <a:srgbClr val="7030A0"/>
                </a:solidFill>
              </a:rPr>
              <a:t>setNext</a:t>
            </a:r>
            <a:r>
              <a:rPr lang="en-US" sz="1400" b="1" dirty="0">
                <a:solidFill>
                  <a:srgbClr val="7030A0"/>
                </a:solidFill>
              </a:rPr>
              <a:t>(</a:t>
            </a:r>
            <a:r>
              <a:rPr lang="en-US" sz="1400" b="1" dirty="0" err="1">
                <a:solidFill>
                  <a:srgbClr val="7030A0"/>
                </a:solidFill>
              </a:rPr>
              <a:t>ListNode</a:t>
            </a:r>
            <a:r>
              <a:rPr lang="en-US" sz="1400" b="1" dirty="0">
                <a:solidFill>
                  <a:srgbClr val="7030A0"/>
                </a:solidFill>
              </a:rPr>
              <a:t> n)</a:t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      {     next = n; 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030A0"/>
                </a:solidFill>
              </a:rPr>
              <a:t>      }</a:t>
            </a:r>
            <a:br>
              <a:rPr lang="en-US" sz="1400" b="1" dirty="0">
                <a:solidFill>
                  <a:srgbClr val="7030A0"/>
                </a:solidFill>
              </a:rPr>
            </a:br>
            <a:r>
              <a:rPr lang="en-US" sz="1400" b="1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0" y="838200"/>
            <a:ext cx="4572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//can store values of….any type of object</a:t>
            </a:r>
          </a:p>
          <a:p>
            <a:endParaRPr lang="en-US" sz="1400" dirty="0"/>
          </a:p>
          <a:p>
            <a:r>
              <a:rPr lang="en-US" sz="1400" dirty="0"/>
              <a:t>//the data contained in the node</a:t>
            </a:r>
          </a:p>
          <a:p>
            <a:r>
              <a:rPr lang="en-US" sz="1400" dirty="0"/>
              <a:t>//a reference to the next object in the list</a:t>
            </a:r>
          </a:p>
          <a:p>
            <a:endParaRPr lang="en-US" sz="1400" dirty="0"/>
          </a:p>
          <a:p>
            <a:r>
              <a:rPr lang="en-US" sz="1400" dirty="0"/>
              <a:t>//constructor, 2 argument</a:t>
            </a:r>
          </a:p>
          <a:p>
            <a:br>
              <a:rPr lang="en-US" sz="1400" dirty="0"/>
            </a:b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//constructor, 1 argument</a:t>
            </a:r>
          </a:p>
          <a:p>
            <a:r>
              <a:rPr lang="en-US" sz="1400" dirty="0"/>
              <a:t>//calls its own 2 argument constructor</a:t>
            </a:r>
          </a:p>
          <a:p>
            <a:endParaRPr lang="en-US" sz="1400" dirty="0"/>
          </a:p>
          <a:p>
            <a:r>
              <a:rPr lang="en-US" sz="1400" dirty="0"/>
              <a:t>//post: returns the data stored in the Node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//post: returns the next Node in the List</a:t>
            </a:r>
            <a:br>
              <a:rPr lang="en-US" sz="1400" dirty="0"/>
            </a:b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 //post: changes the objects data to v,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 //post: changes next reference to n</a:t>
            </a:r>
          </a:p>
        </p:txBody>
      </p:sp>
    </p:spTree>
    <p:extLst>
      <p:ext uri="{BB962C8B-B14F-4D97-AF65-F5344CB8AC3E}">
        <p14:creationId xmlns:p14="http://schemas.microsoft.com/office/powerpoint/2010/main" val="1319926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Linked List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2697" y="2802138"/>
            <a:ext cx="1524000" cy="457199"/>
          </a:xfrm>
          <a:ln w="38100"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value      </a:t>
            </a:r>
            <a:r>
              <a:rPr lang="en-US" sz="1800" dirty="0">
                <a:solidFill>
                  <a:srgbClr val="C00000"/>
                </a:solidFill>
              </a:rPr>
              <a:t>next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2285997" y="966810"/>
            <a:ext cx="533400" cy="5334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9220197" y="2266561"/>
            <a:ext cx="68580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438398" y="1500210"/>
            <a:ext cx="14573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438397" y="1517628"/>
            <a:ext cx="0" cy="1354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505197" y="1500211"/>
            <a:ext cx="0" cy="13498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438398" y="2871810"/>
            <a:ext cx="14573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895722" y="1526336"/>
            <a:ext cx="0" cy="1354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267198" y="1517627"/>
            <a:ext cx="14573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267197" y="1535045"/>
            <a:ext cx="0" cy="1354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333997" y="1517628"/>
            <a:ext cx="0" cy="13498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267198" y="2889227"/>
            <a:ext cx="14573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724522" y="1543753"/>
            <a:ext cx="0" cy="1354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000998" y="1561169"/>
            <a:ext cx="14573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000997" y="1578587"/>
            <a:ext cx="0" cy="1354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9067797" y="1561170"/>
            <a:ext cx="0" cy="13498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000998" y="2932769"/>
            <a:ext cx="14573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9458322" y="1587295"/>
            <a:ext cx="0" cy="1354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095998" y="1521981"/>
            <a:ext cx="14573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095997" y="1539399"/>
            <a:ext cx="0" cy="1354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162797" y="1521982"/>
            <a:ext cx="0" cy="13498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095998" y="2893581"/>
            <a:ext cx="14573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553322" y="1548107"/>
            <a:ext cx="0" cy="1354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728083" y="2264386"/>
            <a:ext cx="539115" cy="2177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486397" y="2255677"/>
            <a:ext cx="609600" cy="870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315197" y="2266562"/>
            <a:ext cx="68580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F2A7E0D6-5BEB-40FF-8433-A0BF3F742F9D}"/>
              </a:ext>
            </a:extLst>
          </p:cNvPr>
          <p:cNvSpPr/>
          <p:nvPr/>
        </p:nvSpPr>
        <p:spPr>
          <a:xfrm>
            <a:off x="1943097" y="723131"/>
            <a:ext cx="381000" cy="304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95A742A-B797-C351-5DE7-4286D29CCAEB}"/>
              </a:ext>
            </a:extLst>
          </p:cNvPr>
          <p:cNvSpPr txBox="1">
            <a:spLocks/>
          </p:cNvSpPr>
          <p:nvPr/>
        </p:nvSpPr>
        <p:spPr>
          <a:xfrm>
            <a:off x="4362447" y="2828266"/>
            <a:ext cx="1524000" cy="457199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value      </a:t>
            </a:r>
            <a:r>
              <a:rPr lang="en-US" sz="1800" dirty="0">
                <a:solidFill>
                  <a:srgbClr val="C00000"/>
                </a:solidFill>
              </a:rPr>
              <a:t>next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4014A2E-C875-D31F-C0B1-157A2184D48C}"/>
              </a:ext>
            </a:extLst>
          </p:cNvPr>
          <p:cNvSpPr txBox="1">
            <a:spLocks/>
          </p:cNvSpPr>
          <p:nvPr/>
        </p:nvSpPr>
        <p:spPr>
          <a:xfrm>
            <a:off x="6159209" y="2850040"/>
            <a:ext cx="1524000" cy="457199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value      </a:t>
            </a:r>
            <a:r>
              <a:rPr lang="en-US" sz="1800" dirty="0">
                <a:solidFill>
                  <a:srgbClr val="C00000"/>
                </a:solidFill>
              </a:rPr>
              <a:t>next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FB536FF-AFF2-DFDE-A091-A7AD03BCC101}"/>
              </a:ext>
            </a:extLst>
          </p:cNvPr>
          <p:cNvSpPr txBox="1">
            <a:spLocks/>
          </p:cNvSpPr>
          <p:nvPr/>
        </p:nvSpPr>
        <p:spPr>
          <a:xfrm>
            <a:off x="8133482" y="2887252"/>
            <a:ext cx="1524000" cy="457199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value      </a:t>
            </a:r>
            <a:r>
              <a:rPr lang="en-US" sz="1800" dirty="0">
                <a:solidFill>
                  <a:srgbClr val="C00000"/>
                </a:solidFill>
              </a:rPr>
              <a:t>next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AF39E52-6D38-2965-C22B-D9DE0B775EAB}"/>
              </a:ext>
            </a:extLst>
          </p:cNvPr>
          <p:cNvSpPr txBox="1">
            <a:spLocks/>
          </p:cNvSpPr>
          <p:nvPr/>
        </p:nvSpPr>
        <p:spPr>
          <a:xfrm>
            <a:off x="9944100" y="1956915"/>
            <a:ext cx="1295393" cy="114300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null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899BAB7-242B-A7B3-FC27-65169E099D90}"/>
              </a:ext>
            </a:extLst>
          </p:cNvPr>
          <p:cNvSpPr txBox="1">
            <a:spLocks/>
          </p:cNvSpPr>
          <p:nvPr/>
        </p:nvSpPr>
        <p:spPr>
          <a:xfrm>
            <a:off x="2438396" y="1881210"/>
            <a:ext cx="1066801" cy="685797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7030A0"/>
                </a:solidFill>
              </a:rPr>
              <a:t>anna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ACBF91A-627E-3482-2E95-79F8947AAC0C}"/>
              </a:ext>
            </a:extLst>
          </p:cNvPr>
          <p:cNvSpPr txBox="1">
            <a:spLocks/>
          </p:cNvSpPr>
          <p:nvPr/>
        </p:nvSpPr>
        <p:spPr>
          <a:xfrm>
            <a:off x="4296636" y="1912778"/>
            <a:ext cx="1066801" cy="685797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7030A0"/>
                </a:solidFill>
              </a:rPr>
              <a:t>bob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FC24038-7FB2-A789-BFA0-989C298C54CE}"/>
              </a:ext>
            </a:extLst>
          </p:cNvPr>
          <p:cNvSpPr txBox="1">
            <a:spLocks/>
          </p:cNvSpPr>
          <p:nvPr/>
        </p:nvSpPr>
        <p:spPr>
          <a:xfrm>
            <a:off x="6089502" y="1881210"/>
            <a:ext cx="1066801" cy="685797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7030A0"/>
                </a:solidFill>
              </a:rPr>
              <a:t>nan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8AE2689-DA75-B65E-066D-9ED8FEA4135A}"/>
              </a:ext>
            </a:extLst>
          </p:cNvPr>
          <p:cNvSpPr txBox="1">
            <a:spLocks/>
          </p:cNvSpPr>
          <p:nvPr/>
        </p:nvSpPr>
        <p:spPr>
          <a:xfrm>
            <a:off x="8017015" y="1912481"/>
            <a:ext cx="1066801" cy="685797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7030A0"/>
                </a:solidFill>
              </a:rPr>
              <a:t>otto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40D40EE-5D47-4174-A26F-BC41E8101FAE}"/>
              </a:ext>
            </a:extLst>
          </p:cNvPr>
          <p:cNvSpPr txBox="1">
            <a:spLocks/>
          </p:cNvSpPr>
          <p:nvPr/>
        </p:nvSpPr>
        <p:spPr>
          <a:xfrm>
            <a:off x="1676400" y="274638"/>
            <a:ext cx="1295393" cy="114300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FF0000"/>
                </a:solidFill>
              </a:rPr>
              <a:t>head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7BA016-55A5-EEA2-3DDF-CFFE177A9E34}"/>
              </a:ext>
            </a:extLst>
          </p:cNvPr>
          <p:cNvSpPr txBox="1"/>
          <p:nvPr/>
        </p:nvSpPr>
        <p:spPr>
          <a:xfrm>
            <a:off x="457198" y="3307239"/>
            <a:ext cx="1158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head.</a:t>
            </a:r>
            <a:r>
              <a:rPr lang="en-US" dirty="0" err="1">
                <a:solidFill>
                  <a:srgbClr val="7030A0"/>
                </a:solidFill>
              </a:rPr>
              <a:t>getValue</a:t>
            </a:r>
            <a:r>
              <a:rPr lang="en-US" dirty="0">
                <a:solidFill>
                  <a:srgbClr val="7030A0"/>
                </a:solidFill>
              </a:rPr>
              <a:t>()</a:t>
            </a:r>
            <a:r>
              <a:rPr lang="en-US" dirty="0"/>
              <a:t>	stores </a:t>
            </a:r>
            <a:r>
              <a:rPr lang="en-US" dirty="0">
                <a:solidFill>
                  <a:srgbClr val="7030A0"/>
                </a:solidFill>
              </a:rPr>
              <a:t>“anna”</a:t>
            </a:r>
          </a:p>
          <a:p>
            <a:r>
              <a:rPr lang="en-US" dirty="0" err="1"/>
              <a:t>head.</a:t>
            </a:r>
            <a:r>
              <a:rPr lang="en-US" dirty="0" err="1">
                <a:solidFill>
                  <a:srgbClr val="C00000"/>
                </a:solidFill>
              </a:rPr>
              <a:t>getNext</a:t>
            </a:r>
            <a:r>
              <a:rPr lang="en-US" dirty="0">
                <a:solidFill>
                  <a:srgbClr val="C00000"/>
                </a:solidFill>
              </a:rPr>
              <a:t>()</a:t>
            </a:r>
            <a:r>
              <a:rPr lang="en-US" dirty="0"/>
              <a:t>	stores the memory location of where the </a:t>
            </a:r>
            <a:r>
              <a:rPr lang="en-US" dirty="0" err="1"/>
              <a:t>ListNode</a:t>
            </a:r>
            <a:r>
              <a:rPr lang="en-US" dirty="0"/>
              <a:t> with </a:t>
            </a:r>
            <a:r>
              <a:rPr lang="en-US" dirty="0">
                <a:solidFill>
                  <a:srgbClr val="7030A0"/>
                </a:solidFill>
              </a:rPr>
              <a:t>“bob” </a:t>
            </a:r>
            <a:r>
              <a:rPr lang="en-US" dirty="0"/>
              <a:t>is.</a:t>
            </a:r>
          </a:p>
          <a:p>
            <a:r>
              <a:rPr lang="en-US" dirty="0"/>
              <a:t>		i.e., </a:t>
            </a:r>
            <a:r>
              <a:rPr lang="en-US" dirty="0" err="1"/>
              <a:t>head.getNext</a:t>
            </a:r>
            <a:r>
              <a:rPr lang="en-US" dirty="0"/>
              <a:t>() points-to the </a:t>
            </a:r>
            <a:r>
              <a:rPr lang="en-US" dirty="0" err="1"/>
              <a:t>ListNode</a:t>
            </a:r>
            <a:r>
              <a:rPr lang="en-US" dirty="0"/>
              <a:t> with </a:t>
            </a:r>
            <a:r>
              <a:rPr lang="en-US" dirty="0">
                <a:solidFill>
                  <a:srgbClr val="7030A0"/>
                </a:solidFill>
              </a:rPr>
              <a:t>“bob”</a:t>
            </a:r>
          </a:p>
        </p:txBody>
      </p:sp>
    </p:spTree>
    <p:extLst>
      <p:ext uri="{BB962C8B-B14F-4D97-AF65-F5344CB8AC3E}">
        <p14:creationId xmlns:p14="http://schemas.microsoft.com/office/powerpoint/2010/main" val="2387363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2133</Words>
  <Application>Microsoft Office PowerPoint</Application>
  <PresentationFormat>Widescreen</PresentationFormat>
  <Paragraphs>248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Linked List Primer</vt:lpstr>
      <vt:lpstr>Recall how pointers work:</vt:lpstr>
      <vt:lpstr>The assignment operator:</vt:lpstr>
      <vt:lpstr>What is really going on here?</vt:lpstr>
      <vt:lpstr>What is really going on here?</vt:lpstr>
      <vt:lpstr>The Linked List:</vt:lpstr>
      <vt:lpstr>Linked List Structure</vt:lpstr>
      <vt:lpstr>The ListNode Object</vt:lpstr>
      <vt:lpstr>A Linked List visualization</vt:lpstr>
      <vt:lpstr>A Linked List visualization</vt:lpstr>
      <vt:lpstr>A Linked List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Fairfax County Public Schools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</dc:title>
  <dc:creator>Administrator</dc:creator>
  <cp:lastModifiedBy>Oberle, Doug R</cp:lastModifiedBy>
  <cp:revision>38</cp:revision>
  <dcterms:created xsi:type="dcterms:W3CDTF">2014-09-10T18:52:04Z</dcterms:created>
  <dcterms:modified xsi:type="dcterms:W3CDTF">2024-01-26T01:17:09Z</dcterms:modified>
</cp:coreProperties>
</file>