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18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3" name="Rectangle 252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Circular Linked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3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A boutique container class</a:t>
            </a:r>
          </a:p>
        </p:txBody>
      </p:sp>
    </p:spTree>
    <p:extLst>
      <p:ext uri="{BB962C8B-B14F-4D97-AF65-F5344CB8AC3E}">
        <p14:creationId xmlns:p14="http://schemas.microsoft.com/office/powerpoint/2010/main" val="370341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2"/>
            <a:ext cx="4419600" cy="1752599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>
                <a:solidFill>
                  <a:srgbClr val="7030A0"/>
                </a:solidFill>
              </a:rPr>
              <a:t>ListNode</a:t>
            </a:r>
            <a:r>
              <a:rPr lang="en-US" sz="2200" b="1" dirty="0">
                <a:solidFill>
                  <a:srgbClr val="7030A0"/>
                </a:solidFill>
              </a:rPr>
              <a:t>&lt;</a:t>
            </a:r>
            <a:r>
              <a:rPr lang="en-US" sz="2200" b="1" dirty="0" err="1">
                <a:solidFill>
                  <a:srgbClr val="7030A0"/>
                </a:solidFill>
              </a:rPr>
              <a:t>anyType</a:t>
            </a:r>
            <a:r>
              <a:rPr lang="en-US" sz="2200" b="1" dirty="0">
                <a:solidFill>
                  <a:srgbClr val="7030A0"/>
                </a:solidFill>
              </a:rPr>
              <a:t>&gt; current = head;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while(</a:t>
            </a:r>
            <a:r>
              <a:rPr lang="en-US" sz="2200" b="1" dirty="0" err="1">
                <a:solidFill>
                  <a:srgbClr val="7030A0"/>
                </a:solidFill>
              </a:rPr>
              <a:t>current.getNext</a:t>
            </a:r>
            <a:r>
              <a:rPr lang="en-US" sz="2200" b="1" dirty="0">
                <a:solidFill>
                  <a:srgbClr val="7030A0"/>
                </a:solidFill>
              </a:rPr>
              <a:t>() != head)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</a:t>
            </a:r>
            <a:r>
              <a:rPr lang="en-US" sz="2200" b="1" dirty="0"/>
              <a:t>current = </a:t>
            </a:r>
            <a:r>
              <a:rPr lang="en-US" sz="2200" b="1" dirty="0" err="1"/>
              <a:t>current.getNext</a:t>
            </a:r>
            <a:r>
              <a:rPr lang="en-US" sz="2200" b="1" dirty="0"/>
              <a:t>();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return </a:t>
            </a:r>
            <a:r>
              <a:rPr lang="en-US" sz="2200" b="1" dirty="0" err="1">
                <a:solidFill>
                  <a:srgbClr val="7030A0"/>
                </a:solidFill>
              </a:rPr>
              <a:t>current.getValue</a:t>
            </a:r>
            <a:r>
              <a:rPr lang="en-US" sz="2200" b="1" dirty="0">
                <a:solidFill>
                  <a:srgbClr val="7030A0"/>
                </a:solidFill>
              </a:rPr>
              <a:t>();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/>
              <a:t>getLast</a:t>
            </a:r>
            <a:r>
              <a:rPr lang="en-US" dirty="0"/>
              <a:t> method - circular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875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971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401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92382" y="5479473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61564" y="4641273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92382" y="4946073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92382" y="4946073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449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7545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975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023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8119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549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7259782" y="4655128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" y="447046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	</a:t>
            </a:r>
            <a:r>
              <a:rPr lang="en-US" dirty="0">
                <a:solidFill>
                  <a:srgbClr val="C00000"/>
                </a:solidFill>
              </a:rPr>
              <a:t>           bob	              </a:t>
            </a:r>
            <a:r>
              <a:rPr lang="en-US" dirty="0" err="1">
                <a:solidFill>
                  <a:srgbClr val="C00000"/>
                </a:solidFill>
              </a:rPr>
              <a:t>otto</a:t>
            </a:r>
            <a:r>
              <a:rPr lang="en-US" dirty="0">
                <a:solidFill>
                  <a:srgbClr val="C00000"/>
                </a:solidFill>
              </a:rPr>
              <a:t>                                 </a:t>
            </a:r>
            <a:r>
              <a:rPr lang="en-US" dirty="0" err="1">
                <a:solidFill>
                  <a:srgbClr val="C00000"/>
                </a:solidFill>
              </a:rPr>
              <a:t>anna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5-Point Star 20"/>
          <p:cNvSpPr/>
          <p:nvPr/>
        </p:nvSpPr>
        <p:spPr>
          <a:xfrm>
            <a:off x="124691" y="24384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330538" y="3525983"/>
            <a:ext cx="9628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>
          <a:xfrm>
            <a:off x="5811982" y="3906985"/>
            <a:ext cx="623454" cy="329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8B30F1F-9674-408E-B2E3-5754F02D2227}"/>
              </a:ext>
            </a:extLst>
          </p:cNvPr>
          <p:cNvSpPr/>
          <p:nvPr/>
        </p:nvSpPr>
        <p:spPr>
          <a:xfrm>
            <a:off x="1065841" y="4532790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0EA32E-1871-463D-B5A3-D53406179E30}"/>
              </a:ext>
            </a:extLst>
          </p:cNvPr>
          <p:cNvSpPr/>
          <p:nvPr/>
        </p:nvSpPr>
        <p:spPr>
          <a:xfrm>
            <a:off x="5621481" y="3826103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78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2"/>
            <a:ext cx="4419600" cy="1752599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>
                <a:solidFill>
                  <a:srgbClr val="7030A0"/>
                </a:solidFill>
              </a:rPr>
              <a:t>ListNode</a:t>
            </a:r>
            <a:r>
              <a:rPr lang="en-US" sz="2200" b="1" dirty="0">
                <a:solidFill>
                  <a:srgbClr val="7030A0"/>
                </a:solidFill>
              </a:rPr>
              <a:t>&lt;</a:t>
            </a:r>
            <a:r>
              <a:rPr lang="en-US" sz="2200" b="1" dirty="0" err="1">
                <a:solidFill>
                  <a:srgbClr val="7030A0"/>
                </a:solidFill>
              </a:rPr>
              <a:t>anyType</a:t>
            </a:r>
            <a:r>
              <a:rPr lang="en-US" sz="2200" b="1" dirty="0">
                <a:solidFill>
                  <a:srgbClr val="7030A0"/>
                </a:solidFill>
              </a:rPr>
              <a:t>&gt; current = head;</a:t>
            </a:r>
          </a:p>
          <a:p>
            <a:pPr marL="0" indent="0">
              <a:buNone/>
            </a:pPr>
            <a:r>
              <a:rPr lang="en-US" sz="2200" b="1" dirty="0"/>
              <a:t>while(</a:t>
            </a:r>
            <a:r>
              <a:rPr lang="en-US" sz="2200" b="1" dirty="0" err="1"/>
              <a:t>current.getNext</a:t>
            </a:r>
            <a:r>
              <a:rPr lang="en-US" sz="2200" b="1" dirty="0"/>
              <a:t>() != head)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current = </a:t>
            </a:r>
            <a:r>
              <a:rPr lang="en-US" sz="2200" b="1" dirty="0" err="1">
                <a:solidFill>
                  <a:srgbClr val="7030A0"/>
                </a:solidFill>
              </a:rPr>
              <a:t>current.getNext</a:t>
            </a:r>
            <a:r>
              <a:rPr lang="en-US" sz="22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return </a:t>
            </a:r>
            <a:r>
              <a:rPr lang="en-US" sz="2200" b="1" dirty="0" err="1">
                <a:solidFill>
                  <a:srgbClr val="7030A0"/>
                </a:solidFill>
              </a:rPr>
              <a:t>current.getValue</a:t>
            </a:r>
            <a:r>
              <a:rPr lang="en-US" sz="2200" b="1" dirty="0">
                <a:solidFill>
                  <a:srgbClr val="7030A0"/>
                </a:solidFill>
              </a:rPr>
              <a:t>();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/>
              <a:t>getLast</a:t>
            </a:r>
            <a:r>
              <a:rPr lang="en-US" dirty="0"/>
              <a:t> method - circular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875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971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401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92382" y="5479473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61564" y="4641273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92382" y="4946073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92382" y="4946073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449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7545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975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023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8119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549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7259782" y="4655128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" y="447046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	</a:t>
            </a:r>
            <a:r>
              <a:rPr lang="en-US" dirty="0">
                <a:solidFill>
                  <a:srgbClr val="C00000"/>
                </a:solidFill>
              </a:rPr>
              <a:t>           bob	              </a:t>
            </a:r>
            <a:r>
              <a:rPr lang="en-US" dirty="0" err="1">
                <a:solidFill>
                  <a:srgbClr val="C00000"/>
                </a:solidFill>
              </a:rPr>
              <a:t>otto</a:t>
            </a:r>
            <a:r>
              <a:rPr lang="en-US" dirty="0">
                <a:solidFill>
                  <a:srgbClr val="C00000"/>
                </a:solidFill>
              </a:rPr>
              <a:t>                                 </a:t>
            </a:r>
            <a:r>
              <a:rPr lang="en-US" dirty="0" err="1">
                <a:solidFill>
                  <a:srgbClr val="C00000"/>
                </a:solidFill>
              </a:rPr>
              <a:t>anna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5-Point Star 20"/>
          <p:cNvSpPr/>
          <p:nvPr/>
        </p:nvSpPr>
        <p:spPr>
          <a:xfrm>
            <a:off x="124691" y="2119745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30538" y="3525983"/>
            <a:ext cx="9628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cxnSp>
        <p:nvCxnSpPr>
          <p:cNvPr id="25" name="Straight Arrow Connector 24"/>
          <p:cNvCxnSpPr>
            <a:stCxn id="24" idx="2"/>
          </p:cNvCxnSpPr>
          <p:nvPr/>
        </p:nvCxnSpPr>
        <p:spPr>
          <a:xfrm>
            <a:off x="5811982" y="3906985"/>
            <a:ext cx="623454" cy="329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F7798E3-0488-4568-B141-69ED78F29E91}"/>
              </a:ext>
            </a:extLst>
          </p:cNvPr>
          <p:cNvSpPr/>
          <p:nvPr/>
        </p:nvSpPr>
        <p:spPr>
          <a:xfrm>
            <a:off x="1065841" y="4532790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F8FAB5-183E-4DEC-8283-FBAC2604C504}"/>
              </a:ext>
            </a:extLst>
          </p:cNvPr>
          <p:cNvSpPr/>
          <p:nvPr/>
        </p:nvSpPr>
        <p:spPr>
          <a:xfrm>
            <a:off x="5621481" y="3826103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21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2"/>
            <a:ext cx="4419600" cy="1752599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>
                <a:solidFill>
                  <a:srgbClr val="7030A0"/>
                </a:solidFill>
              </a:rPr>
              <a:t>ListNode</a:t>
            </a:r>
            <a:r>
              <a:rPr lang="en-US" sz="2200" b="1" dirty="0">
                <a:solidFill>
                  <a:srgbClr val="7030A0"/>
                </a:solidFill>
              </a:rPr>
              <a:t>&lt;</a:t>
            </a:r>
            <a:r>
              <a:rPr lang="en-US" sz="2200" b="1" dirty="0" err="1">
                <a:solidFill>
                  <a:srgbClr val="7030A0"/>
                </a:solidFill>
              </a:rPr>
              <a:t>anyType</a:t>
            </a:r>
            <a:r>
              <a:rPr lang="en-US" sz="2200" b="1" dirty="0">
                <a:solidFill>
                  <a:srgbClr val="7030A0"/>
                </a:solidFill>
              </a:rPr>
              <a:t>&gt; current = head;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while(</a:t>
            </a:r>
            <a:r>
              <a:rPr lang="en-US" sz="2200" b="1" dirty="0" err="1">
                <a:solidFill>
                  <a:srgbClr val="7030A0"/>
                </a:solidFill>
              </a:rPr>
              <a:t>current.getNext</a:t>
            </a:r>
            <a:r>
              <a:rPr lang="en-US" sz="2200" b="1" dirty="0">
                <a:solidFill>
                  <a:srgbClr val="7030A0"/>
                </a:solidFill>
              </a:rPr>
              <a:t>() != head)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current = </a:t>
            </a:r>
            <a:r>
              <a:rPr lang="en-US" sz="2200" b="1" dirty="0" err="1">
                <a:solidFill>
                  <a:srgbClr val="7030A0"/>
                </a:solidFill>
              </a:rPr>
              <a:t>current.getNext</a:t>
            </a:r>
            <a:r>
              <a:rPr lang="en-US" sz="22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200" b="1" dirty="0"/>
              <a:t>return </a:t>
            </a:r>
            <a:r>
              <a:rPr lang="en-US" sz="2200" b="1" dirty="0" err="1"/>
              <a:t>current.getValue</a:t>
            </a:r>
            <a:r>
              <a:rPr lang="en-US" sz="2200" b="1" dirty="0"/>
              <a:t>();      </a:t>
            </a:r>
            <a:r>
              <a:rPr lang="en-US" sz="2200" b="1" dirty="0">
                <a:solidFill>
                  <a:srgbClr val="C00000"/>
                </a:solidFill>
              </a:rPr>
              <a:t>//</a:t>
            </a:r>
            <a:r>
              <a:rPr lang="en-US" sz="2200" b="1" dirty="0" err="1">
                <a:solidFill>
                  <a:srgbClr val="C00000"/>
                </a:solidFill>
              </a:rPr>
              <a:t>anna</a:t>
            </a:r>
            <a:endParaRPr lang="en-US" sz="2200" b="1" dirty="0">
              <a:solidFill>
                <a:srgbClr val="C00000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/>
              <a:t>getLast</a:t>
            </a:r>
            <a:r>
              <a:rPr lang="en-US" dirty="0"/>
              <a:t> method - circular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875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971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401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92382" y="5479473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61564" y="4641273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92382" y="4946073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92382" y="4946073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449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7545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975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023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8119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549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7259782" y="4655128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" y="447046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	</a:t>
            </a:r>
            <a:r>
              <a:rPr lang="en-US" dirty="0">
                <a:solidFill>
                  <a:srgbClr val="C00000"/>
                </a:solidFill>
              </a:rPr>
              <a:t>           bob	              </a:t>
            </a:r>
            <a:r>
              <a:rPr lang="en-US" dirty="0" err="1">
                <a:solidFill>
                  <a:srgbClr val="C00000"/>
                </a:solidFill>
              </a:rPr>
              <a:t>otto</a:t>
            </a:r>
            <a:r>
              <a:rPr lang="en-US" dirty="0">
                <a:solidFill>
                  <a:srgbClr val="C00000"/>
                </a:solidFill>
              </a:rPr>
              <a:t>                                 </a:t>
            </a:r>
            <a:r>
              <a:rPr lang="en-US" dirty="0" err="1">
                <a:solidFill>
                  <a:srgbClr val="C00000"/>
                </a:solidFill>
              </a:rPr>
              <a:t>anna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5-Point Star 20"/>
          <p:cNvSpPr/>
          <p:nvPr/>
        </p:nvSpPr>
        <p:spPr>
          <a:xfrm>
            <a:off x="124691" y="28956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330538" y="3525983"/>
            <a:ext cx="9628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cxnSp>
        <p:nvCxnSpPr>
          <p:cNvPr id="25" name="Straight Arrow Connector 24"/>
          <p:cNvCxnSpPr>
            <a:stCxn id="24" idx="2"/>
          </p:cNvCxnSpPr>
          <p:nvPr/>
        </p:nvCxnSpPr>
        <p:spPr>
          <a:xfrm>
            <a:off x="5811982" y="3906985"/>
            <a:ext cx="623454" cy="329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03E0460-B6F8-45EC-AC60-8D98472D0B5F}"/>
              </a:ext>
            </a:extLst>
          </p:cNvPr>
          <p:cNvSpPr/>
          <p:nvPr/>
        </p:nvSpPr>
        <p:spPr>
          <a:xfrm>
            <a:off x="1065841" y="4532790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95CA6E-6067-4826-A522-2548F39D2658}"/>
              </a:ext>
            </a:extLst>
          </p:cNvPr>
          <p:cNvSpPr/>
          <p:nvPr/>
        </p:nvSpPr>
        <p:spPr>
          <a:xfrm>
            <a:off x="5621481" y="3826103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99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showList</a:t>
            </a:r>
            <a:r>
              <a:rPr lang="en-US" dirty="0"/>
              <a:t> method - regular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4419600" cy="5105400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//pre:  the head is not null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//post: shows all elements of the list O(n)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public void </a:t>
            </a:r>
            <a:r>
              <a:rPr lang="en-US" sz="1600" b="1" dirty="0" err="1">
                <a:solidFill>
                  <a:srgbClr val="7030A0"/>
                </a:solidFill>
              </a:rPr>
              <a:t>showList</a:t>
            </a:r>
            <a:r>
              <a:rPr lang="en-US" sz="1600" b="1" dirty="0">
                <a:solidFill>
                  <a:srgbClr val="7030A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if (head==null)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</a:t>
            </a:r>
            <a:r>
              <a:rPr lang="en-US" sz="1600" b="1" dirty="0" err="1">
                <a:solidFill>
                  <a:srgbClr val="7030A0"/>
                </a:solidFill>
              </a:rPr>
              <a:t>System.out.println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>
                <a:solidFill>
                  <a:srgbClr val="C00000"/>
                </a:solidFill>
              </a:rPr>
              <a:t>"List is empty"</a:t>
            </a:r>
            <a:r>
              <a:rPr lang="en-US" sz="16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else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</a:t>
            </a:r>
            <a:r>
              <a:rPr lang="en-US" sz="1600" b="1" dirty="0" err="1">
                <a:solidFill>
                  <a:srgbClr val="7030A0"/>
                </a:solidFill>
              </a:rPr>
              <a:t>ListNode</a:t>
            </a:r>
            <a:r>
              <a:rPr lang="en-US" sz="1600" b="1" dirty="0">
                <a:solidFill>
                  <a:srgbClr val="7030A0"/>
                </a:solidFill>
              </a:rPr>
              <a:t>&lt;</a:t>
            </a:r>
            <a:r>
              <a:rPr lang="en-US" sz="1600" b="1" dirty="0" err="1">
                <a:solidFill>
                  <a:srgbClr val="7030A0"/>
                </a:solidFill>
              </a:rPr>
              <a:t>anyType</a:t>
            </a:r>
            <a:r>
              <a:rPr lang="en-US" sz="1600" b="1" dirty="0">
                <a:solidFill>
                  <a:srgbClr val="7030A0"/>
                </a:solidFill>
              </a:rPr>
              <a:t>&gt; current =  head;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while(current != null)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     </a:t>
            </a:r>
            <a:r>
              <a:rPr lang="en-US" sz="1600" b="1" dirty="0" err="1">
                <a:solidFill>
                  <a:srgbClr val="7030A0"/>
                </a:solidFill>
              </a:rPr>
              <a:t>System.out.print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 err="1">
                <a:solidFill>
                  <a:srgbClr val="7030A0"/>
                </a:solidFill>
              </a:rPr>
              <a:t>current.getValue</a:t>
            </a:r>
            <a:r>
              <a:rPr lang="en-US" sz="1600" b="1" dirty="0">
                <a:solidFill>
                  <a:srgbClr val="7030A0"/>
                </a:solidFill>
              </a:rPr>
              <a:t>() + </a:t>
            </a:r>
            <a:r>
              <a:rPr lang="en-US" sz="1600" b="1" dirty="0">
                <a:solidFill>
                  <a:srgbClr val="C00000"/>
                </a:solidFill>
              </a:rPr>
              <a:t>" "</a:t>
            </a:r>
            <a:r>
              <a:rPr lang="en-US" sz="16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     current = </a:t>
            </a:r>
            <a:r>
              <a:rPr lang="en-US" sz="1600" b="1" dirty="0" err="1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}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}     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5524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showList</a:t>
            </a:r>
            <a:r>
              <a:rPr lang="en-US" dirty="0"/>
              <a:t> method - circular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9764" y="1219200"/>
            <a:ext cx="4419600" cy="5105400"/>
          </a:xfrm>
          <a:ln>
            <a:solidFill>
              <a:srgbClr val="7030A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//pre:  the head is not null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//post: shows all elements of the list O(n)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public void </a:t>
            </a:r>
            <a:r>
              <a:rPr lang="en-US" sz="1600" b="1" dirty="0" err="1">
                <a:solidFill>
                  <a:srgbClr val="7030A0"/>
                </a:solidFill>
              </a:rPr>
              <a:t>showList</a:t>
            </a:r>
            <a:r>
              <a:rPr lang="en-US" sz="1600" b="1" dirty="0">
                <a:solidFill>
                  <a:srgbClr val="7030A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if (head==null)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</a:t>
            </a:r>
            <a:r>
              <a:rPr lang="en-US" sz="1600" b="1" dirty="0" err="1">
                <a:solidFill>
                  <a:srgbClr val="7030A0"/>
                </a:solidFill>
              </a:rPr>
              <a:t>System.out.println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>
                <a:solidFill>
                  <a:srgbClr val="C00000"/>
                </a:solidFill>
              </a:rPr>
              <a:t>"List is empty"</a:t>
            </a:r>
            <a:r>
              <a:rPr lang="en-US" sz="16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else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</a:t>
            </a:r>
            <a:r>
              <a:rPr lang="en-US" sz="1600" b="1" dirty="0" err="1">
                <a:solidFill>
                  <a:srgbClr val="7030A0"/>
                </a:solidFill>
              </a:rPr>
              <a:t>ListNode</a:t>
            </a:r>
            <a:r>
              <a:rPr lang="en-US" sz="1600" b="1" dirty="0">
                <a:solidFill>
                  <a:srgbClr val="7030A0"/>
                </a:solidFill>
              </a:rPr>
              <a:t>&lt;</a:t>
            </a:r>
            <a:r>
              <a:rPr lang="en-US" sz="1600" b="1" dirty="0" err="1">
                <a:solidFill>
                  <a:srgbClr val="7030A0"/>
                </a:solidFill>
              </a:rPr>
              <a:t>anyType</a:t>
            </a:r>
            <a:r>
              <a:rPr lang="en-US" sz="1600" b="1" dirty="0">
                <a:solidFill>
                  <a:srgbClr val="7030A0"/>
                </a:solidFill>
              </a:rPr>
              <a:t>&gt; current =  head;</a:t>
            </a:r>
          </a:p>
          <a:p>
            <a:pPr marL="0" indent="0">
              <a:buNone/>
            </a:pPr>
            <a:r>
              <a:rPr lang="en-US" sz="1600" b="1" dirty="0"/>
              <a:t>          while(</a:t>
            </a:r>
            <a:r>
              <a:rPr lang="en-US" sz="1600" b="1" dirty="0" err="1"/>
              <a:t>current.getNext</a:t>
            </a:r>
            <a:r>
              <a:rPr lang="en-US" sz="1600" b="1" dirty="0"/>
              <a:t>() != head)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     </a:t>
            </a:r>
            <a:r>
              <a:rPr lang="en-US" sz="1600" b="1" dirty="0" err="1">
                <a:solidFill>
                  <a:srgbClr val="7030A0"/>
                </a:solidFill>
              </a:rPr>
              <a:t>System.out.print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 err="1">
                <a:solidFill>
                  <a:srgbClr val="7030A0"/>
                </a:solidFill>
              </a:rPr>
              <a:t>current.getValue</a:t>
            </a:r>
            <a:r>
              <a:rPr lang="en-US" sz="1600" b="1" dirty="0">
                <a:solidFill>
                  <a:srgbClr val="7030A0"/>
                </a:solidFill>
              </a:rPr>
              <a:t>() + </a:t>
            </a:r>
            <a:r>
              <a:rPr lang="en-US" sz="1600" b="1" dirty="0">
                <a:solidFill>
                  <a:srgbClr val="C00000"/>
                </a:solidFill>
              </a:rPr>
              <a:t>" "</a:t>
            </a:r>
            <a:r>
              <a:rPr lang="en-US" sz="16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     current = </a:t>
            </a:r>
            <a:r>
              <a:rPr lang="en-US" sz="1600" b="1" dirty="0" err="1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}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</a:t>
            </a:r>
            <a:r>
              <a:rPr lang="en-US" sz="1600" b="1" dirty="0" err="1"/>
              <a:t>System.out.println</a:t>
            </a:r>
            <a:r>
              <a:rPr lang="en-US" sz="1600" b="1" dirty="0"/>
              <a:t>(</a:t>
            </a:r>
            <a:r>
              <a:rPr lang="en-US" sz="1600" b="1" dirty="0" err="1"/>
              <a:t>current.getValue</a:t>
            </a:r>
            <a:r>
              <a:rPr lang="en-US" sz="1600" b="1" dirty="0"/>
              <a:t>());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}     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400" y="1219200"/>
            <a:ext cx="4419600" cy="510540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//pre:  the head is not null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//post: shows all elements of the list O(n)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public void </a:t>
            </a:r>
            <a:r>
              <a:rPr lang="en-US" sz="1600" b="1" dirty="0" err="1">
                <a:solidFill>
                  <a:srgbClr val="7030A0"/>
                </a:solidFill>
              </a:rPr>
              <a:t>showList</a:t>
            </a:r>
            <a:r>
              <a:rPr lang="en-US" sz="1600" b="1" dirty="0">
                <a:solidFill>
                  <a:srgbClr val="7030A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if (head==null)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</a:t>
            </a:r>
            <a:r>
              <a:rPr lang="en-US" sz="1600" b="1" dirty="0" err="1">
                <a:solidFill>
                  <a:srgbClr val="7030A0"/>
                </a:solidFill>
              </a:rPr>
              <a:t>System.out.println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>
                <a:solidFill>
                  <a:srgbClr val="C00000"/>
                </a:solidFill>
              </a:rPr>
              <a:t>"List is empty"</a:t>
            </a:r>
            <a:r>
              <a:rPr lang="en-US" sz="16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else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</a:t>
            </a:r>
            <a:r>
              <a:rPr lang="en-US" sz="1600" b="1" dirty="0" err="1">
                <a:solidFill>
                  <a:srgbClr val="7030A0"/>
                </a:solidFill>
              </a:rPr>
              <a:t>ListNode</a:t>
            </a:r>
            <a:r>
              <a:rPr lang="en-US" sz="1600" b="1" dirty="0">
                <a:solidFill>
                  <a:srgbClr val="7030A0"/>
                </a:solidFill>
              </a:rPr>
              <a:t>&lt;</a:t>
            </a:r>
            <a:r>
              <a:rPr lang="en-US" sz="1600" b="1" dirty="0" err="1">
                <a:solidFill>
                  <a:srgbClr val="7030A0"/>
                </a:solidFill>
              </a:rPr>
              <a:t>anyType</a:t>
            </a:r>
            <a:r>
              <a:rPr lang="en-US" sz="1600" b="1" dirty="0">
                <a:solidFill>
                  <a:srgbClr val="7030A0"/>
                </a:solidFill>
              </a:rPr>
              <a:t>&gt; current =  head;</a:t>
            </a:r>
          </a:p>
          <a:p>
            <a:pPr marL="0" indent="0">
              <a:buNone/>
            </a:pPr>
            <a:r>
              <a:rPr lang="en-US" sz="1600" b="1" dirty="0"/>
              <a:t>          while(current != null)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     </a:t>
            </a:r>
            <a:r>
              <a:rPr lang="en-US" sz="1600" b="1" dirty="0" err="1">
                <a:solidFill>
                  <a:srgbClr val="7030A0"/>
                </a:solidFill>
              </a:rPr>
              <a:t>System.out.print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 err="1">
                <a:solidFill>
                  <a:srgbClr val="7030A0"/>
                </a:solidFill>
              </a:rPr>
              <a:t>current.getValue</a:t>
            </a:r>
            <a:r>
              <a:rPr lang="en-US" sz="1600" b="1" dirty="0">
                <a:solidFill>
                  <a:srgbClr val="7030A0"/>
                </a:solidFill>
              </a:rPr>
              <a:t>() + </a:t>
            </a:r>
            <a:r>
              <a:rPr lang="en-US" sz="1600" b="1" dirty="0">
                <a:solidFill>
                  <a:srgbClr val="C00000"/>
                </a:solidFill>
              </a:rPr>
              <a:t>" "</a:t>
            </a:r>
            <a:r>
              <a:rPr lang="en-US" sz="16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     current = </a:t>
            </a:r>
            <a:r>
              <a:rPr lang="en-US" sz="1600" b="1" dirty="0" err="1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     }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}     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152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showList</a:t>
            </a:r>
            <a:r>
              <a:rPr lang="en-US" dirty="0"/>
              <a:t> method - circular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419600" cy="2209800"/>
          </a:xfrm>
          <a:ln>
            <a:solidFill>
              <a:srgbClr val="7030A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/>
              <a:t>ListNode</a:t>
            </a:r>
            <a:r>
              <a:rPr lang="en-US" sz="1600" b="1" dirty="0"/>
              <a:t>&lt;</a:t>
            </a:r>
            <a:r>
              <a:rPr lang="en-US" sz="1600" b="1" dirty="0" err="1"/>
              <a:t>anyType</a:t>
            </a:r>
            <a:r>
              <a:rPr lang="en-US" sz="1600" b="1" dirty="0"/>
              <a:t>&gt; current =  head;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while(</a:t>
            </a:r>
            <a:r>
              <a:rPr lang="en-US" sz="1600" b="1" dirty="0" err="1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 != head)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</a:t>
            </a:r>
            <a:r>
              <a:rPr lang="en-US" sz="1600" b="1" dirty="0" err="1">
                <a:solidFill>
                  <a:srgbClr val="7030A0"/>
                </a:solidFill>
              </a:rPr>
              <a:t>System.out.print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 err="1">
                <a:solidFill>
                  <a:srgbClr val="7030A0"/>
                </a:solidFill>
              </a:rPr>
              <a:t>current.getValue</a:t>
            </a:r>
            <a:r>
              <a:rPr lang="en-US" sz="1600" b="1" dirty="0">
                <a:solidFill>
                  <a:srgbClr val="7030A0"/>
                </a:solidFill>
              </a:rPr>
              <a:t>() + </a:t>
            </a:r>
            <a:r>
              <a:rPr lang="en-US" sz="1600" b="1" dirty="0">
                <a:solidFill>
                  <a:srgbClr val="C00000"/>
                </a:solidFill>
              </a:rPr>
              <a:t>" "</a:t>
            </a:r>
            <a:r>
              <a:rPr lang="en-US" sz="16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current = </a:t>
            </a:r>
            <a:r>
              <a:rPr lang="en-US" sz="1600" b="1" dirty="0" err="1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}	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7030A0"/>
                </a:solidFill>
              </a:rPr>
              <a:t>System.out.println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 err="1">
                <a:solidFill>
                  <a:srgbClr val="7030A0"/>
                </a:solidFill>
              </a:rPr>
              <a:t>current.getValue</a:t>
            </a:r>
            <a:r>
              <a:rPr lang="en-US" sz="1600" b="1" dirty="0">
                <a:solidFill>
                  <a:srgbClr val="7030A0"/>
                </a:solidFill>
              </a:rPr>
              <a:t>());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875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6971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01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2382" y="5479473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61564" y="4641273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392382" y="4946073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92382" y="4946073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449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7545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975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023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8119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9549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7259782" y="4655128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447046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	</a:t>
            </a:r>
            <a:r>
              <a:rPr lang="en-US" dirty="0">
                <a:solidFill>
                  <a:srgbClr val="C00000"/>
                </a:solidFill>
              </a:rPr>
              <a:t>           bob	              </a:t>
            </a:r>
            <a:r>
              <a:rPr lang="en-US" dirty="0" err="1">
                <a:solidFill>
                  <a:srgbClr val="C00000"/>
                </a:solidFill>
              </a:rPr>
              <a:t>otto</a:t>
            </a:r>
            <a:r>
              <a:rPr lang="en-US" dirty="0">
                <a:solidFill>
                  <a:srgbClr val="C00000"/>
                </a:solidFill>
              </a:rPr>
              <a:t>                                 </a:t>
            </a:r>
            <a:r>
              <a:rPr lang="en-US" dirty="0" err="1">
                <a:solidFill>
                  <a:srgbClr val="C00000"/>
                </a:solidFill>
              </a:rPr>
              <a:t>anna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5-Point Star 19"/>
          <p:cNvSpPr/>
          <p:nvPr/>
        </p:nvSpPr>
        <p:spPr>
          <a:xfrm>
            <a:off x="110837" y="12192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10938" y="3525983"/>
            <a:ext cx="9628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1392382" y="3906985"/>
            <a:ext cx="623454" cy="329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1D8FA57-AE46-440B-93A6-EB0C501AF5E3}"/>
              </a:ext>
            </a:extLst>
          </p:cNvPr>
          <p:cNvSpPr/>
          <p:nvPr/>
        </p:nvSpPr>
        <p:spPr>
          <a:xfrm>
            <a:off x="1226633" y="3882740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C4D423-F637-4090-A51C-80BAABFC6E46}"/>
              </a:ext>
            </a:extLst>
          </p:cNvPr>
          <p:cNvSpPr/>
          <p:nvPr/>
        </p:nvSpPr>
        <p:spPr>
          <a:xfrm>
            <a:off x="1058141" y="4559580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06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showList</a:t>
            </a:r>
            <a:r>
              <a:rPr lang="en-US" dirty="0"/>
              <a:t> method - circular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419600" cy="2209800"/>
          </a:xfrm>
          <a:ln>
            <a:solidFill>
              <a:srgbClr val="7030A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7030A0"/>
                </a:solidFill>
              </a:rPr>
              <a:t>ListNode</a:t>
            </a:r>
            <a:r>
              <a:rPr lang="en-US" sz="1600" b="1" dirty="0">
                <a:solidFill>
                  <a:srgbClr val="7030A0"/>
                </a:solidFill>
              </a:rPr>
              <a:t>&lt;</a:t>
            </a:r>
            <a:r>
              <a:rPr lang="en-US" sz="1600" b="1" dirty="0" err="1">
                <a:solidFill>
                  <a:srgbClr val="7030A0"/>
                </a:solidFill>
              </a:rPr>
              <a:t>anyType</a:t>
            </a:r>
            <a:r>
              <a:rPr lang="en-US" sz="1600" b="1" dirty="0">
                <a:solidFill>
                  <a:srgbClr val="7030A0"/>
                </a:solidFill>
              </a:rPr>
              <a:t>&gt; current =  head;</a:t>
            </a:r>
          </a:p>
          <a:p>
            <a:pPr marL="0" indent="0">
              <a:buNone/>
            </a:pPr>
            <a:r>
              <a:rPr lang="en-US" sz="1600" b="1" dirty="0"/>
              <a:t>while(</a:t>
            </a:r>
            <a:r>
              <a:rPr lang="en-US" sz="1600" b="1" dirty="0" err="1"/>
              <a:t>current.getNext</a:t>
            </a:r>
            <a:r>
              <a:rPr lang="en-US" sz="1600" b="1" dirty="0"/>
              <a:t>() != head)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</a:t>
            </a:r>
            <a:r>
              <a:rPr lang="en-US" sz="1600" b="1" dirty="0" err="1">
                <a:solidFill>
                  <a:srgbClr val="7030A0"/>
                </a:solidFill>
              </a:rPr>
              <a:t>System.out.print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 err="1">
                <a:solidFill>
                  <a:srgbClr val="7030A0"/>
                </a:solidFill>
              </a:rPr>
              <a:t>current.getValue</a:t>
            </a:r>
            <a:r>
              <a:rPr lang="en-US" sz="1600" b="1" dirty="0">
                <a:solidFill>
                  <a:srgbClr val="7030A0"/>
                </a:solidFill>
              </a:rPr>
              <a:t>() + </a:t>
            </a:r>
            <a:r>
              <a:rPr lang="en-US" sz="1600" b="1" dirty="0">
                <a:solidFill>
                  <a:srgbClr val="C00000"/>
                </a:solidFill>
              </a:rPr>
              <a:t>" "</a:t>
            </a:r>
            <a:r>
              <a:rPr lang="en-US" sz="16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current = </a:t>
            </a:r>
            <a:r>
              <a:rPr lang="en-US" sz="1600" b="1" dirty="0" err="1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}	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7030A0"/>
                </a:solidFill>
              </a:rPr>
              <a:t>System.out.println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 err="1">
                <a:solidFill>
                  <a:srgbClr val="7030A0"/>
                </a:solidFill>
              </a:rPr>
              <a:t>current.getValue</a:t>
            </a:r>
            <a:r>
              <a:rPr lang="en-US" sz="1600" b="1" dirty="0">
                <a:solidFill>
                  <a:srgbClr val="7030A0"/>
                </a:solidFill>
              </a:rPr>
              <a:t>());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875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6971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01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2382" y="5479473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61564" y="4641273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392382" y="4946073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92382" y="4946073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449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7545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975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023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8119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9549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7259782" y="4655128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447046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	</a:t>
            </a:r>
            <a:r>
              <a:rPr lang="en-US" dirty="0">
                <a:solidFill>
                  <a:srgbClr val="C00000"/>
                </a:solidFill>
              </a:rPr>
              <a:t>           bob	              </a:t>
            </a:r>
            <a:r>
              <a:rPr lang="en-US" dirty="0" err="1">
                <a:solidFill>
                  <a:srgbClr val="C00000"/>
                </a:solidFill>
              </a:rPr>
              <a:t>otto</a:t>
            </a:r>
            <a:r>
              <a:rPr lang="en-US" dirty="0">
                <a:solidFill>
                  <a:srgbClr val="C00000"/>
                </a:solidFill>
              </a:rPr>
              <a:t>                                 </a:t>
            </a:r>
            <a:r>
              <a:rPr lang="en-US" dirty="0" err="1">
                <a:solidFill>
                  <a:srgbClr val="C00000"/>
                </a:solidFill>
              </a:rPr>
              <a:t>anna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5-Point Star 19"/>
          <p:cNvSpPr/>
          <p:nvPr/>
        </p:nvSpPr>
        <p:spPr>
          <a:xfrm>
            <a:off x="110837" y="15240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10938" y="3525983"/>
            <a:ext cx="9628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1392382" y="3906985"/>
            <a:ext cx="623454" cy="329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8BA00C0-F39E-48F8-835A-1402306ACCAA}"/>
              </a:ext>
            </a:extLst>
          </p:cNvPr>
          <p:cNvSpPr/>
          <p:nvPr/>
        </p:nvSpPr>
        <p:spPr>
          <a:xfrm>
            <a:off x="1226633" y="3882740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58C78B-3584-4BD9-B2DD-282BA971A1F4}"/>
              </a:ext>
            </a:extLst>
          </p:cNvPr>
          <p:cNvSpPr/>
          <p:nvPr/>
        </p:nvSpPr>
        <p:spPr>
          <a:xfrm>
            <a:off x="1058141" y="4559580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02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showList</a:t>
            </a:r>
            <a:r>
              <a:rPr lang="en-US" dirty="0"/>
              <a:t> method - circular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2209800"/>
          </a:xfrm>
          <a:ln>
            <a:solidFill>
              <a:srgbClr val="7030A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7030A0"/>
                </a:solidFill>
              </a:rPr>
              <a:t>ListNode</a:t>
            </a:r>
            <a:r>
              <a:rPr lang="en-US" sz="1600" b="1" dirty="0">
                <a:solidFill>
                  <a:srgbClr val="7030A0"/>
                </a:solidFill>
              </a:rPr>
              <a:t>&lt;</a:t>
            </a:r>
            <a:r>
              <a:rPr lang="en-US" sz="1600" b="1" dirty="0" err="1">
                <a:solidFill>
                  <a:srgbClr val="7030A0"/>
                </a:solidFill>
              </a:rPr>
              <a:t>anyType</a:t>
            </a:r>
            <a:r>
              <a:rPr lang="en-US" sz="1600" b="1" dirty="0">
                <a:solidFill>
                  <a:srgbClr val="7030A0"/>
                </a:solidFill>
              </a:rPr>
              <a:t>&gt; current =  head;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while(</a:t>
            </a:r>
            <a:r>
              <a:rPr lang="en-US" sz="1600" b="1" dirty="0" err="1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 != head)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b="1" dirty="0"/>
              <a:t>     </a:t>
            </a:r>
            <a:r>
              <a:rPr lang="en-US" sz="1600" b="1" dirty="0" err="1"/>
              <a:t>System.out.print</a:t>
            </a:r>
            <a:r>
              <a:rPr lang="en-US" sz="1600" b="1" dirty="0"/>
              <a:t>(</a:t>
            </a:r>
            <a:r>
              <a:rPr lang="en-US" sz="1600" b="1" dirty="0" err="1"/>
              <a:t>current.getValue</a:t>
            </a:r>
            <a:r>
              <a:rPr lang="en-US" sz="1600" b="1" dirty="0"/>
              <a:t>() + " ");</a:t>
            </a:r>
            <a:r>
              <a:rPr lang="en-US" sz="1600" b="1" dirty="0">
                <a:solidFill>
                  <a:srgbClr val="7030A0"/>
                </a:solidFill>
              </a:rPr>
              <a:t>	</a:t>
            </a:r>
            <a:r>
              <a:rPr lang="en-US" sz="1600" b="1" dirty="0">
                <a:solidFill>
                  <a:srgbClr val="C00000"/>
                </a:solidFill>
              </a:rPr>
              <a:t>//bob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</a:t>
            </a:r>
            <a:r>
              <a:rPr lang="en-US" sz="1600" b="1" dirty="0"/>
              <a:t>current = </a:t>
            </a:r>
            <a:r>
              <a:rPr lang="en-US" sz="1600" b="1" dirty="0" err="1"/>
              <a:t>current.getNext</a:t>
            </a:r>
            <a:r>
              <a:rPr lang="en-US" sz="1600" b="1" dirty="0"/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}	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7030A0"/>
                </a:solidFill>
              </a:rPr>
              <a:t>System.out.println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 err="1">
                <a:solidFill>
                  <a:srgbClr val="7030A0"/>
                </a:solidFill>
              </a:rPr>
              <a:t>current.getValue</a:t>
            </a:r>
            <a:r>
              <a:rPr lang="en-US" sz="1600" b="1" dirty="0">
                <a:solidFill>
                  <a:srgbClr val="7030A0"/>
                </a:solidFill>
              </a:rPr>
              <a:t>());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875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6971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01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2382" y="5479473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61564" y="4641273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392382" y="4946073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92382" y="4946073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449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7545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975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023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8119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9549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7259782" y="4655128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447046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	</a:t>
            </a:r>
            <a:r>
              <a:rPr lang="en-US" dirty="0">
                <a:solidFill>
                  <a:srgbClr val="C00000"/>
                </a:solidFill>
              </a:rPr>
              <a:t>           bob	              </a:t>
            </a:r>
            <a:r>
              <a:rPr lang="en-US" dirty="0" err="1">
                <a:solidFill>
                  <a:srgbClr val="C00000"/>
                </a:solidFill>
              </a:rPr>
              <a:t>otto</a:t>
            </a:r>
            <a:r>
              <a:rPr lang="en-US" dirty="0">
                <a:solidFill>
                  <a:srgbClr val="C00000"/>
                </a:solidFill>
              </a:rPr>
              <a:t>                                 </a:t>
            </a:r>
            <a:r>
              <a:rPr lang="en-US" dirty="0" err="1">
                <a:solidFill>
                  <a:srgbClr val="C00000"/>
                </a:solidFill>
              </a:rPr>
              <a:t>anna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5-Point Star 19"/>
          <p:cNvSpPr/>
          <p:nvPr/>
        </p:nvSpPr>
        <p:spPr>
          <a:xfrm>
            <a:off x="110837" y="2202873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273138" y="3519057"/>
            <a:ext cx="9628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3754582" y="3900059"/>
            <a:ext cx="623454" cy="329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5FE1F9D-163D-4314-B02E-99E11FD3CF92}"/>
              </a:ext>
            </a:extLst>
          </p:cNvPr>
          <p:cNvSpPr/>
          <p:nvPr/>
        </p:nvSpPr>
        <p:spPr>
          <a:xfrm>
            <a:off x="3564081" y="3792776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885A5E-7AA3-4127-9A84-C4BC9EE95C48}"/>
              </a:ext>
            </a:extLst>
          </p:cNvPr>
          <p:cNvSpPr/>
          <p:nvPr/>
        </p:nvSpPr>
        <p:spPr>
          <a:xfrm>
            <a:off x="1058141" y="4559580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67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showList</a:t>
            </a:r>
            <a:r>
              <a:rPr lang="en-US" dirty="0"/>
              <a:t> method - circular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2209800"/>
          </a:xfrm>
          <a:ln>
            <a:solidFill>
              <a:srgbClr val="7030A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7030A0"/>
                </a:solidFill>
              </a:rPr>
              <a:t>ListNode</a:t>
            </a:r>
            <a:r>
              <a:rPr lang="en-US" sz="1600" b="1" dirty="0">
                <a:solidFill>
                  <a:srgbClr val="7030A0"/>
                </a:solidFill>
              </a:rPr>
              <a:t>&lt;</a:t>
            </a:r>
            <a:r>
              <a:rPr lang="en-US" sz="1600" b="1" dirty="0" err="1">
                <a:solidFill>
                  <a:srgbClr val="7030A0"/>
                </a:solidFill>
              </a:rPr>
              <a:t>anyType</a:t>
            </a:r>
            <a:r>
              <a:rPr lang="en-US" sz="1600" b="1" dirty="0">
                <a:solidFill>
                  <a:srgbClr val="7030A0"/>
                </a:solidFill>
              </a:rPr>
              <a:t>&gt; current =  head;</a:t>
            </a:r>
          </a:p>
          <a:p>
            <a:pPr marL="0" indent="0">
              <a:buNone/>
            </a:pPr>
            <a:r>
              <a:rPr lang="en-US" sz="1600" b="1" dirty="0"/>
              <a:t>while(</a:t>
            </a:r>
            <a:r>
              <a:rPr lang="en-US" sz="1600" b="1" dirty="0" err="1"/>
              <a:t>current.getNext</a:t>
            </a:r>
            <a:r>
              <a:rPr lang="en-US" sz="1600" b="1" dirty="0"/>
              <a:t>() != head)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</a:t>
            </a:r>
            <a:r>
              <a:rPr lang="en-US" sz="1600" b="1" dirty="0" err="1">
                <a:solidFill>
                  <a:srgbClr val="7030A0"/>
                </a:solidFill>
              </a:rPr>
              <a:t>System.out.print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 err="1">
                <a:solidFill>
                  <a:srgbClr val="7030A0"/>
                </a:solidFill>
              </a:rPr>
              <a:t>current.getValue</a:t>
            </a:r>
            <a:r>
              <a:rPr lang="en-US" sz="1600" b="1" dirty="0">
                <a:solidFill>
                  <a:srgbClr val="7030A0"/>
                </a:solidFill>
              </a:rPr>
              <a:t>() + " ");	</a:t>
            </a:r>
            <a:r>
              <a:rPr lang="en-US" sz="1600" b="1" dirty="0">
                <a:solidFill>
                  <a:srgbClr val="C00000"/>
                </a:solidFill>
              </a:rPr>
              <a:t>//bob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current = </a:t>
            </a:r>
            <a:r>
              <a:rPr lang="en-US" sz="1600" b="1" dirty="0" err="1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}	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7030A0"/>
                </a:solidFill>
              </a:rPr>
              <a:t>System.out.println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 err="1">
                <a:solidFill>
                  <a:srgbClr val="7030A0"/>
                </a:solidFill>
              </a:rPr>
              <a:t>current.getValue</a:t>
            </a:r>
            <a:r>
              <a:rPr lang="en-US" sz="1600" b="1" dirty="0">
                <a:solidFill>
                  <a:srgbClr val="7030A0"/>
                </a:solidFill>
              </a:rPr>
              <a:t>());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875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6971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01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2382" y="5479473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61564" y="4641273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392382" y="4946073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92382" y="4946073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449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7545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975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023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8119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9549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7259782" y="4655128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447046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	</a:t>
            </a:r>
            <a:r>
              <a:rPr lang="en-US" dirty="0">
                <a:solidFill>
                  <a:srgbClr val="C00000"/>
                </a:solidFill>
              </a:rPr>
              <a:t>           bob	              </a:t>
            </a:r>
            <a:r>
              <a:rPr lang="en-US" dirty="0" err="1">
                <a:solidFill>
                  <a:srgbClr val="C00000"/>
                </a:solidFill>
              </a:rPr>
              <a:t>otto</a:t>
            </a:r>
            <a:r>
              <a:rPr lang="en-US" dirty="0">
                <a:solidFill>
                  <a:srgbClr val="C00000"/>
                </a:solidFill>
              </a:rPr>
              <a:t>                                 </a:t>
            </a:r>
            <a:r>
              <a:rPr lang="en-US" dirty="0" err="1">
                <a:solidFill>
                  <a:srgbClr val="C00000"/>
                </a:solidFill>
              </a:rPr>
              <a:t>anna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5-Point Star 19"/>
          <p:cNvSpPr/>
          <p:nvPr/>
        </p:nvSpPr>
        <p:spPr>
          <a:xfrm>
            <a:off x="152400" y="15240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273138" y="3519057"/>
            <a:ext cx="9628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3754582" y="3900059"/>
            <a:ext cx="623454" cy="329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E70F62C-4D4A-4A9E-A50E-2FCCD4FE1A20}"/>
              </a:ext>
            </a:extLst>
          </p:cNvPr>
          <p:cNvSpPr/>
          <p:nvPr/>
        </p:nvSpPr>
        <p:spPr>
          <a:xfrm>
            <a:off x="3564081" y="3792776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1EE38B-6E92-417E-A46E-2851C3104A8F}"/>
              </a:ext>
            </a:extLst>
          </p:cNvPr>
          <p:cNvSpPr/>
          <p:nvPr/>
        </p:nvSpPr>
        <p:spPr>
          <a:xfrm>
            <a:off x="1058141" y="4559580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16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showList</a:t>
            </a:r>
            <a:r>
              <a:rPr lang="en-US" dirty="0"/>
              <a:t> method - circular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2209800"/>
          </a:xfrm>
          <a:ln>
            <a:solidFill>
              <a:srgbClr val="7030A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7030A0"/>
                </a:solidFill>
              </a:rPr>
              <a:t>ListNode</a:t>
            </a:r>
            <a:r>
              <a:rPr lang="en-US" sz="1600" b="1" dirty="0">
                <a:solidFill>
                  <a:srgbClr val="7030A0"/>
                </a:solidFill>
              </a:rPr>
              <a:t>&lt;</a:t>
            </a:r>
            <a:r>
              <a:rPr lang="en-US" sz="1600" b="1" dirty="0" err="1">
                <a:solidFill>
                  <a:srgbClr val="7030A0"/>
                </a:solidFill>
              </a:rPr>
              <a:t>anyType</a:t>
            </a:r>
            <a:r>
              <a:rPr lang="en-US" sz="1600" b="1" dirty="0">
                <a:solidFill>
                  <a:srgbClr val="7030A0"/>
                </a:solidFill>
              </a:rPr>
              <a:t>&gt; current =  head;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while(</a:t>
            </a:r>
            <a:r>
              <a:rPr lang="en-US" sz="1600" b="1" dirty="0" err="1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 != head)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</a:t>
            </a:r>
            <a:r>
              <a:rPr lang="en-US" sz="1600" b="1" dirty="0" err="1"/>
              <a:t>System.out.print</a:t>
            </a:r>
            <a:r>
              <a:rPr lang="en-US" sz="1600" b="1" dirty="0"/>
              <a:t>(</a:t>
            </a:r>
            <a:r>
              <a:rPr lang="en-US" sz="1600" b="1" dirty="0" err="1"/>
              <a:t>current.getValue</a:t>
            </a:r>
            <a:r>
              <a:rPr lang="en-US" sz="1600" b="1" dirty="0"/>
              <a:t>() + " ");</a:t>
            </a:r>
            <a:r>
              <a:rPr lang="en-US" sz="1600" b="1" dirty="0">
                <a:solidFill>
                  <a:srgbClr val="7030A0"/>
                </a:solidFill>
              </a:rPr>
              <a:t>	</a:t>
            </a:r>
            <a:r>
              <a:rPr lang="en-US" sz="1600" b="1" dirty="0">
                <a:solidFill>
                  <a:srgbClr val="C00000"/>
                </a:solidFill>
              </a:rPr>
              <a:t>//bob	</a:t>
            </a:r>
            <a:r>
              <a:rPr lang="en-US" sz="1600" b="1" dirty="0" err="1">
                <a:solidFill>
                  <a:srgbClr val="C00000"/>
                </a:solidFill>
              </a:rPr>
              <a:t>otto</a:t>
            </a:r>
            <a:endParaRPr lang="en-US" sz="16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600" b="1" dirty="0"/>
              <a:t>     current = </a:t>
            </a:r>
            <a:r>
              <a:rPr lang="en-US" sz="1600" b="1" dirty="0" err="1"/>
              <a:t>current.getNext</a:t>
            </a:r>
            <a:r>
              <a:rPr lang="en-US" sz="1600" b="1" dirty="0"/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}	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7030A0"/>
                </a:solidFill>
              </a:rPr>
              <a:t>System.out.println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 err="1">
                <a:solidFill>
                  <a:srgbClr val="7030A0"/>
                </a:solidFill>
              </a:rPr>
              <a:t>current.getValue</a:t>
            </a:r>
            <a:r>
              <a:rPr lang="en-US" sz="1600" b="1" dirty="0">
                <a:solidFill>
                  <a:srgbClr val="7030A0"/>
                </a:solidFill>
              </a:rPr>
              <a:t>());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875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6971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01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2382" y="5479473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61564" y="4641273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392382" y="4946073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92382" y="4946073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449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7545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975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023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8119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9549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7259782" y="4655128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447046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	</a:t>
            </a:r>
            <a:r>
              <a:rPr lang="en-US" dirty="0">
                <a:solidFill>
                  <a:srgbClr val="C00000"/>
                </a:solidFill>
              </a:rPr>
              <a:t>           bob	              </a:t>
            </a:r>
            <a:r>
              <a:rPr lang="en-US" dirty="0" err="1">
                <a:solidFill>
                  <a:srgbClr val="C00000"/>
                </a:solidFill>
              </a:rPr>
              <a:t>otto</a:t>
            </a:r>
            <a:r>
              <a:rPr lang="en-US" dirty="0">
                <a:solidFill>
                  <a:srgbClr val="C00000"/>
                </a:solidFill>
              </a:rPr>
              <a:t>                                 </a:t>
            </a:r>
            <a:r>
              <a:rPr lang="en-US" dirty="0" err="1">
                <a:solidFill>
                  <a:srgbClr val="C00000"/>
                </a:solidFill>
              </a:rPr>
              <a:t>anna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5-Point Star 19"/>
          <p:cNvSpPr/>
          <p:nvPr/>
        </p:nvSpPr>
        <p:spPr>
          <a:xfrm>
            <a:off x="152400" y="22098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216239" y="3519057"/>
            <a:ext cx="9628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5697683" y="3900059"/>
            <a:ext cx="623454" cy="329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A538835-3122-4900-81AE-0542052C4209}"/>
              </a:ext>
            </a:extLst>
          </p:cNvPr>
          <p:cNvSpPr/>
          <p:nvPr/>
        </p:nvSpPr>
        <p:spPr>
          <a:xfrm>
            <a:off x="5587485" y="3820024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41A80B-F431-4C88-9BDB-2BA36D4DB23B}"/>
              </a:ext>
            </a:extLst>
          </p:cNvPr>
          <p:cNvSpPr/>
          <p:nvPr/>
        </p:nvSpPr>
        <p:spPr>
          <a:xfrm>
            <a:off x="1058141" y="4559580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1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Some data structures need a wrap-around feature.</a:t>
            </a:r>
          </a:p>
          <a:p>
            <a:pPr lvl="1"/>
            <a:r>
              <a:rPr lang="en-US" sz="2400" dirty="0"/>
              <a:t>Traversing past the last element takes you back to the first.</a:t>
            </a:r>
          </a:p>
          <a:p>
            <a:r>
              <a:rPr lang="en-US" sz="2800" dirty="0"/>
              <a:t>Circular Linked List</a:t>
            </a:r>
          </a:p>
          <a:p>
            <a:pPr lvl="1"/>
            <a:r>
              <a:rPr lang="en-US" sz="2400" dirty="0"/>
              <a:t>The head points to the first element in the list.</a:t>
            </a:r>
          </a:p>
          <a:p>
            <a:pPr lvl="1"/>
            <a:r>
              <a:rPr lang="en-US" sz="2400" dirty="0"/>
              <a:t>The last element’s next points to the same element that the head points to.</a:t>
            </a:r>
          </a:p>
          <a:p>
            <a:pPr lvl="1"/>
            <a:r>
              <a:rPr lang="en-US" sz="2400" dirty="0"/>
              <a:t>Any method that traverses the list, or modifies the first or last element deserves special attention:</a:t>
            </a:r>
          </a:p>
          <a:p>
            <a:pPr lvl="2"/>
            <a:r>
              <a:rPr lang="en-US" dirty="0"/>
              <a:t>null will only make an appearance with an empty list.</a:t>
            </a:r>
          </a:p>
        </p:txBody>
      </p:sp>
    </p:spTree>
    <p:extLst>
      <p:ext uri="{BB962C8B-B14F-4D97-AF65-F5344CB8AC3E}">
        <p14:creationId xmlns:p14="http://schemas.microsoft.com/office/powerpoint/2010/main" val="3999279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showList</a:t>
            </a:r>
            <a:r>
              <a:rPr lang="en-US" dirty="0"/>
              <a:t> method - circular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2209800"/>
          </a:xfrm>
          <a:ln>
            <a:solidFill>
              <a:srgbClr val="7030A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7030A0"/>
                </a:solidFill>
              </a:rPr>
              <a:t>ListNode</a:t>
            </a:r>
            <a:r>
              <a:rPr lang="en-US" sz="1600" b="1" dirty="0">
                <a:solidFill>
                  <a:srgbClr val="7030A0"/>
                </a:solidFill>
              </a:rPr>
              <a:t>&lt;</a:t>
            </a:r>
            <a:r>
              <a:rPr lang="en-US" sz="1600" b="1" dirty="0" err="1">
                <a:solidFill>
                  <a:srgbClr val="7030A0"/>
                </a:solidFill>
              </a:rPr>
              <a:t>anyType</a:t>
            </a:r>
            <a:r>
              <a:rPr lang="en-US" sz="1600" b="1" dirty="0">
                <a:solidFill>
                  <a:srgbClr val="7030A0"/>
                </a:solidFill>
              </a:rPr>
              <a:t>&gt; current =  head;</a:t>
            </a:r>
          </a:p>
          <a:p>
            <a:pPr marL="0" indent="0">
              <a:buNone/>
            </a:pPr>
            <a:r>
              <a:rPr lang="en-US" sz="1600" b="1" dirty="0"/>
              <a:t>while(</a:t>
            </a:r>
            <a:r>
              <a:rPr lang="en-US" sz="1600" b="1" dirty="0" err="1"/>
              <a:t>current.getNext</a:t>
            </a:r>
            <a:r>
              <a:rPr lang="en-US" sz="1600" b="1" dirty="0"/>
              <a:t>() != head)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</a:t>
            </a:r>
            <a:r>
              <a:rPr lang="en-US" sz="1600" b="1" dirty="0" err="1">
                <a:solidFill>
                  <a:srgbClr val="7030A0"/>
                </a:solidFill>
              </a:rPr>
              <a:t>System.out.print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 err="1">
                <a:solidFill>
                  <a:srgbClr val="7030A0"/>
                </a:solidFill>
              </a:rPr>
              <a:t>current.getValue</a:t>
            </a:r>
            <a:r>
              <a:rPr lang="en-US" sz="1600" b="1" dirty="0">
                <a:solidFill>
                  <a:srgbClr val="7030A0"/>
                </a:solidFill>
              </a:rPr>
              <a:t>() + " ");	</a:t>
            </a:r>
            <a:r>
              <a:rPr lang="en-US" sz="1600" b="1" dirty="0">
                <a:solidFill>
                  <a:srgbClr val="C00000"/>
                </a:solidFill>
              </a:rPr>
              <a:t>//bob	</a:t>
            </a:r>
            <a:r>
              <a:rPr lang="en-US" sz="1600" b="1" dirty="0" err="1">
                <a:solidFill>
                  <a:srgbClr val="C00000"/>
                </a:solidFill>
              </a:rPr>
              <a:t>otto</a:t>
            </a:r>
            <a:endParaRPr lang="en-US" sz="16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600" b="1" dirty="0"/>
              <a:t>     </a:t>
            </a:r>
            <a:r>
              <a:rPr lang="en-US" sz="1600" b="1" dirty="0">
                <a:solidFill>
                  <a:srgbClr val="7030A0"/>
                </a:solidFill>
              </a:rPr>
              <a:t>current = </a:t>
            </a:r>
            <a:r>
              <a:rPr lang="en-US" sz="1600" b="1" dirty="0" err="1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}	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7030A0"/>
                </a:solidFill>
              </a:rPr>
              <a:t>System.out.println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 err="1">
                <a:solidFill>
                  <a:srgbClr val="7030A0"/>
                </a:solidFill>
              </a:rPr>
              <a:t>current.getValue</a:t>
            </a:r>
            <a:r>
              <a:rPr lang="en-US" sz="1600" b="1" dirty="0">
                <a:solidFill>
                  <a:srgbClr val="7030A0"/>
                </a:solidFill>
              </a:rPr>
              <a:t>());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875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6971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01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2382" y="5479473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61564" y="4641273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392382" y="4946073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92382" y="4946073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449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7545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975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023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8119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9549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7259782" y="4655128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447046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	</a:t>
            </a:r>
            <a:r>
              <a:rPr lang="en-US" dirty="0">
                <a:solidFill>
                  <a:srgbClr val="C00000"/>
                </a:solidFill>
              </a:rPr>
              <a:t>           bob	              </a:t>
            </a:r>
            <a:r>
              <a:rPr lang="en-US" dirty="0" err="1">
                <a:solidFill>
                  <a:srgbClr val="C00000"/>
                </a:solidFill>
              </a:rPr>
              <a:t>otto</a:t>
            </a:r>
            <a:r>
              <a:rPr lang="en-US" dirty="0">
                <a:solidFill>
                  <a:srgbClr val="C00000"/>
                </a:solidFill>
              </a:rPr>
              <a:t>                                 </a:t>
            </a:r>
            <a:r>
              <a:rPr lang="en-US" dirty="0" err="1">
                <a:solidFill>
                  <a:srgbClr val="C00000"/>
                </a:solidFill>
              </a:rPr>
              <a:t>anna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5-Point Star 19"/>
          <p:cNvSpPr/>
          <p:nvPr/>
        </p:nvSpPr>
        <p:spPr>
          <a:xfrm>
            <a:off x="152400" y="15240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216239" y="3519057"/>
            <a:ext cx="9628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5697683" y="3900059"/>
            <a:ext cx="623454" cy="329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FBF63DB-8F07-4CD5-A928-6BAFE9FE6FEC}"/>
              </a:ext>
            </a:extLst>
          </p:cNvPr>
          <p:cNvSpPr/>
          <p:nvPr/>
        </p:nvSpPr>
        <p:spPr>
          <a:xfrm>
            <a:off x="5587485" y="3820024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3B7E78-DBD3-4ED6-B91F-A918A094D2C4}"/>
              </a:ext>
            </a:extLst>
          </p:cNvPr>
          <p:cNvSpPr/>
          <p:nvPr/>
        </p:nvSpPr>
        <p:spPr>
          <a:xfrm>
            <a:off x="1058141" y="4559580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41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showList</a:t>
            </a:r>
            <a:r>
              <a:rPr lang="en-US" dirty="0"/>
              <a:t> method - circular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2209800"/>
          </a:xfrm>
          <a:ln>
            <a:solidFill>
              <a:srgbClr val="7030A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7030A0"/>
                </a:solidFill>
              </a:rPr>
              <a:t>ListNode</a:t>
            </a:r>
            <a:r>
              <a:rPr lang="en-US" sz="1600" b="1" dirty="0">
                <a:solidFill>
                  <a:srgbClr val="7030A0"/>
                </a:solidFill>
              </a:rPr>
              <a:t>&lt;</a:t>
            </a:r>
            <a:r>
              <a:rPr lang="en-US" sz="1600" b="1" dirty="0" err="1">
                <a:solidFill>
                  <a:srgbClr val="7030A0"/>
                </a:solidFill>
              </a:rPr>
              <a:t>anyType</a:t>
            </a:r>
            <a:r>
              <a:rPr lang="en-US" sz="1600" b="1" dirty="0">
                <a:solidFill>
                  <a:srgbClr val="7030A0"/>
                </a:solidFill>
              </a:rPr>
              <a:t>&gt; current =  head;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while(</a:t>
            </a:r>
            <a:r>
              <a:rPr lang="en-US" sz="1600" b="1" dirty="0" err="1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 != head)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</a:t>
            </a:r>
            <a:r>
              <a:rPr lang="en-US" sz="1600" b="1" dirty="0" err="1">
                <a:solidFill>
                  <a:srgbClr val="7030A0"/>
                </a:solidFill>
              </a:rPr>
              <a:t>System.out.print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 err="1">
                <a:solidFill>
                  <a:srgbClr val="7030A0"/>
                </a:solidFill>
              </a:rPr>
              <a:t>current.getValue</a:t>
            </a:r>
            <a:r>
              <a:rPr lang="en-US" sz="1600" b="1" dirty="0">
                <a:solidFill>
                  <a:srgbClr val="7030A0"/>
                </a:solidFill>
              </a:rPr>
              <a:t>() + " ");	</a:t>
            </a:r>
            <a:r>
              <a:rPr lang="en-US" sz="1600" b="1" dirty="0">
                <a:solidFill>
                  <a:srgbClr val="C00000"/>
                </a:solidFill>
              </a:rPr>
              <a:t>//bob	</a:t>
            </a:r>
            <a:r>
              <a:rPr lang="en-US" sz="1600" b="1" dirty="0" err="1">
                <a:solidFill>
                  <a:srgbClr val="C00000"/>
                </a:solidFill>
              </a:rPr>
              <a:t>otto</a:t>
            </a:r>
            <a:r>
              <a:rPr lang="en-US" sz="1600" b="1" dirty="0">
                <a:solidFill>
                  <a:srgbClr val="C00000"/>
                </a:solidFill>
              </a:rPr>
              <a:t>	</a:t>
            </a:r>
            <a:r>
              <a:rPr lang="en-US" sz="1600" b="1" dirty="0" err="1">
                <a:solidFill>
                  <a:srgbClr val="C00000"/>
                </a:solidFill>
              </a:rPr>
              <a:t>anna</a:t>
            </a:r>
            <a:endParaRPr lang="en-US" sz="16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600" b="1" dirty="0"/>
              <a:t>     </a:t>
            </a:r>
            <a:r>
              <a:rPr lang="en-US" sz="1600" b="1" dirty="0">
                <a:solidFill>
                  <a:srgbClr val="7030A0"/>
                </a:solidFill>
              </a:rPr>
              <a:t>current = </a:t>
            </a:r>
            <a:r>
              <a:rPr lang="en-US" sz="1600" b="1" dirty="0" err="1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}	</a:t>
            </a:r>
          </a:p>
          <a:p>
            <a:pPr marL="0" indent="0">
              <a:buNone/>
            </a:pPr>
            <a:r>
              <a:rPr lang="en-US" sz="1600" b="1" dirty="0" err="1"/>
              <a:t>System.out.println</a:t>
            </a:r>
            <a:r>
              <a:rPr lang="en-US" sz="1600" b="1" dirty="0"/>
              <a:t>(</a:t>
            </a:r>
            <a:r>
              <a:rPr lang="en-US" sz="1600" b="1" dirty="0" err="1"/>
              <a:t>current.getValue</a:t>
            </a:r>
            <a:r>
              <a:rPr lang="en-US" sz="1600" b="1" dirty="0"/>
              <a:t>());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875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6971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01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2382" y="5479473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61564" y="4641273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392382" y="4946073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92382" y="4946073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449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7545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975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2023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58119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9549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7259782" y="4655128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447046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	</a:t>
            </a:r>
            <a:r>
              <a:rPr lang="en-US" dirty="0">
                <a:solidFill>
                  <a:srgbClr val="C00000"/>
                </a:solidFill>
              </a:rPr>
              <a:t>           bob	              </a:t>
            </a:r>
            <a:r>
              <a:rPr lang="en-US" dirty="0" err="1">
                <a:solidFill>
                  <a:srgbClr val="C00000"/>
                </a:solidFill>
              </a:rPr>
              <a:t>otto</a:t>
            </a:r>
            <a:r>
              <a:rPr lang="en-US" dirty="0">
                <a:solidFill>
                  <a:srgbClr val="C00000"/>
                </a:solidFill>
              </a:rPr>
              <a:t>                                 </a:t>
            </a:r>
            <a:r>
              <a:rPr lang="en-US" dirty="0" err="1">
                <a:solidFill>
                  <a:srgbClr val="C00000"/>
                </a:solidFill>
              </a:rPr>
              <a:t>anna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5-Point Star 19"/>
          <p:cNvSpPr/>
          <p:nvPr/>
        </p:nvSpPr>
        <p:spPr>
          <a:xfrm>
            <a:off x="152400" y="29718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216239" y="3519057"/>
            <a:ext cx="9628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cxnSp>
        <p:nvCxnSpPr>
          <p:cNvPr id="22" name="Straight Arrow Connector 21"/>
          <p:cNvCxnSpPr>
            <a:stCxn id="21" idx="2"/>
          </p:cNvCxnSpPr>
          <p:nvPr/>
        </p:nvCxnSpPr>
        <p:spPr>
          <a:xfrm>
            <a:off x="5697683" y="3900059"/>
            <a:ext cx="623454" cy="329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965369F-9928-4E17-8CAD-5ED61A16720E}"/>
              </a:ext>
            </a:extLst>
          </p:cNvPr>
          <p:cNvSpPr/>
          <p:nvPr/>
        </p:nvSpPr>
        <p:spPr>
          <a:xfrm>
            <a:off x="5587485" y="3820024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113558-C517-4854-AFB3-3F4A58433109}"/>
              </a:ext>
            </a:extLst>
          </p:cNvPr>
          <p:cNvSpPr/>
          <p:nvPr/>
        </p:nvSpPr>
        <p:spPr>
          <a:xfrm>
            <a:off x="1058141" y="4559580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154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showList</a:t>
            </a:r>
            <a:r>
              <a:rPr lang="en-US" dirty="0"/>
              <a:t> method - circular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2209800"/>
          </a:xfrm>
          <a:ln>
            <a:solidFill>
              <a:srgbClr val="7030A0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7030A0"/>
                </a:solidFill>
              </a:rPr>
              <a:t>ListNode</a:t>
            </a:r>
            <a:r>
              <a:rPr lang="en-US" sz="1600" b="1" dirty="0">
                <a:solidFill>
                  <a:srgbClr val="7030A0"/>
                </a:solidFill>
              </a:rPr>
              <a:t>&lt;</a:t>
            </a:r>
            <a:r>
              <a:rPr lang="en-US" sz="1600" b="1" dirty="0" err="1">
                <a:solidFill>
                  <a:srgbClr val="7030A0"/>
                </a:solidFill>
              </a:rPr>
              <a:t>anyType</a:t>
            </a:r>
            <a:r>
              <a:rPr lang="en-US" sz="1600" b="1" dirty="0">
                <a:solidFill>
                  <a:srgbClr val="7030A0"/>
                </a:solidFill>
              </a:rPr>
              <a:t>&gt; current =  head;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while(</a:t>
            </a:r>
            <a:r>
              <a:rPr lang="en-US" sz="1600" b="1" dirty="0" err="1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 != head)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     </a:t>
            </a:r>
            <a:r>
              <a:rPr lang="en-US" sz="1600" b="1" dirty="0" err="1">
                <a:solidFill>
                  <a:srgbClr val="7030A0"/>
                </a:solidFill>
              </a:rPr>
              <a:t>System.out.print</a:t>
            </a:r>
            <a:r>
              <a:rPr lang="en-US" sz="1600" b="1" dirty="0">
                <a:solidFill>
                  <a:srgbClr val="7030A0"/>
                </a:solidFill>
              </a:rPr>
              <a:t>(</a:t>
            </a:r>
            <a:r>
              <a:rPr lang="en-US" sz="1600" b="1" dirty="0" err="1">
                <a:solidFill>
                  <a:srgbClr val="7030A0"/>
                </a:solidFill>
              </a:rPr>
              <a:t>current.getValue</a:t>
            </a:r>
            <a:r>
              <a:rPr lang="en-US" sz="1600" b="1" dirty="0">
                <a:solidFill>
                  <a:srgbClr val="7030A0"/>
                </a:solidFill>
              </a:rPr>
              <a:t>() + " ");	</a:t>
            </a:r>
            <a:r>
              <a:rPr lang="en-US" sz="1600" b="1" dirty="0">
                <a:solidFill>
                  <a:srgbClr val="C00000"/>
                </a:solidFill>
              </a:rPr>
              <a:t>//bob	</a:t>
            </a:r>
            <a:r>
              <a:rPr lang="en-US" sz="1600" b="1" dirty="0" err="1">
                <a:solidFill>
                  <a:srgbClr val="C00000"/>
                </a:solidFill>
              </a:rPr>
              <a:t>otto</a:t>
            </a:r>
            <a:r>
              <a:rPr lang="en-US" sz="1600" b="1" dirty="0">
                <a:solidFill>
                  <a:srgbClr val="C00000"/>
                </a:solidFill>
              </a:rPr>
              <a:t>	</a:t>
            </a:r>
            <a:r>
              <a:rPr lang="en-US" sz="1600" b="1" dirty="0" err="1">
                <a:solidFill>
                  <a:srgbClr val="C00000"/>
                </a:solidFill>
              </a:rPr>
              <a:t>anna</a:t>
            </a:r>
            <a:endParaRPr lang="en-US" sz="16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600" b="1" dirty="0"/>
              <a:t>     </a:t>
            </a:r>
            <a:r>
              <a:rPr lang="en-US" sz="1600" b="1" dirty="0">
                <a:solidFill>
                  <a:srgbClr val="7030A0"/>
                </a:solidFill>
              </a:rPr>
              <a:t>current = </a:t>
            </a:r>
            <a:r>
              <a:rPr lang="en-US" sz="1600" b="1" dirty="0" err="1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}	</a:t>
            </a:r>
          </a:p>
          <a:p>
            <a:pPr marL="0" indent="0">
              <a:buNone/>
            </a:pPr>
            <a:r>
              <a:rPr lang="en-US" sz="1600" b="1" dirty="0" err="1"/>
              <a:t>System.out.println</a:t>
            </a:r>
            <a:r>
              <a:rPr lang="en-US" sz="1600" b="1" dirty="0"/>
              <a:t>(</a:t>
            </a:r>
            <a:r>
              <a:rPr lang="en-US" sz="1600" b="1" dirty="0" err="1"/>
              <a:t>current.getValue</a:t>
            </a:r>
            <a:r>
              <a:rPr lang="en-US" sz="1600" b="1" dirty="0"/>
              <a:t>());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2564" y="3810002"/>
            <a:ext cx="8534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</a:t>
            </a:r>
          </a:p>
          <a:p>
            <a:r>
              <a:rPr lang="en-US" dirty="0"/>
              <a:t>In traversing all the way through a circular linked list, the flag to see if you are on the last element is to check to see if the next element is the head.</a:t>
            </a:r>
          </a:p>
          <a:p>
            <a:endParaRPr lang="en-US" dirty="0"/>
          </a:p>
          <a:p>
            <a:r>
              <a:rPr lang="en-US" dirty="0"/>
              <a:t>That will stop the loop on the last element and not process it.</a:t>
            </a:r>
          </a:p>
          <a:p>
            <a:endParaRPr lang="en-US" dirty="0"/>
          </a:p>
          <a:p>
            <a:r>
              <a:rPr lang="en-US" dirty="0"/>
              <a:t>You must process the last element after the loop is over.</a:t>
            </a:r>
          </a:p>
        </p:txBody>
      </p:sp>
      <p:sp>
        <p:nvSpPr>
          <p:cNvPr id="20" name="5-Point Star 19"/>
          <p:cNvSpPr/>
          <p:nvPr/>
        </p:nvSpPr>
        <p:spPr>
          <a:xfrm>
            <a:off x="152400" y="29718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51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head        null			//an empty 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head	         </a:t>
            </a:r>
            <a:r>
              <a:rPr lang="en-US" b="1" dirty="0">
                <a:solidFill>
                  <a:srgbClr val="C00000"/>
                </a:solidFill>
              </a:rPr>
              <a:t>bob</a:t>
            </a:r>
            <a:r>
              <a:rPr lang="en-US" dirty="0"/>
              <a:t>			//one-element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//3 elements</a:t>
            </a:r>
          </a:p>
          <a:p>
            <a:pPr marL="0" indent="0">
              <a:buNone/>
            </a:pPr>
            <a:r>
              <a:rPr lang="en-US" dirty="0"/>
              <a:t>head         </a:t>
            </a:r>
            <a:r>
              <a:rPr lang="en-US" b="1" dirty="0">
                <a:solidFill>
                  <a:srgbClr val="C00000"/>
                </a:solidFill>
              </a:rPr>
              <a:t> bob               </a:t>
            </a:r>
            <a:r>
              <a:rPr lang="en-US" b="1" dirty="0" err="1">
                <a:solidFill>
                  <a:srgbClr val="C00000"/>
                </a:solidFill>
              </a:rPr>
              <a:t>otto</a:t>
            </a:r>
            <a:r>
              <a:rPr lang="en-US" b="1" dirty="0">
                <a:solidFill>
                  <a:srgbClr val="C00000"/>
                </a:solidFill>
              </a:rPr>
              <a:t>              </a:t>
            </a:r>
            <a:r>
              <a:rPr lang="en-US" b="1" dirty="0" err="1">
                <a:solidFill>
                  <a:srgbClr val="C00000"/>
                </a:solidFill>
              </a:rPr>
              <a:t>anna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47800" y="1905000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447800" y="3048000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057400" y="2667000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00400" y="2667000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505200" y="3048000"/>
            <a:ext cx="381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52600" y="3886200"/>
            <a:ext cx="2133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86200" y="3048000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752600" y="3352800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752600" y="3352800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427018" y="4876800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036618" y="4495800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179618" y="4495800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731818" y="5715000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001000" y="4876800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731818" y="5181600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731818" y="5181600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484418" y="4876800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094018" y="4495800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237018" y="4495800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541818" y="4876800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151418" y="4495800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294418" y="4495800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7599218" y="4890655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37155EA-4BFC-415F-B37F-314ABCBED3F1}"/>
              </a:ext>
            </a:extLst>
          </p:cNvPr>
          <p:cNvSpPr/>
          <p:nvPr/>
        </p:nvSpPr>
        <p:spPr>
          <a:xfrm>
            <a:off x="1398882" y="1798640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37155EA-4BFC-415F-B37F-314ABCBED3F1}"/>
              </a:ext>
            </a:extLst>
          </p:cNvPr>
          <p:cNvSpPr/>
          <p:nvPr/>
        </p:nvSpPr>
        <p:spPr>
          <a:xfrm>
            <a:off x="1398882" y="2941639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D5F5021-98A3-429B-A385-D071EF29723D}"/>
              </a:ext>
            </a:extLst>
          </p:cNvPr>
          <p:cNvSpPr/>
          <p:nvPr/>
        </p:nvSpPr>
        <p:spPr>
          <a:xfrm>
            <a:off x="1397577" y="4736033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4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getLast</a:t>
            </a:r>
            <a:r>
              <a:rPr lang="en-US" dirty="0"/>
              <a:t> method - regular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B0F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//pre:  the </a:t>
            </a:r>
            <a:r>
              <a:rPr lang="en-US" dirty="0" err="1">
                <a:solidFill>
                  <a:srgbClr val="C00000"/>
                </a:solidFill>
              </a:rPr>
              <a:t>lastNode</a:t>
            </a:r>
            <a:r>
              <a:rPr lang="en-US" dirty="0">
                <a:solidFill>
                  <a:srgbClr val="C00000"/>
                </a:solidFill>
              </a:rPr>
              <a:t> is not null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//post: returns the </a:t>
            </a:r>
            <a:r>
              <a:rPr lang="en-US" dirty="0" err="1">
                <a:solidFill>
                  <a:srgbClr val="C00000"/>
                </a:solidFill>
              </a:rPr>
              <a:t>lastNode's</a:t>
            </a:r>
            <a:r>
              <a:rPr lang="en-US" dirty="0">
                <a:solidFill>
                  <a:srgbClr val="C00000"/>
                </a:solidFill>
              </a:rPr>
              <a:t> value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public 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getLast</a:t>
            </a:r>
            <a:r>
              <a:rPr lang="en-US" b="1" dirty="0">
                <a:solidFill>
                  <a:srgbClr val="7030A0"/>
                </a:solidFill>
              </a:rPr>
              <a:t>() throws Exception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 (head==null)</a:t>
            </a:r>
            <a:r>
              <a:rPr lang="en-US" dirty="0"/>
              <a:t>			</a:t>
            </a:r>
            <a:r>
              <a:rPr lang="en-US" dirty="0">
                <a:solidFill>
                  <a:srgbClr val="C00000"/>
                </a:solidFill>
              </a:rPr>
              <a:t>//if list is empty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throw new Exception(</a:t>
            </a:r>
            <a:r>
              <a:rPr lang="en-US" b="1" dirty="0">
                <a:solidFill>
                  <a:srgbClr val="C00000"/>
                </a:solidFill>
              </a:rPr>
              <a:t>"You can't get the end of an empty list"</a:t>
            </a:r>
            <a:r>
              <a:rPr lang="en-US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&lt;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&gt; current = head;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while(</a:t>
            </a:r>
            <a:r>
              <a:rPr lang="en-US" b="1" dirty="0" err="1">
                <a:solidFill>
                  <a:srgbClr val="7030A0"/>
                </a:solidFill>
              </a:rPr>
              <a:t>current.getNext</a:t>
            </a:r>
            <a:r>
              <a:rPr lang="en-US" b="1" dirty="0">
                <a:solidFill>
                  <a:srgbClr val="7030A0"/>
                </a:solidFill>
              </a:rPr>
              <a:t>() != </a:t>
            </a:r>
            <a:r>
              <a:rPr lang="en-US" b="1" dirty="0"/>
              <a:t>null</a:t>
            </a:r>
            <a:r>
              <a:rPr lang="en-US" b="1" dirty="0">
                <a:solidFill>
                  <a:srgbClr val="7030A0"/>
                </a:solidFill>
              </a:rPr>
              <a:t>)  </a:t>
            </a: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//make current go to the end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current = </a:t>
            </a:r>
            <a:r>
              <a:rPr lang="en-US" b="1" dirty="0" err="1">
                <a:solidFill>
                  <a:srgbClr val="7030A0"/>
                </a:solidFill>
              </a:rPr>
              <a:t>current.getNext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return </a:t>
            </a:r>
            <a:r>
              <a:rPr lang="en-US" b="1" dirty="0" err="1">
                <a:solidFill>
                  <a:srgbClr val="7030A0"/>
                </a:solidFill>
              </a:rPr>
              <a:t>current.getValue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237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getLast</a:t>
            </a:r>
            <a:r>
              <a:rPr lang="en-US" dirty="0"/>
              <a:t> method - circular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00B0F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//pre:  the </a:t>
            </a:r>
            <a:r>
              <a:rPr lang="en-US" dirty="0" err="1">
                <a:solidFill>
                  <a:srgbClr val="C00000"/>
                </a:solidFill>
              </a:rPr>
              <a:t>lastNode</a:t>
            </a:r>
            <a:r>
              <a:rPr lang="en-US" dirty="0">
                <a:solidFill>
                  <a:srgbClr val="C00000"/>
                </a:solidFill>
              </a:rPr>
              <a:t> is not null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//post: returns the </a:t>
            </a:r>
            <a:r>
              <a:rPr lang="en-US" dirty="0" err="1">
                <a:solidFill>
                  <a:srgbClr val="C00000"/>
                </a:solidFill>
              </a:rPr>
              <a:t>lastNode's</a:t>
            </a:r>
            <a:r>
              <a:rPr lang="en-US" dirty="0">
                <a:solidFill>
                  <a:srgbClr val="C00000"/>
                </a:solidFill>
              </a:rPr>
              <a:t> value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public 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getLast</a:t>
            </a:r>
            <a:r>
              <a:rPr lang="en-US" b="1" dirty="0">
                <a:solidFill>
                  <a:srgbClr val="7030A0"/>
                </a:solidFill>
              </a:rPr>
              <a:t>() throws Exception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 (head==null)</a:t>
            </a:r>
            <a:r>
              <a:rPr lang="en-US" dirty="0"/>
              <a:t>			</a:t>
            </a:r>
            <a:r>
              <a:rPr lang="en-US" dirty="0">
                <a:solidFill>
                  <a:srgbClr val="C00000"/>
                </a:solidFill>
              </a:rPr>
              <a:t>//if list is empty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throw new Exception(</a:t>
            </a:r>
            <a:r>
              <a:rPr lang="en-US" b="1" dirty="0">
                <a:solidFill>
                  <a:srgbClr val="C00000"/>
                </a:solidFill>
              </a:rPr>
              <a:t>"You can't get the end of an empty list"</a:t>
            </a:r>
            <a:r>
              <a:rPr lang="en-US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&lt;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&gt; current = head;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while(</a:t>
            </a:r>
            <a:r>
              <a:rPr lang="en-US" b="1" dirty="0" err="1">
                <a:solidFill>
                  <a:srgbClr val="7030A0"/>
                </a:solidFill>
              </a:rPr>
              <a:t>current.getNext</a:t>
            </a:r>
            <a:r>
              <a:rPr lang="en-US" b="1" dirty="0">
                <a:solidFill>
                  <a:srgbClr val="7030A0"/>
                </a:solidFill>
              </a:rPr>
              <a:t>() != </a:t>
            </a:r>
            <a:r>
              <a:rPr lang="en-US" b="1" dirty="0"/>
              <a:t>head</a:t>
            </a:r>
            <a:r>
              <a:rPr lang="en-US" b="1" dirty="0">
                <a:solidFill>
                  <a:srgbClr val="7030A0"/>
                </a:solidFill>
              </a:rPr>
              <a:t>)  </a:t>
            </a: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//make current go to the end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current = </a:t>
            </a:r>
            <a:r>
              <a:rPr lang="en-US" b="1" dirty="0" err="1">
                <a:solidFill>
                  <a:srgbClr val="7030A0"/>
                </a:solidFill>
              </a:rPr>
              <a:t>current.getNext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return </a:t>
            </a:r>
            <a:r>
              <a:rPr lang="en-US" b="1" dirty="0" err="1">
                <a:solidFill>
                  <a:srgbClr val="7030A0"/>
                </a:solidFill>
              </a:rPr>
              <a:t>current.getValue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587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2"/>
            <a:ext cx="4419600" cy="1752599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/>
              <a:t>ListNode</a:t>
            </a:r>
            <a:r>
              <a:rPr lang="en-US" sz="2200" b="1" dirty="0"/>
              <a:t>&lt;</a:t>
            </a:r>
            <a:r>
              <a:rPr lang="en-US" sz="2200" b="1" dirty="0" err="1"/>
              <a:t>anyType</a:t>
            </a:r>
            <a:r>
              <a:rPr lang="en-US" sz="2200" b="1" dirty="0"/>
              <a:t>&gt; current = head;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while(</a:t>
            </a:r>
            <a:r>
              <a:rPr lang="en-US" sz="2200" b="1" dirty="0" err="1">
                <a:solidFill>
                  <a:srgbClr val="7030A0"/>
                </a:solidFill>
              </a:rPr>
              <a:t>current.getNext</a:t>
            </a:r>
            <a:r>
              <a:rPr lang="en-US" sz="2200" b="1" dirty="0">
                <a:solidFill>
                  <a:srgbClr val="7030A0"/>
                </a:solidFill>
              </a:rPr>
              <a:t>() != head)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current = </a:t>
            </a:r>
            <a:r>
              <a:rPr lang="en-US" sz="2200" b="1" dirty="0" err="1">
                <a:solidFill>
                  <a:srgbClr val="7030A0"/>
                </a:solidFill>
              </a:rPr>
              <a:t>current.getNext</a:t>
            </a:r>
            <a:r>
              <a:rPr lang="en-US" sz="22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return </a:t>
            </a:r>
            <a:r>
              <a:rPr lang="en-US" sz="2200" b="1" dirty="0" err="1">
                <a:solidFill>
                  <a:srgbClr val="7030A0"/>
                </a:solidFill>
              </a:rPr>
              <a:t>current.getValue</a:t>
            </a:r>
            <a:r>
              <a:rPr lang="en-US" sz="2200" b="1" dirty="0">
                <a:solidFill>
                  <a:srgbClr val="7030A0"/>
                </a:solidFill>
              </a:rPr>
              <a:t>();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/>
              <a:t>getLast</a:t>
            </a:r>
            <a:r>
              <a:rPr lang="en-US" dirty="0"/>
              <a:t> method - circular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875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971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401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92382" y="5479473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61564" y="4641273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92382" y="4946073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92382" y="4946073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449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7545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975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023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8119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549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7259782" y="4655128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" y="447046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	</a:t>
            </a:r>
            <a:r>
              <a:rPr lang="en-US" dirty="0">
                <a:solidFill>
                  <a:srgbClr val="C00000"/>
                </a:solidFill>
              </a:rPr>
              <a:t>           bob	              </a:t>
            </a:r>
            <a:r>
              <a:rPr lang="en-US" dirty="0" err="1">
                <a:solidFill>
                  <a:srgbClr val="C00000"/>
                </a:solidFill>
              </a:rPr>
              <a:t>otto</a:t>
            </a:r>
            <a:r>
              <a:rPr lang="en-US" dirty="0">
                <a:solidFill>
                  <a:srgbClr val="C00000"/>
                </a:solidFill>
              </a:rPr>
              <a:t>                                 </a:t>
            </a:r>
            <a:r>
              <a:rPr lang="en-US" dirty="0" err="1">
                <a:solidFill>
                  <a:srgbClr val="C00000"/>
                </a:solidFill>
              </a:rPr>
              <a:t>anna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5-Point Star 20"/>
          <p:cNvSpPr/>
          <p:nvPr/>
        </p:nvSpPr>
        <p:spPr>
          <a:xfrm>
            <a:off x="124691" y="16002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76302" y="3480955"/>
            <a:ext cx="9628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cxnSp>
        <p:nvCxnSpPr>
          <p:cNvPr id="24" name="Straight Arrow Connector 23"/>
          <p:cNvCxnSpPr>
            <a:stCxn id="22" idx="2"/>
          </p:cNvCxnSpPr>
          <p:nvPr/>
        </p:nvCxnSpPr>
        <p:spPr>
          <a:xfrm>
            <a:off x="1357746" y="3861957"/>
            <a:ext cx="623454" cy="329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21EC6B9-FAF4-452F-825C-C58E0CEE57A3}"/>
              </a:ext>
            </a:extLst>
          </p:cNvPr>
          <p:cNvSpPr/>
          <p:nvPr/>
        </p:nvSpPr>
        <p:spPr>
          <a:xfrm>
            <a:off x="1065841" y="4532790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D5FCE3-3B55-480A-BA0A-FFBDDC3013A7}"/>
              </a:ext>
            </a:extLst>
          </p:cNvPr>
          <p:cNvSpPr/>
          <p:nvPr/>
        </p:nvSpPr>
        <p:spPr>
          <a:xfrm>
            <a:off x="1167245" y="3798491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17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2"/>
            <a:ext cx="4419600" cy="1752599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>
                <a:solidFill>
                  <a:srgbClr val="7030A0"/>
                </a:solidFill>
              </a:rPr>
              <a:t>ListNode</a:t>
            </a:r>
            <a:r>
              <a:rPr lang="en-US" sz="2200" b="1" dirty="0">
                <a:solidFill>
                  <a:srgbClr val="7030A0"/>
                </a:solidFill>
              </a:rPr>
              <a:t>&lt;</a:t>
            </a:r>
            <a:r>
              <a:rPr lang="en-US" sz="2200" b="1" dirty="0" err="1">
                <a:solidFill>
                  <a:srgbClr val="7030A0"/>
                </a:solidFill>
              </a:rPr>
              <a:t>anyType</a:t>
            </a:r>
            <a:r>
              <a:rPr lang="en-US" sz="2200" b="1" dirty="0">
                <a:solidFill>
                  <a:srgbClr val="7030A0"/>
                </a:solidFill>
              </a:rPr>
              <a:t>&gt; current = head;</a:t>
            </a:r>
          </a:p>
          <a:p>
            <a:pPr marL="0" indent="0">
              <a:buNone/>
            </a:pPr>
            <a:r>
              <a:rPr lang="en-US" sz="2200" b="1" dirty="0"/>
              <a:t>while(</a:t>
            </a:r>
            <a:r>
              <a:rPr lang="en-US" sz="2200" b="1" dirty="0" err="1"/>
              <a:t>current.getNext</a:t>
            </a:r>
            <a:r>
              <a:rPr lang="en-US" sz="2200" b="1" dirty="0"/>
              <a:t>() != head)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current = </a:t>
            </a:r>
            <a:r>
              <a:rPr lang="en-US" sz="2200" b="1" dirty="0" err="1">
                <a:solidFill>
                  <a:srgbClr val="7030A0"/>
                </a:solidFill>
              </a:rPr>
              <a:t>current.getNext</a:t>
            </a:r>
            <a:r>
              <a:rPr lang="en-US" sz="22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return </a:t>
            </a:r>
            <a:r>
              <a:rPr lang="en-US" sz="2200" b="1" dirty="0" err="1">
                <a:solidFill>
                  <a:srgbClr val="7030A0"/>
                </a:solidFill>
              </a:rPr>
              <a:t>current.getValue</a:t>
            </a:r>
            <a:r>
              <a:rPr lang="en-US" sz="2200" b="1" dirty="0">
                <a:solidFill>
                  <a:srgbClr val="7030A0"/>
                </a:solidFill>
              </a:rPr>
              <a:t>();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/>
              <a:t>getLast</a:t>
            </a:r>
            <a:r>
              <a:rPr lang="en-US" dirty="0"/>
              <a:t> method - circular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875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971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401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92382" y="5479473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61564" y="4641273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92382" y="4946073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92382" y="4946073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449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7545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975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023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8119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549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7259782" y="4655128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" y="447046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	</a:t>
            </a:r>
            <a:r>
              <a:rPr lang="en-US" dirty="0">
                <a:solidFill>
                  <a:srgbClr val="C00000"/>
                </a:solidFill>
              </a:rPr>
              <a:t>           bob	              </a:t>
            </a:r>
            <a:r>
              <a:rPr lang="en-US" dirty="0" err="1">
                <a:solidFill>
                  <a:srgbClr val="C00000"/>
                </a:solidFill>
              </a:rPr>
              <a:t>otto</a:t>
            </a:r>
            <a:r>
              <a:rPr lang="en-US" dirty="0">
                <a:solidFill>
                  <a:srgbClr val="C00000"/>
                </a:solidFill>
              </a:rPr>
              <a:t>                                 </a:t>
            </a:r>
            <a:r>
              <a:rPr lang="en-US" dirty="0" err="1">
                <a:solidFill>
                  <a:srgbClr val="C00000"/>
                </a:solidFill>
              </a:rPr>
              <a:t>anna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5-Point Star 20"/>
          <p:cNvSpPr/>
          <p:nvPr/>
        </p:nvSpPr>
        <p:spPr>
          <a:xfrm>
            <a:off x="124691" y="20574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76302" y="3480955"/>
            <a:ext cx="9628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>
          <a:xfrm>
            <a:off x="1357746" y="3861957"/>
            <a:ext cx="623454" cy="329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D008ADB-ECAE-4450-84BE-69F20D509C27}"/>
              </a:ext>
            </a:extLst>
          </p:cNvPr>
          <p:cNvSpPr/>
          <p:nvPr/>
        </p:nvSpPr>
        <p:spPr>
          <a:xfrm>
            <a:off x="1065841" y="4532790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632FD4-6C33-4984-9818-C316EF9F96F6}"/>
              </a:ext>
            </a:extLst>
          </p:cNvPr>
          <p:cNvSpPr/>
          <p:nvPr/>
        </p:nvSpPr>
        <p:spPr>
          <a:xfrm>
            <a:off x="1167245" y="3798491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3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2"/>
            <a:ext cx="4419600" cy="1752599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>
                <a:solidFill>
                  <a:srgbClr val="7030A0"/>
                </a:solidFill>
              </a:rPr>
              <a:t>ListNode</a:t>
            </a:r>
            <a:r>
              <a:rPr lang="en-US" sz="2200" b="1" dirty="0">
                <a:solidFill>
                  <a:srgbClr val="7030A0"/>
                </a:solidFill>
              </a:rPr>
              <a:t>&lt;</a:t>
            </a:r>
            <a:r>
              <a:rPr lang="en-US" sz="2200" b="1" dirty="0" err="1">
                <a:solidFill>
                  <a:srgbClr val="7030A0"/>
                </a:solidFill>
              </a:rPr>
              <a:t>anyType</a:t>
            </a:r>
            <a:r>
              <a:rPr lang="en-US" sz="2200" b="1" dirty="0">
                <a:solidFill>
                  <a:srgbClr val="7030A0"/>
                </a:solidFill>
              </a:rPr>
              <a:t>&gt; current = head;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while(</a:t>
            </a:r>
            <a:r>
              <a:rPr lang="en-US" sz="2200" b="1" dirty="0" err="1">
                <a:solidFill>
                  <a:srgbClr val="7030A0"/>
                </a:solidFill>
              </a:rPr>
              <a:t>current.getNext</a:t>
            </a:r>
            <a:r>
              <a:rPr lang="en-US" sz="2200" b="1" dirty="0">
                <a:solidFill>
                  <a:srgbClr val="7030A0"/>
                </a:solidFill>
              </a:rPr>
              <a:t>() != head)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</a:t>
            </a:r>
            <a:r>
              <a:rPr lang="en-US" sz="2200" b="1" dirty="0"/>
              <a:t>current = </a:t>
            </a:r>
            <a:r>
              <a:rPr lang="en-US" sz="2200" b="1" dirty="0" err="1"/>
              <a:t>current.getNext</a:t>
            </a:r>
            <a:r>
              <a:rPr lang="en-US" sz="2200" b="1" dirty="0"/>
              <a:t>();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return </a:t>
            </a:r>
            <a:r>
              <a:rPr lang="en-US" sz="2200" b="1" dirty="0" err="1">
                <a:solidFill>
                  <a:srgbClr val="7030A0"/>
                </a:solidFill>
              </a:rPr>
              <a:t>current.getValue</a:t>
            </a:r>
            <a:r>
              <a:rPr lang="en-US" sz="2200" b="1" dirty="0">
                <a:solidFill>
                  <a:srgbClr val="7030A0"/>
                </a:solidFill>
              </a:rPr>
              <a:t>();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/>
              <a:t>getLast</a:t>
            </a:r>
            <a:r>
              <a:rPr lang="en-US" dirty="0"/>
              <a:t> method - circular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875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971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401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92382" y="5479473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61564" y="4641273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92382" y="4946073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92382" y="4946073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449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7545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975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023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8119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549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7259782" y="4655128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" y="447046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	</a:t>
            </a:r>
            <a:r>
              <a:rPr lang="en-US" dirty="0">
                <a:solidFill>
                  <a:srgbClr val="C00000"/>
                </a:solidFill>
              </a:rPr>
              <a:t>           bob	              </a:t>
            </a:r>
            <a:r>
              <a:rPr lang="en-US" dirty="0" err="1">
                <a:solidFill>
                  <a:srgbClr val="C00000"/>
                </a:solidFill>
              </a:rPr>
              <a:t>otto</a:t>
            </a:r>
            <a:r>
              <a:rPr lang="en-US" dirty="0">
                <a:solidFill>
                  <a:srgbClr val="C00000"/>
                </a:solidFill>
              </a:rPr>
              <a:t>                                 </a:t>
            </a:r>
            <a:r>
              <a:rPr lang="en-US" dirty="0" err="1">
                <a:solidFill>
                  <a:srgbClr val="C00000"/>
                </a:solidFill>
              </a:rPr>
              <a:t>anna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5-Point Star 20"/>
          <p:cNvSpPr/>
          <p:nvPr/>
        </p:nvSpPr>
        <p:spPr>
          <a:xfrm>
            <a:off x="124691" y="2438400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144984" y="3480955"/>
            <a:ext cx="9628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>
          <a:xfrm>
            <a:off x="3626428" y="3861957"/>
            <a:ext cx="623454" cy="329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241C88-FF9A-4B4C-B92E-BAFAAE712519}"/>
              </a:ext>
            </a:extLst>
          </p:cNvPr>
          <p:cNvSpPr/>
          <p:nvPr/>
        </p:nvSpPr>
        <p:spPr>
          <a:xfrm>
            <a:off x="1065841" y="4532790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1FB76F-EDAA-4903-9017-D641C8C3EAA5}"/>
              </a:ext>
            </a:extLst>
          </p:cNvPr>
          <p:cNvSpPr/>
          <p:nvPr/>
        </p:nvSpPr>
        <p:spPr>
          <a:xfrm>
            <a:off x="3435927" y="3799026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1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2"/>
            <a:ext cx="4419600" cy="1752599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err="1">
                <a:solidFill>
                  <a:srgbClr val="7030A0"/>
                </a:solidFill>
              </a:rPr>
              <a:t>ListNode</a:t>
            </a:r>
            <a:r>
              <a:rPr lang="en-US" sz="2200" b="1" dirty="0">
                <a:solidFill>
                  <a:srgbClr val="7030A0"/>
                </a:solidFill>
              </a:rPr>
              <a:t>&lt;</a:t>
            </a:r>
            <a:r>
              <a:rPr lang="en-US" sz="2200" b="1" dirty="0" err="1">
                <a:solidFill>
                  <a:srgbClr val="7030A0"/>
                </a:solidFill>
              </a:rPr>
              <a:t>anyType</a:t>
            </a:r>
            <a:r>
              <a:rPr lang="en-US" sz="2200" b="1" dirty="0">
                <a:solidFill>
                  <a:srgbClr val="7030A0"/>
                </a:solidFill>
              </a:rPr>
              <a:t>&gt; current = head;</a:t>
            </a:r>
          </a:p>
          <a:p>
            <a:pPr marL="0" indent="0">
              <a:buNone/>
            </a:pPr>
            <a:r>
              <a:rPr lang="en-US" sz="2200" b="1" dirty="0"/>
              <a:t>while(</a:t>
            </a:r>
            <a:r>
              <a:rPr lang="en-US" sz="2200" b="1" dirty="0" err="1"/>
              <a:t>current.getNext</a:t>
            </a:r>
            <a:r>
              <a:rPr lang="en-US" sz="2200" b="1" dirty="0"/>
              <a:t>() != head) 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     current = </a:t>
            </a:r>
            <a:r>
              <a:rPr lang="en-US" sz="2200" b="1" dirty="0" err="1">
                <a:solidFill>
                  <a:srgbClr val="7030A0"/>
                </a:solidFill>
              </a:rPr>
              <a:t>current.getNext</a:t>
            </a:r>
            <a:r>
              <a:rPr lang="en-US" sz="22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200" b="1" dirty="0">
                <a:solidFill>
                  <a:srgbClr val="7030A0"/>
                </a:solidFill>
              </a:rPr>
              <a:t>return </a:t>
            </a:r>
            <a:r>
              <a:rPr lang="en-US" sz="2200" b="1" dirty="0" err="1">
                <a:solidFill>
                  <a:srgbClr val="7030A0"/>
                </a:solidFill>
              </a:rPr>
              <a:t>current.getValue</a:t>
            </a:r>
            <a:r>
              <a:rPr lang="en-US" sz="2200" b="1" dirty="0">
                <a:solidFill>
                  <a:srgbClr val="7030A0"/>
                </a:solidFill>
              </a:rPr>
              <a:t>();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err="1"/>
              <a:t>getLast</a:t>
            </a:r>
            <a:r>
              <a:rPr lang="en-US" dirty="0"/>
              <a:t> method - circular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0875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971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401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92382" y="5479473"/>
            <a:ext cx="62691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61564" y="4641273"/>
            <a:ext cx="0" cy="838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392382" y="4946073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392382" y="4946073"/>
            <a:ext cx="30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449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7545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8975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02382" y="4641273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811982" y="4260273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54982" y="4260273"/>
            <a:ext cx="304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7259782" y="4655128"/>
            <a:ext cx="40178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" y="4470462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	</a:t>
            </a:r>
            <a:r>
              <a:rPr lang="en-US" dirty="0">
                <a:solidFill>
                  <a:srgbClr val="C00000"/>
                </a:solidFill>
              </a:rPr>
              <a:t>           bob	              </a:t>
            </a:r>
            <a:r>
              <a:rPr lang="en-US" dirty="0" err="1">
                <a:solidFill>
                  <a:srgbClr val="C00000"/>
                </a:solidFill>
              </a:rPr>
              <a:t>otto</a:t>
            </a:r>
            <a:r>
              <a:rPr lang="en-US" dirty="0">
                <a:solidFill>
                  <a:srgbClr val="C00000"/>
                </a:solidFill>
              </a:rPr>
              <a:t>                                 </a:t>
            </a:r>
            <a:r>
              <a:rPr lang="en-US" dirty="0" err="1">
                <a:solidFill>
                  <a:srgbClr val="C00000"/>
                </a:solidFill>
              </a:rPr>
              <a:t>anna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5-Point Star 20"/>
          <p:cNvSpPr/>
          <p:nvPr/>
        </p:nvSpPr>
        <p:spPr>
          <a:xfrm>
            <a:off x="124691" y="2119745"/>
            <a:ext cx="304800" cy="3048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144984" y="3480955"/>
            <a:ext cx="96289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</a:t>
            </a:r>
          </a:p>
        </p:txBody>
      </p:sp>
      <p:cxnSp>
        <p:nvCxnSpPr>
          <p:cNvPr id="23" name="Straight Arrow Connector 22"/>
          <p:cNvCxnSpPr>
            <a:stCxn id="22" idx="2"/>
          </p:cNvCxnSpPr>
          <p:nvPr/>
        </p:nvCxnSpPr>
        <p:spPr>
          <a:xfrm>
            <a:off x="3626428" y="3861957"/>
            <a:ext cx="623454" cy="32904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42089E2-C698-4379-8F1C-31953871469E}"/>
              </a:ext>
            </a:extLst>
          </p:cNvPr>
          <p:cNvSpPr/>
          <p:nvPr/>
        </p:nvSpPr>
        <p:spPr>
          <a:xfrm>
            <a:off x="1065841" y="4532790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A3DA15-9B9B-4D1B-9739-1A6C8208C825}"/>
              </a:ext>
            </a:extLst>
          </p:cNvPr>
          <p:cNvSpPr/>
          <p:nvPr/>
        </p:nvSpPr>
        <p:spPr>
          <a:xfrm>
            <a:off x="3435927" y="3799026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21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1508</Words>
  <Application>Microsoft Office PowerPoint</Application>
  <PresentationFormat>On-screen Show (4:3)</PresentationFormat>
  <Paragraphs>225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Circular Linked List</vt:lpstr>
      <vt:lpstr>Circular Linked List</vt:lpstr>
      <vt:lpstr>Circular Linked List</vt:lpstr>
      <vt:lpstr>getLast method - regular</vt:lpstr>
      <vt:lpstr>getLast method - circular</vt:lpstr>
      <vt:lpstr>getLast method - circular</vt:lpstr>
      <vt:lpstr>getLast method - circular</vt:lpstr>
      <vt:lpstr>getLast method - circular</vt:lpstr>
      <vt:lpstr>getLast method - circular</vt:lpstr>
      <vt:lpstr>getLast method - circular</vt:lpstr>
      <vt:lpstr>getLast method - circular</vt:lpstr>
      <vt:lpstr>getLast method - circular</vt:lpstr>
      <vt:lpstr>showList method - regular</vt:lpstr>
      <vt:lpstr>showList method - circular</vt:lpstr>
      <vt:lpstr>showList method - circular</vt:lpstr>
      <vt:lpstr>showList method - circular</vt:lpstr>
      <vt:lpstr>showList method - circular</vt:lpstr>
      <vt:lpstr>showList method - circular</vt:lpstr>
      <vt:lpstr>showList method - circular</vt:lpstr>
      <vt:lpstr>showList method - circular</vt:lpstr>
      <vt:lpstr>showList method - circular</vt:lpstr>
      <vt:lpstr>showList method - circular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Circular Linked List</dc:title>
  <dc:creator>Oberle, Doug R</dc:creator>
  <cp:lastModifiedBy>Oberle, Doug R</cp:lastModifiedBy>
  <cp:revision>12</cp:revision>
  <dcterms:created xsi:type="dcterms:W3CDTF">2006-08-16T00:00:00Z</dcterms:created>
  <dcterms:modified xsi:type="dcterms:W3CDTF">2024-01-25T22:52:22Z</dcterms:modified>
</cp:coreProperties>
</file>