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8" r:id="rId4"/>
    <p:sldId id="258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60" r:id="rId15"/>
    <p:sldId id="279" r:id="rId16"/>
    <p:sldId id="280" r:id="rId17"/>
    <p:sldId id="281" r:id="rId18"/>
    <p:sldId id="282" r:id="rId19"/>
    <p:sldId id="292" r:id="rId20"/>
    <p:sldId id="29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307" y="8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282978" y="-934769"/>
            <a:ext cx="2424873" cy="2708393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497757" y="-134088"/>
            <a:ext cx="1635955" cy="1226966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37566" y="311927"/>
            <a:ext cx="4059393" cy="1911083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072980" y="1613995"/>
            <a:ext cx="1185708" cy="88928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96220" y="5494509"/>
            <a:ext cx="2444907" cy="1774587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5283" y="5555951"/>
            <a:ext cx="928467" cy="69635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2" y="1407983"/>
            <a:ext cx="5389379" cy="4042034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4" y="882212"/>
            <a:ext cx="6791435" cy="5093576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3725" y="4518924"/>
            <a:ext cx="2484551" cy="1141851"/>
          </a:xfrm>
          <a:noFill/>
        </p:spPr>
        <p:txBody>
          <a:bodyPr>
            <a:normAutofit/>
          </a:bodyPr>
          <a:lstStyle/>
          <a:p>
            <a:r>
              <a:rPr lang="en-US" sz="1700">
                <a:solidFill>
                  <a:srgbClr val="080808"/>
                </a:solidFill>
              </a:rPr>
              <a:t>Another boutique container class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27482" y="2353642"/>
            <a:ext cx="4337037" cy="2150719"/>
          </a:xfrm>
          <a:noFill/>
        </p:spPr>
        <p:txBody>
          <a:bodyPr anchor="ctr">
            <a:normAutofit/>
          </a:bodyPr>
          <a:lstStyle/>
          <a:p>
            <a:r>
              <a:rPr lang="en-US" sz="3100">
                <a:solidFill>
                  <a:srgbClr val="080808"/>
                </a:solidFill>
              </a:rPr>
              <a:t>Double Linked List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467393" y="5778692"/>
            <a:ext cx="2231794" cy="1926608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694047" y="5363544"/>
            <a:ext cx="959985" cy="719989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411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6868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is the name of the green pointer?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C00000"/>
                </a:solidFill>
              </a:rPr>
              <a:t>head.getNext</a:t>
            </a:r>
            <a:r>
              <a:rPr lang="en-US" b="1" dirty="0">
                <a:solidFill>
                  <a:srgbClr val="C00000"/>
                </a:solidFill>
              </a:rPr>
              <a:t>().</a:t>
            </a:r>
            <a:r>
              <a:rPr lang="en-US" b="1" dirty="0" err="1">
                <a:solidFill>
                  <a:srgbClr val="C00000"/>
                </a:solidFill>
              </a:rPr>
              <a:t>getPrev</a:t>
            </a:r>
            <a:r>
              <a:rPr lang="en-US" b="1" dirty="0">
                <a:solidFill>
                  <a:srgbClr val="C00000"/>
                </a:solidFill>
              </a:rPr>
              <a:t>()</a:t>
            </a:r>
            <a:r>
              <a:rPr lang="en-US" dirty="0"/>
              <a:t>	or…				  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C00000"/>
                </a:solidFill>
              </a:rPr>
              <a:t>tail.getPrev</a:t>
            </a:r>
            <a:r>
              <a:rPr lang="en-US" b="1" dirty="0">
                <a:solidFill>
                  <a:srgbClr val="C00000"/>
                </a:solidFill>
              </a:rPr>
              <a:t>().</a:t>
            </a:r>
            <a:r>
              <a:rPr lang="en-US" b="1" dirty="0" err="1">
                <a:solidFill>
                  <a:srgbClr val="C00000"/>
                </a:solidFill>
              </a:rPr>
              <a:t>getPrev</a:t>
            </a:r>
            <a:r>
              <a:rPr lang="en-US" b="1" dirty="0">
                <a:solidFill>
                  <a:srgbClr val="C00000"/>
                </a:solidFill>
              </a:rPr>
              <a:t>()    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							 </a:t>
            </a:r>
          </a:p>
          <a:p>
            <a:pPr marL="0" indent="0">
              <a:buNone/>
            </a:pPr>
            <a:r>
              <a:rPr lang="en-US" dirty="0"/>
              <a:t>					                                </a:t>
            </a:r>
          </a:p>
          <a:p>
            <a:pPr marL="0" indent="0">
              <a:buNone/>
            </a:pPr>
            <a:r>
              <a:rPr lang="en-US" dirty="0"/>
              <a:t>head         </a:t>
            </a:r>
            <a:r>
              <a:rPr lang="en-US" b="1" dirty="0">
                <a:solidFill>
                  <a:srgbClr val="C00000"/>
                </a:solidFill>
              </a:rPr>
              <a:t>   bob               </a:t>
            </a:r>
            <a:r>
              <a:rPr lang="en-US" b="1" dirty="0" err="1">
                <a:solidFill>
                  <a:srgbClr val="C00000"/>
                </a:solidFill>
              </a:rPr>
              <a:t>otto</a:t>
            </a:r>
            <a:r>
              <a:rPr lang="en-US" b="1" dirty="0">
                <a:solidFill>
                  <a:srgbClr val="C00000"/>
                </a:solidFill>
              </a:rPr>
              <a:t>              </a:t>
            </a:r>
            <a:r>
              <a:rPr lang="en-US" b="1" dirty="0" err="1">
                <a:solidFill>
                  <a:srgbClr val="C00000"/>
                </a:solidFill>
              </a:rPr>
              <a:t>anna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  								</a:t>
            </a:r>
            <a:r>
              <a:rPr lang="en-US" dirty="0"/>
              <a:t>tail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951018" y="4876800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884761" y="4648200"/>
            <a:ext cx="842750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022912" y="4666397"/>
            <a:ext cx="733567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894161" y="4430973"/>
            <a:ext cx="8382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732361" y="4430973"/>
            <a:ext cx="3048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589361" y="4430973"/>
            <a:ext cx="3048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3589361" y="4430973"/>
            <a:ext cx="304800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8061278" y="4444621"/>
            <a:ext cx="8382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899478" y="4444621"/>
            <a:ext cx="3048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756478" y="4444621"/>
            <a:ext cx="3048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8883556" y="4435522"/>
            <a:ext cx="304800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032311" y="4444621"/>
            <a:ext cx="8382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870511" y="4444621"/>
            <a:ext cx="3048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727511" y="4444621"/>
            <a:ext cx="3048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175312" y="5029200"/>
            <a:ext cx="733566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5037163" y="5029200"/>
            <a:ext cx="842749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4874525" y="4574275"/>
            <a:ext cx="152401" cy="1524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7022912" y="4590197"/>
            <a:ext cx="152401" cy="1524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832678" y="4953000"/>
            <a:ext cx="152401" cy="1524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5758218" y="4953000"/>
            <a:ext cx="152401" cy="152400"/>
          </a:xfrm>
          <a:prstGeom prst="ellipse">
            <a:avLst/>
          </a:prstGeom>
          <a:solidFill>
            <a:srgbClr val="00B05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7466179" y="4101446"/>
            <a:ext cx="202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</a:t>
            </a:r>
            <a:r>
              <a:rPr lang="en-US" dirty="0" err="1"/>
              <a:t>prev</a:t>
            </a:r>
            <a:r>
              <a:rPr lang="en-US" dirty="0"/>
              <a:t>  value  next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 flipH="1" flipV="1">
            <a:off x="8610600" y="5359021"/>
            <a:ext cx="685800" cy="5845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436643" y="4061641"/>
            <a:ext cx="202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</a:t>
            </a:r>
            <a:r>
              <a:rPr lang="en-US" dirty="0" err="1"/>
              <a:t>prev</a:t>
            </a:r>
            <a:r>
              <a:rPr lang="en-US" dirty="0"/>
              <a:t>  value  next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295339" y="4065052"/>
            <a:ext cx="202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</a:t>
            </a:r>
            <a:r>
              <a:rPr lang="en-US" dirty="0" err="1"/>
              <a:t>prev</a:t>
            </a:r>
            <a:r>
              <a:rPr lang="en-US" dirty="0"/>
              <a:t>  value  next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EF45DB8-159D-4851-BD19-D9892C38FDDE}"/>
              </a:ext>
            </a:extLst>
          </p:cNvPr>
          <p:cNvSpPr/>
          <p:nvPr/>
        </p:nvSpPr>
        <p:spPr>
          <a:xfrm>
            <a:off x="2951017" y="4751700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AE57372-3384-481B-AE5A-D1CFC34DBED6}"/>
              </a:ext>
            </a:extLst>
          </p:cNvPr>
          <p:cNvSpPr/>
          <p:nvPr/>
        </p:nvSpPr>
        <p:spPr>
          <a:xfrm>
            <a:off x="9109028" y="5874363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84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6868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How would you set the green pointer to null?</a:t>
            </a:r>
          </a:p>
          <a:p>
            <a:pPr marL="0" indent="0">
              <a:buNone/>
            </a:pPr>
            <a:r>
              <a:rPr lang="en-US" dirty="0"/>
              <a:t>				  </a:t>
            </a:r>
          </a:p>
          <a:p>
            <a:pPr marL="0" indent="0">
              <a:buNone/>
            </a:pPr>
            <a:r>
              <a:rPr lang="en-US" dirty="0"/>
              <a:t>    	</a:t>
            </a:r>
          </a:p>
          <a:p>
            <a:pPr marL="0" indent="0">
              <a:buNone/>
            </a:pPr>
            <a:r>
              <a:rPr lang="en-US" dirty="0"/>
              <a:t>								 </a:t>
            </a:r>
          </a:p>
          <a:p>
            <a:pPr marL="0" indent="0">
              <a:buNone/>
            </a:pPr>
            <a:r>
              <a:rPr lang="en-US" dirty="0"/>
              <a:t>					                                </a:t>
            </a:r>
          </a:p>
          <a:p>
            <a:pPr marL="0" indent="0">
              <a:buNone/>
            </a:pPr>
            <a:r>
              <a:rPr lang="en-US" dirty="0"/>
              <a:t>head         </a:t>
            </a:r>
            <a:r>
              <a:rPr lang="en-US" b="1" dirty="0">
                <a:solidFill>
                  <a:srgbClr val="C00000"/>
                </a:solidFill>
              </a:rPr>
              <a:t>   bob               </a:t>
            </a:r>
            <a:r>
              <a:rPr lang="en-US" b="1" dirty="0" err="1">
                <a:solidFill>
                  <a:srgbClr val="C00000"/>
                </a:solidFill>
              </a:rPr>
              <a:t>otto</a:t>
            </a:r>
            <a:r>
              <a:rPr lang="en-US" b="1" dirty="0">
                <a:solidFill>
                  <a:srgbClr val="C00000"/>
                </a:solidFill>
              </a:rPr>
              <a:t>              </a:t>
            </a:r>
            <a:r>
              <a:rPr lang="en-US" b="1" dirty="0" err="1">
                <a:solidFill>
                  <a:srgbClr val="C00000"/>
                </a:solidFill>
              </a:rPr>
              <a:t>anna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  								</a:t>
            </a:r>
            <a:r>
              <a:rPr lang="en-US" dirty="0"/>
              <a:t>tail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951018" y="4876800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884761" y="4648200"/>
            <a:ext cx="842750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022912" y="4666397"/>
            <a:ext cx="733567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894161" y="4430973"/>
            <a:ext cx="8382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732361" y="4430973"/>
            <a:ext cx="3048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589361" y="4430973"/>
            <a:ext cx="3048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3589361" y="4430973"/>
            <a:ext cx="304800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8061278" y="4444621"/>
            <a:ext cx="8382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899478" y="4444621"/>
            <a:ext cx="3048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756478" y="4444621"/>
            <a:ext cx="3048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8883556" y="4435522"/>
            <a:ext cx="304800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032311" y="4444621"/>
            <a:ext cx="8382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870511" y="4444621"/>
            <a:ext cx="3048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727511" y="4444621"/>
            <a:ext cx="3048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175312" y="5029200"/>
            <a:ext cx="733566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5037163" y="5029200"/>
            <a:ext cx="842749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4874525" y="4574275"/>
            <a:ext cx="152401" cy="1524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7022912" y="4590197"/>
            <a:ext cx="152401" cy="1524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832678" y="4953000"/>
            <a:ext cx="152401" cy="1524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5758218" y="4953000"/>
            <a:ext cx="152401" cy="152400"/>
          </a:xfrm>
          <a:prstGeom prst="ellipse">
            <a:avLst/>
          </a:prstGeom>
          <a:solidFill>
            <a:srgbClr val="00B05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7466179" y="4101446"/>
            <a:ext cx="202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</a:t>
            </a:r>
            <a:r>
              <a:rPr lang="en-US" dirty="0" err="1"/>
              <a:t>prev</a:t>
            </a:r>
            <a:r>
              <a:rPr lang="en-US" dirty="0"/>
              <a:t>  value  next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 flipH="1" flipV="1">
            <a:off x="8610600" y="5359021"/>
            <a:ext cx="685800" cy="5845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436643" y="4061641"/>
            <a:ext cx="202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</a:t>
            </a:r>
            <a:r>
              <a:rPr lang="en-US" dirty="0" err="1"/>
              <a:t>prev</a:t>
            </a:r>
            <a:r>
              <a:rPr lang="en-US" dirty="0"/>
              <a:t>  value  next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295339" y="4065052"/>
            <a:ext cx="202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</a:t>
            </a:r>
            <a:r>
              <a:rPr lang="en-US" dirty="0" err="1"/>
              <a:t>prev</a:t>
            </a:r>
            <a:r>
              <a:rPr lang="en-US" dirty="0"/>
              <a:t>  value  next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B0F2020-DC19-41AF-A50F-3F0109DBAED2}"/>
              </a:ext>
            </a:extLst>
          </p:cNvPr>
          <p:cNvSpPr/>
          <p:nvPr/>
        </p:nvSpPr>
        <p:spPr>
          <a:xfrm>
            <a:off x="2951017" y="4751700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0093D6C-196E-4A5F-9364-1B9614870FA3}"/>
              </a:ext>
            </a:extLst>
          </p:cNvPr>
          <p:cNvSpPr/>
          <p:nvPr/>
        </p:nvSpPr>
        <p:spPr>
          <a:xfrm>
            <a:off x="9109028" y="5874363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74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6868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would you set the green pointer to null?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C00000"/>
                </a:solidFill>
              </a:rPr>
              <a:t>head.getNext</a:t>
            </a:r>
            <a:r>
              <a:rPr lang="en-US" b="1" dirty="0">
                <a:solidFill>
                  <a:srgbClr val="C00000"/>
                </a:solidFill>
              </a:rPr>
              <a:t>().</a:t>
            </a:r>
            <a:r>
              <a:rPr lang="en-US" b="1" dirty="0" err="1">
                <a:solidFill>
                  <a:srgbClr val="7030A0"/>
                </a:solidFill>
              </a:rPr>
              <a:t>setPrev</a:t>
            </a:r>
            <a:r>
              <a:rPr lang="en-US" b="1" dirty="0">
                <a:solidFill>
                  <a:srgbClr val="7030A0"/>
                </a:solidFill>
              </a:rPr>
              <a:t>(null)</a:t>
            </a:r>
            <a:r>
              <a:rPr lang="en-US" b="1" dirty="0">
                <a:solidFill>
                  <a:srgbClr val="C00000"/>
                </a:solidFill>
              </a:rPr>
              <a:t>;</a:t>
            </a:r>
            <a:r>
              <a:rPr lang="en-US" dirty="0"/>
              <a:t>	or…			  </a:t>
            </a:r>
          </a:p>
          <a:p>
            <a:pPr marL="0" indent="0">
              <a:buNone/>
            </a:pPr>
            <a:r>
              <a:rPr lang="en-US" dirty="0"/>
              <a:t>    	</a:t>
            </a:r>
          </a:p>
          <a:p>
            <a:pPr marL="0" indent="0">
              <a:buNone/>
            </a:pPr>
            <a:r>
              <a:rPr lang="en-US" dirty="0"/>
              <a:t>								 </a:t>
            </a:r>
          </a:p>
          <a:p>
            <a:pPr marL="0" indent="0">
              <a:buNone/>
            </a:pPr>
            <a:r>
              <a:rPr lang="en-US" dirty="0"/>
              <a:t>					                                </a:t>
            </a:r>
          </a:p>
          <a:p>
            <a:pPr marL="0" indent="0">
              <a:buNone/>
            </a:pPr>
            <a:r>
              <a:rPr lang="en-US" dirty="0"/>
              <a:t>head         </a:t>
            </a:r>
            <a:r>
              <a:rPr lang="en-US" b="1" dirty="0">
                <a:solidFill>
                  <a:srgbClr val="C00000"/>
                </a:solidFill>
              </a:rPr>
              <a:t>   bob               </a:t>
            </a:r>
            <a:r>
              <a:rPr lang="en-US" b="1" dirty="0" err="1">
                <a:solidFill>
                  <a:srgbClr val="C00000"/>
                </a:solidFill>
              </a:rPr>
              <a:t>otto</a:t>
            </a:r>
            <a:r>
              <a:rPr lang="en-US" b="1" dirty="0">
                <a:solidFill>
                  <a:srgbClr val="C00000"/>
                </a:solidFill>
              </a:rPr>
              <a:t>              </a:t>
            </a:r>
            <a:r>
              <a:rPr lang="en-US" b="1" dirty="0" err="1">
                <a:solidFill>
                  <a:srgbClr val="C00000"/>
                </a:solidFill>
              </a:rPr>
              <a:t>anna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  		</a:t>
            </a:r>
            <a:r>
              <a:rPr lang="en-US" dirty="0"/>
              <a:t>       null</a:t>
            </a:r>
            <a:r>
              <a:rPr lang="en-US" b="1" dirty="0">
                <a:solidFill>
                  <a:srgbClr val="C00000"/>
                </a:solidFill>
              </a:rPr>
              <a:t>					</a:t>
            </a:r>
            <a:r>
              <a:rPr lang="en-US" dirty="0"/>
              <a:t>tail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951018" y="4876800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884761" y="4648200"/>
            <a:ext cx="842750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022912" y="4666397"/>
            <a:ext cx="733567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894161" y="4430973"/>
            <a:ext cx="8382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732361" y="4430973"/>
            <a:ext cx="3048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589361" y="4430973"/>
            <a:ext cx="3048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3589361" y="4430973"/>
            <a:ext cx="304800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8061278" y="4444621"/>
            <a:ext cx="8382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899478" y="4444621"/>
            <a:ext cx="3048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756478" y="4444621"/>
            <a:ext cx="3048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8883556" y="4435522"/>
            <a:ext cx="304800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032311" y="4444621"/>
            <a:ext cx="8382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870511" y="4444621"/>
            <a:ext cx="3048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727511" y="4444621"/>
            <a:ext cx="3048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175312" y="5029200"/>
            <a:ext cx="733566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5181600" y="5029201"/>
            <a:ext cx="698312" cy="914401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4874525" y="4574275"/>
            <a:ext cx="152401" cy="1524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7022912" y="4590197"/>
            <a:ext cx="152401" cy="1524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832678" y="4953000"/>
            <a:ext cx="152401" cy="1524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5758218" y="4953000"/>
            <a:ext cx="152401" cy="152400"/>
          </a:xfrm>
          <a:prstGeom prst="ellipse">
            <a:avLst/>
          </a:prstGeom>
          <a:solidFill>
            <a:srgbClr val="00B05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7466179" y="4101446"/>
            <a:ext cx="202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</a:t>
            </a:r>
            <a:r>
              <a:rPr lang="en-US" dirty="0" err="1"/>
              <a:t>prev</a:t>
            </a:r>
            <a:r>
              <a:rPr lang="en-US" dirty="0"/>
              <a:t>  value  next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 flipH="1" flipV="1">
            <a:off x="8610600" y="5359021"/>
            <a:ext cx="685800" cy="5845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436643" y="4061641"/>
            <a:ext cx="202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</a:t>
            </a:r>
            <a:r>
              <a:rPr lang="en-US" dirty="0" err="1"/>
              <a:t>prev</a:t>
            </a:r>
            <a:r>
              <a:rPr lang="en-US" dirty="0"/>
              <a:t>  value  next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295339" y="4065052"/>
            <a:ext cx="202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</a:t>
            </a:r>
            <a:r>
              <a:rPr lang="en-US" dirty="0" err="1"/>
              <a:t>prev</a:t>
            </a:r>
            <a:r>
              <a:rPr lang="en-US" dirty="0"/>
              <a:t>  value  next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645C094-EF19-4FA6-8EFC-6282142A05D5}"/>
              </a:ext>
            </a:extLst>
          </p:cNvPr>
          <p:cNvSpPr/>
          <p:nvPr/>
        </p:nvSpPr>
        <p:spPr>
          <a:xfrm>
            <a:off x="2951017" y="4751700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EBC22F6-5927-4853-A909-85A0CFE40CE9}"/>
              </a:ext>
            </a:extLst>
          </p:cNvPr>
          <p:cNvSpPr/>
          <p:nvPr/>
        </p:nvSpPr>
        <p:spPr>
          <a:xfrm>
            <a:off x="9109028" y="5874363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64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6868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would you set the green pointer to null?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C00000"/>
                </a:solidFill>
              </a:rPr>
              <a:t>head.getNext</a:t>
            </a:r>
            <a:r>
              <a:rPr lang="en-US" b="1" dirty="0">
                <a:solidFill>
                  <a:srgbClr val="C00000"/>
                </a:solidFill>
              </a:rPr>
              <a:t>().</a:t>
            </a:r>
            <a:r>
              <a:rPr lang="en-US" b="1" dirty="0" err="1">
                <a:solidFill>
                  <a:srgbClr val="7030A0"/>
                </a:solidFill>
              </a:rPr>
              <a:t>setPrev</a:t>
            </a:r>
            <a:r>
              <a:rPr lang="en-US" b="1" dirty="0">
                <a:solidFill>
                  <a:srgbClr val="7030A0"/>
                </a:solidFill>
              </a:rPr>
              <a:t>(null)</a:t>
            </a:r>
            <a:r>
              <a:rPr lang="en-US" b="1" dirty="0">
                <a:solidFill>
                  <a:srgbClr val="C00000"/>
                </a:solidFill>
              </a:rPr>
              <a:t>;</a:t>
            </a:r>
            <a:r>
              <a:rPr lang="en-US" dirty="0"/>
              <a:t>	or…			  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C00000"/>
                </a:solidFill>
              </a:rPr>
              <a:t>tail.getPrev</a:t>
            </a:r>
            <a:r>
              <a:rPr lang="en-US" b="1" dirty="0">
                <a:solidFill>
                  <a:srgbClr val="C00000"/>
                </a:solidFill>
              </a:rPr>
              <a:t>().</a:t>
            </a:r>
            <a:r>
              <a:rPr lang="en-US" b="1" dirty="0" err="1">
                <a:solidFill>
                  <a:srgbClr val="7030A0"/>
                </a:solidFill>
              </a:rPr>
              <a:t>setPrev</a:t>
            </a:r>
            <a:r>
              <a:rPr lang="en-US" b="1" dirty="0">
                <a:solidFill>
                  <a:srgbClr val="7030A0"/>
                </a:solidFill>
              </a:rPr>
              <a:t>(null)</a:t>
            </a:r>
            <a:r>
              <a:rPr lang="en-US" b="1" dirty="0">
                <a:solidFill>
                  <a:srgbClr val="C00000"/>
                </a:solidFill>
              </a:rPr>
              <a:t>;</a:t>
            </a:r>
            <a:r>
              <a:rPr lang="en-US" b="1" dirty="0"/>
              <a:t>    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							 </a:t>
            </a:r>
          </a:p>
          <a:p>
            <a:pPr marL="0" indent="0">
              <a:buNone/>
            </a:pPr>
            <a:r>
              <a:rPr lang="en-US" dirty="0"/>
              <a:t>					                                </a:t>
            </a:r>
          </a:p>
          <a:p>
            <a:pPr marL="0" indent="0">
              <a:buNone/>
            </a:pPr>
            <a:r>
              <a:rPr lang="en-US" dirty="0"/>
              <a:t>head         </a:t>
            </a:r>
            <a:r>
              <a:rPr lang="en-US" b="1" dirty="0">
                <a:solidFill>
                  <a:srgbClr val="C00000"/>
                </a:solidFill>
              </a:rPr>
              <a:t>   bob               </a:t>
            </a:r>
            <a:r>
              <a:rPr lang="en-US" b="1" dirty="0" err="1">
                <a:solidFill>
                  <a:srgbClr val="C00000"/>
                </a:solidFill>
              </a:rPr>
              <a:t>otto</a:t>
            </a:r>
            <a:r>
              <a:rPr lang="en-US" b="1" dirty="0">
                <a:solidFill>
                  <a:srgbClr val="C00000"/>
                </a:solidFill>
              </a:rPr>
              <a:t>              </a:t>
            </a:r>
            <a:r>
              <a:rPr lang="en-US" b="1" dirty="0" err="1">
                <a:solidFill>
                  <a:srgbClr val="C00000"/>
                </a:solidFill>
              </a:rPr>
              <a:t>anna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  		</a:t>
            </a:r>
            <a:r>
              <a:rPr lang="en-US" dirty="0"/>
              <a:t>       null</a:t>
            </a:r>
            <a:r>
              <a:rPr lang="en-US" b="1" dirty="0">
                <a:solidFill>
                  <a:srgbClr val="C00000"/>
                </a:solidFill>
              </a:rPr>
              <a:t>					</a:t>
            </a:r>
            <a:r>
              <a:rPr lang="en-US" dirty="0"/>
              <a:t>tail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951018" y="4876800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884761" y="4648200"/>
            <a:ext cx="842750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022912" y="4666397"/>
            <a:ext cx="733567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894161" y="4430973"/>
            <a:ext cx="8382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732361" y="4430973"/>
            <a:ext cx="3048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589361" y="4430973"/>
            <a:ext cx="3048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3589361" y="4430973"/>
            <a:ext cx="304800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8061278" y="4444621"/>
            <a:ext cx="8382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899478" y="4444621"/>
            <a:ext cx="3048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756478" y="4444621"/>
            <a:ext cx="3048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8883556" y="4435522"/>
            <a:ext cx="304800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032311" y="4444621"/>
            <a:ext cx="8382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870511" y="4444621"/>
            <a:ext cx="3048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727511" y="4444621"/>
            <a:ext cx="3048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175312" y="5029200"/>
            <a:ext cx="733566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5181600" y="5029201"/>
            <a:ext cx="698312" cy="914401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4874525" y="4574275"/>
            <a:ext cx="152401" cy="1524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7022912" y="4590197"/>
            <a:ext cx="152401" cy="1524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832678" y="4953000"/>
            <a:ext cx="152401" cy="1524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5758218" y="4953000"/>
            <a:ext cx="152401" cy="152400"/>
          </a:xfrm>
          <a:prstGeom prst="ellipse">
            <a:avLst/>
          </a:prstGeom>
          <a:solidFill>
            <a:srgbClr val="00B05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7466179" y="4101446"/>
            <a:ext cx="202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</a:t>
            </a:r>
            <a:r>
              <a:rPr lang="en-US" dirty="0" err="1"/>
              <a:t>prev</a:t>
            </a:r>
            <a:r>
              <a:rPr lang="en-US" dirty="0"/>
              <a:t>  value  next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 flipH="1" flipV="1">
            <a:off x="8610600" y="5359021"/>
            <a:ext cx="685800" cy="5845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436643" y="4061641"/>
            <a:ext cx="202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</a:t>
            </a:r>
            <a:r>
              <a:rPr lang="en-US" dirty="0" err="1"/>
              <a:t>prev</a:t>
            </a:r>
            <a:r>
              <a:rPr lang="en-US" dirty="0"/>
              <a:t>  value  next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295339" y="4065052"/>
            <a:ext cx="202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</a:t>
            </a:r>
            <a:r>
              <a:rPr lang="en-US" dirty="0" err="1"/>
              <a:t>prev</a:t>
            </a:r>
            <a:r>
              <a:rPr lang="en-US" dirty="0"/>
              <a:t>  value  next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8AF5AAE-2C5A-484D-9124-EDBDEAB73FAC}"/>
              </a:ext>
            </a:extLst>
          </p:cNvPr>
          <p:cNvSpPr/>
          <p:nvPr/>
        </p:nvSpPr>
        <p:spPr>
          <a:xfrm>
            <a:off x="2951017" y="4751700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24DC69-0A0C-456D-9F89-4563F9ED9CEB}"/>
              </a:ext>
            </a:extLst>
          </p:cNvPr>
          <p:cNvSpPr/>
          <p:nvPr/>
        </p:nvSpPr>
        <p:spPr>
          <a:xfrm>
            <a:off x="9109028" y="5874363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10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getLast</a:t>
            </a:r>
            <a:r>
              <a:rPr lang="en-US" dirty="0"/>
              <a:t> method for a list without a </a:t>
            </a:r>
            <a:br>
              <a:rPr lang="en-US" dirty="0"/>
            </a:br>
            <a:r>
              <a:rPr lang="en-US" dirty="0"/>
              <a:t>tail pointer – regular and double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3490" y="1417638"/>
            <a:ext cx="8229600" cy="3733800"/>
          </a:xfrm>
          <a:ln>
            <a:solidFill>
              <a:srgbClr val="00B0F0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//pre:  the </a:t>
            </a:r>
            <a:r>
              <a:rPr lang="en-US" dirty="0" err="1">
                <a:solidFill>
                  <a:srgbClr val="C00000"/>
                </a:solidFill>
              </a:rPr>
              <a:t>lastNode</a:t>
            </a:r>
            <a:r>
              <a:rPr lang="en-US" dirty="0">
                <a:solidFill>
                  <a:srgbClr val="C00000"/>
                </a:solidFill>
              </a:rPr>
              <a:t> is not null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//post: returns the </a:t>
            </a:r>
            <a:r>
              <a:rPr lang="en-US" dirty="0" err="1">
                <a:solidFill>
                  <a:srgbClr val="C00000"/>
                </a:solidFill>
              </a:rPr>
              <a:t>lastNode's</a:t>
            </a:r>
            <a:r>
              <a:rPr lang="en-US" dirty="0">
                <a:solidFill>
                  <a:srgbClr val="C00000"/>
                </a:solidFill>
              </a:rPr>
              <a:t> value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public </a:t>
            </a:r>
            <a:r>
              <a:rPr lang="en-US" b="1" dirty="0" err="1">
                <a:solidFill>
                  <a:srgbClr val="7030A0"/>
                </a:solidFill>
              </a:rPr>
              <a:t>anyType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getLast</a:t>
            </a:r>
            <a:r>
              <a:rPr lang="en-US" b="1" dirty="0">
                <a:solidFill>
                  <a:srgbClr val="7030A0"/>
                </a:solidFill>
              </a:rPr>
              <a:t>() throws Exception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if (head==null)</a:t>
            </a:r>
            <a:r>
              <a:rPr lang="en-US" dirty="0"/>
              <a:t>			</a:t>
            </a:r>
            <a:r>
              <a:rPr lang="en-US" dirty="0">
                <a:solidFill>
                  <a:srgbClr val="C00000"/>
                </a:solidFill>
              </a:rPr>
              <a:t>//if list is empty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throw new Exception(</a:t>
            </a:r>
            <a:r>
              <a:rPr lang="en-US" b="1" dirty="0">
                <a:solidFill>
                  <a:srgbClr val="C00000"/>
                </a:solidFill>
              </a:rPr>
              <a:t>"You can't get the end of an empty list"</a:t>
            </a:r>
            <a:r>
              <a:rPr lang="en-US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>
                <a:solidFill>
                  <a:srgbClr val="7030A0"/>
                </a:solidFill>
              </a:rPr>
              <a:t>ListNode</a:t>
            </a:r>
            <a:r>
              <a:rPr lang="en-US" b="1" dirty="0">
                <a:solidFill>
                  <a:srgbClr val="7030A0"/>
                </a:solidFill>
              </a:rPr>
              <a:t>&lt;</a:t>
            </a:r>
            <a:r>
              <a:rPr lang="en-US" b="1" dirty="0" err="1">
                <a:solidFill>
                  <a:srgbClr val="7030A0"/>
                </a:solidFill>
              </a:rPr>
              <a:t>anyType</a:t>
            </a:r>
            <a:r>
              <a:rPr lang="en-US" b="1" dirty="0">
                <a:solidFill>
                  <a:srgbClr val="7030A0"/>
                </a:solidFill>
              </a:rPr>
              <a:t>&gt; current = head;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while(</a:t>
            </a:r>
            <a:r>
              <a:rPr lang="en-US" b="1" dirty="0" err="1">
                <a:solidFill>
                  <a:srgbClr val="7030A0"/>
                </a:solidFill>
              </a:rPr>
              <a:t>current.getNext</a:t>
            </a:r>
            <a:r>
              <a:rPr lang="en-US" b="1" dirty="0">
                <a:solidFill>
                  <a:srgbClr val="7030A0"/>
                </a:solidFill>
              </a:rPr>
              <a:t>() != null)  </a:t>
            </a: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//make current go to the end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current = </a:t>
            </a:r>
            <a:r>
              <a:rPr lang="en-US" b="1" dirty="0" err="1">
                <a:solidFill>
                  <a:srgbClr val="7030A0"/>
                </a:solidFill>
              </a:rPr>
              <a:t>current.getNext</a:t>
            </a:r>
            <a:r>
              <a:rPr lang="en-US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return </a:t>
            </a:r>
            <a:r>
              <a:rPr lang="en-US" b="1" dirty="0" err="1">
                <a:solidFill>
                  <a:srgbClr val="7030A0"/>
                </a:solidFill>
              </a:rPr>
              <a:t>current.getValue</a:t>
            </a:r>
            <a:r>
              <a:rPr lang="en-US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53490" y="5151438"/>
            <a:ext cx="83238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Some methods will be the same between the regular and double versions.</a:t>
            </a:r>
          </a:p>
          <a:p>
            <a:r>
              <a:rPr lang="en-US" sz="2000" dirty="0"/>
              <a:t>If you have a tail pointer, or it is double linked and circular, this can be done in O(1) constant time.</a:t>
            </a:r>
          </a:p>
        </p:txBody>
      </p:sp>
    </p:spTree>
    <p:extLst>
      <p:ext uri="{BB962C8B-B14F-4D97-AF65-F5344CB8AC3E}">
        <p14:creationId xmlns:p14="http://schemas.microsoft.com/office/powerpoint/2010/main" val="2492371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Inserting an element into a </a:t>
            </a:r>
            <a:r>
              <a:rPr lang="en-US" dirty="0" err="1"/>
              <a:t>dLinked</a:t>
            </a:r>
            <a:r>
              <a:rPr lang="en-US" dirty="0"/>
              <a:t>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2086" y="1263526"/>
            <a:ext cx="8229600" cy="1403474"/>
          </a:xfrm>
        </p:spPr>
        <p:txBody>
          <a:bodyPr>
            <a:noAutofit/>
          </a:bodyPr>
          <a:lstStyle/>
          <a:p>
            <a:r>
              <a:rPr lang="en-US" sz="1800" b="1" dirty="0"/>
              <a:t>Use a </a:t>
            </a:r>
            <a:r>
              <a:rPr lang="en-US" sz="1800" b="1" dirty="0" err="1"/>
              <a:t>curr</a:t>
            </a:r>
            <a:r>
              <a:rPr lang="en-US" sz="1800" b="1" dirty="0"/>
              <a:t> reference to traverse to the node before the spot you want to insert</a:t>
            </a:r>
          </a:p>
          <a:p>
            <a:r>
              <a:rPr lang="en-US" sz="1800" dirty="0"/>
              <a:t>Create the new node - have its next link to the node after the spot to insert</a:t>
            </a:r>
          </a:p>
          <a:p>
            <a:pPr marL="0" indent="0">
              <a:buNone/>
            </a:pPr>
            <a:r>
              <a:rPr lang="en-US" sz="1800" dirty="0"/>
              <a:t>		          - have its previous link to </a:t>
            </a:r>
            <a:r>
              <a:rPr lang="en-US" sz="1800" dirty="0" err="1"/>
              <a:t>curr</a:t>
            </a:r>
            <a:endParaRPr lang="en-US" sz="1400" dirty="0"/>
          </a:p>
          <a:p>
            <a:r>
              <a:rPr lang="en-US" sz="1800" dirty="0"/>
              <a:t>Link the </a:t>
            </a:r>
            <a:r>
              <a:rPr lang="en-US" sz="1800" dirty="0" err="1"/>
              <a:t>curr</a:t>
            </a:r>
            <a:r>
              <a:rPr lang="en-US" sz="1800" dirty="0"/>
              <a:t> reference to the new node, and set the previous for the node after			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112094" y="317577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112094" y="370917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977900" y="317577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130300" y="317577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30300" y="3351343"/>
            <a:ext cx="38100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112093" y="318339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11303" y="3200814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511303" y="3734214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377109" y="320081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529509" y="320081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529510" y="3351343"/>
            <a:ext cx="38099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511302" y="320843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910509" y="318339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910509" y="371679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776315" y="318339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928715" y="318339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928715" y="3351343"/>
            <a:ext cx="3743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910508" y="319101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303096" y="317577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303096" y="370917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168902" y="317577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321302" y="317577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303095" y="318339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674487" y="3442477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006497" y="3243268"/>
            <a:ext cx="76425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head                 anna                  bob                   mam                  otto                   tail                 </a:t>
            </a:r>
          </a:p>
          <a:p>
            <a:endParaRPr lang="en-US" dirty="0"/>
          </a:p>
          <a:p>
            <a:r>
              <a:rPr lang="en-US" dirty="0"/>
              <a:t>                                                                      </a:t>
            </a:r>
            <a:r>
              <a:rPr lang="en-US" dirty="0" err="1"/>
              <a:t>curr</a:t>
            </a: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6289654" y="3741834"/>
            <a:ext cx="304800" cy="26343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306968" y="3171533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678568" y="320843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050168" y="3192303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421768" y="3178655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3112094" y="3171533"/>
            <a:ext cx="194875" cy="5452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8168902" y="3177465"/>
            <a:ext cx="152400" cy="5274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6928715" y="3579943"/>
            <a:ext cx="3743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5536128" y="3581268"/>
            <a:ext cx="3743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4130300" y="3573317"/>
            <a:ext cx="3743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8321302" y="3445355"/>
            <a:ext cx="541646" cy="474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000216" y="2868279"/>
            <a:ext cx="1320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prev</a:t>
            </a:r>
            <a:r>
              <a:rPr lang="en-US" sz="1200" dirty="0"/>
              <a:t>   value  next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320801" y="2868279"/>
            <a:ext cx="1320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prev</a:t>
            </a:r>
            <a:r>
              <a:rPr lang="en-US" sz="1200" dirty="0"/>
              <a:t>   value  next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791557" y="2881925"/>
            <a:ext cx="1320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prev</a:t>
            </a:r>
            <a:r>
              <a:rPr lang="en-US" sz="1200" dirty="0"/>
              <a:t>   value  next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151906" y="2886193"/>
            <a:ext cx="1320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prev</a:t>
            </a:r>
            <a:r>
              <a:rPr lang="en-US" sz="1200" dirty="0"/>
              <a:t>   value  next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C2C28FF-77F1-406A-9089-49A63B8EC0F1}"/>
              </a:ext>
            </a:extLst>
          </p:cNvPr>
          <p:cNvSpPr/>
          <p:nvPr/>
        </p:nvSpPr>
        <p:spPr>
          <a:xfrm>
            <a:off x="2645459" y="3360202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E18429F-CD7E-4824-BF7F-CF199E6BDBB5}"/>
              </a:ext>
            </a:extLst>
          </p:cNvPr>
          <p:cNvSpPr/>
          <p:nvPr/>
        </p:nvSpPr>
        <p:spPr>
          <a:xfrm>
            <a:off x="6200690" y="3962148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2847E89-04ED-4223-AA9B-05324F3B68B6}"/>
              </a:ext>
            </a:extLst>
          </p:cNvPr>
          <p:cNvSpPr/>
          <p:nvPr/>
        </p:nvSpPr>
        <p:spPr>
          <a:xfrm>
            <a:off x="8775816" y="3366650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40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Inserting an element into a </a:t>
            </a:r>
            <a:r>
              <a:rPr lang="en-US" dirty="0" err="1"/>
              <a:t>dLinked</a:t>
            </a:r>
            <a:r>
              <a:rPr lang="en-US" dirty="0"/>
              <a:t>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2086" y="1263526"/>
            <a:ext cx="8229600" cy="1403474"/>
          </a:xfrm>
        </p:spPr>
        <p:txBody>
          <a:bodyPr>
            <a:noAutofit/>
          </a:bodyPr>
          <a:lstStyle/>
          <a:p>
            <a:r>
              <a:rPr lang="en-US" sz="1800" b="1" dirty="0"/>
              <a:t>Use a </a:t>
            </a:r>
            <a:r>
              <a:rPr lang="en-US" sz="1800" b="1" dirty="0" err="1"/>
              <a:t>curr</a:t>
            </a:r>
            <a:r>
              <a:rPr lang="en-US" sz="1800" b="1" dirty="0"/>
              <a:t> reference to traverse to the node before the spot you want to insert</a:t>
            </a:r>
          </a:p>
          <a:p>
            <a:r>
              <a:rPr lang="en-US" sz="1800" dirty="0"/>
              <a:t>Create the new node - have its next link to the node after the spot to insert</a:t>
            </a:r>
          </a:p>
          <a:p>
            <a:pPr marL="0" indent="0">
              <a:buNone/>
            </a:pPr>
            <a:r>
              <a:rPr lang="en-US" sz="1800" dirty="0"/>
              <a:t>		          - have its previous link to </a:t>
            </a:r>
            <a:r>
              <a:rPr lang="en-US" sz="1800" dirty="0" err="1"/>
              <a:t>curr</a:t>
            </a:r>
            <a:endParaRPr lang="en-US" sz="1400" dirty="0"/>
          </a:p>
          <a:p>
            <a:r>
              <a:rPr lang="en-US" sz="1800" dirty="0"/>
              <a:t>Link the </a:t>
            </a:r>
            <a:r>
              <a:rPr lang="en-US" sz="1800" dirty="0" err="1"/>
              <a:t>curr</a:t>
            </a:r>
            <a:r>
              <a:rPr lang="en-US" sz="1800" dirty="0"/>
              <a:t> reference to the new node, and set the previous for the node after 			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112094" y="317577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112094" y="370917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977900" y="317577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130300" y="317577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30300" y="3351343"/>
            <a:ext cx="38100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112093" y="318339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11303" y="3200814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511303" y="3734214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377109" y="320081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529509" y="320081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529510" y="3351343"/>
            <a:ext cx="38099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511302" y="320843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910509" y="318339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910509" y="371679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776315" y="318339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928715" y="318339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928715" y="3351343"/>
            <a:ext cx="3743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910508" y="319101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303096" y="317577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303096" y="370917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168902" y="317577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321302" y="317577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303095" y="318339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674487" y="3442477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006497" y="3243269"/>
            <a:ext cx="764251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head                 anna                  bob                   mam                  otto                   tail                 </a:t>
            </a:r>
          </a:p>
          <a:p>
            <a:endParaRPr lang="en-US" dirty="0"/>
          </a:p>
          <a:p>
            <a:r>
              <a:rPr lang="en-US" dirty="0"/>
              <a:t>                                                                        </a:t>
            </a:r>
            <a:r>
              <a:rPr lang="en-US" dirty="0" err="1"/>
              <a:t>curr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                                                                   pop</a:t>
            </a:r>
          </a:p>
          <a:p>
            <a:endParaRPr lang="en-US" dirty="0"/>
          </a:p>
          <a:p>
            <a:r>
              <a:rPr lang="en-US" dirty="0"/>
              <a:t>                                                                                          x</a:t>
            </a:r>
          </a:p>
        </p:txBody>
      </p:sp>
      <p:cxnSp>
        <p:nvCxnSpPr>
          <p:cNvPr id="32" name="Straight Arrow Connector 31"/>
          <p:cNvCxnSpPr>
            <a:cxnSpLocks/>
          </p:cNvCxnSpPr>
          <p:nvPr/>
        </p:nvCxnSpPr>
        <p:spPr>
          <a:xfrm flipV="1">
            <a:off x="6289913" y="3759252"/>
            <a:ext cx="129698" cy="382427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306968" y="3171533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678568" y="320843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050168" y="3192303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421768" y="3178655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3112094" y="3171533"/>
            <a:ext cx="194875" cy="5452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8168902" y="3177465"/>
            <a:ext cx="152400" cy="5274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6928715" y="3579943"/>
            <a:ext cx="3743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5536128" y="3581268"/>
            <a:ext cx="3743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4130300" y="3573317"/>
            <a:ext cx="3743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8321302" y="3445355"/>
            <a:ext cx="541646" cy="474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776316" y="42672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776316" y="48006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642122" y="42672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794522" y="42672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776315" y="42748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34200" y="42748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7794522" y="3725704"/>
            <a:ext cx="204866" cy="8081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6606801" y="3741836"/>
            <a:ext cx="169514" cy="7996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2167559" y="5334000"/>
            <a:ext cx="5619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</a:rPr>
              <a:t>dListNode</a:t>
            </a:r>
            <a:r>
              <a:rPr lang="en-US" b="1" dirty="0">
                <a:solidFill>
                  <a:srgbClr val="7030A0"/>
                </a:solidFill>
              </a:rPr>
              <a:t> x = new </a:t>
            </a:r>
            <a:r>
              <a:rPr lang="en-US" b="1" dirty="0" err="1">
                <a:solidFill>
                  <a:srgbClr val="7030A0"/>
                </a:solidFill>
              </a:rPr>
              <a:t>dListNode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“pop”</a:t>
            </a:r>
            <a:r>
              <a:rPr lang="en-US" b="1" dirty="0">
                <a:solidFill>
                  <a:srgbClr val="7030A0"/>
                </a:solidFill>
              </a:rPr>
              <a:t>, </a:t>
            </a:r>
            <a:r>
              <a:rPr lang="en-US" b="1" dirty="0" err="1">
                <a:solidFill>
                  <a:srgbClr val="7030A0"/>
                </a:solidFill>
              </a:rPr>
              <a:t>curr</a:t>
            </a:r>
            <a:r>
              <a:rPr lang="en-US" b="1" dirty="0">
                <a:solidFill>
                  <a:srgbClr val="7030A0"/>
                </a:solidFill>
              </a:rPr>
              <a:t>, </a:t>
            </a:r>
            <a:r>
              <a:rPr lang="en-US" b="1" dirty="0" err="1">
                <a:solidFill>
                  <a:srgbClr val="7030A0"/>
                </a:solidFill>
              </a:rPr>
              <a:t>curr.getNext</a:t>
            </a:r>
            <a:r>
              <a:rPr lang="en-US" b="1" dirty="0">
                <a:solidFill>
                  <a:srgbClr val="7030A0"/>
                </a:solidFill>
              </a:rPr>
              <a:t>());</a:t>
            </a:r>
          </a:p>
        </p:txBody>
      </p:sp>
      <p:cxnSp>
        <p:nvCxnSpPr>
          <p:cNvPr id="55" name="Straight Arrow Connector 54"/>
          <p:cNvCxnSpPr>
            <a:cxnSpLocks/>
            <a:stCxn id="61" idx="0"/>
          </p:cNvCxnSpPr>
          <p:nvPr/>
        </p:nvCxnSpPr>
        <p:spPr>
          <a:xfrm flipV="1">
            <a:off x="7056656" y="4808221"/>
            <a:ext cx="183061" cy="24742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795321" y="2868278"/>
            <a:ext cx="1320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prev</a:t>
            </a:r>
            <a:r>
              <a:rPr lang="en-US" sz="1200" dirty="0"/>
              <a:t>   value  next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625126" y="3981932"/>
            <a:ext cx="1320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prev</a:t>
            </a:r>
            <a:r>
              <a:rPr lang="en-US" sz="1200" dirty="0"/>
              <a:t>   value  next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151906" y="2894535"/>
            <a:ext cx="1320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prev</a:t>
            </a:r>
            <a:r>
              <a:rPr lang="en-US" sz="1200" dirty="0"/>
              <a:t>   value  next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B40D44B-C692-4B3D-A6DE-19DDDA2DE0E3}"/>
              </a:ext>
            </a:extLst>
          </p:cNvPr>
          <p:cNvSpPr/>
          <p:nvPr/>
        </p:nvSpPr>
        <p:spPr>
          <a:xfrm>
            <a:off x="2645459" y="3360202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EEA44D0-01CB-4C7C-A355-2F4A4DAAC219}"/>
              </a:ext>
            </a:extLst>
          </p:cNvPr>
          <p:cNvSpPr/>
          <p:nvPr/>
        </p:nvSpPr>
        <p:spPr>
          <a:xfrm>
            <a:off x="6087325" y="4129803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618D5CD-D1D4-4808-B048-1C8DD21940FF}"/>
              </a:ext>
            </a:extLst>
          </p:cNvPr>
          <p:cNvSpPr/>
          <p:nvPr/>
        </p:nvSpPr>
        <p:spPr>
          <a:xfrm>
            <a:off x="6961405" y="5055642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F407F8F-1645-4B36-8222-04680C32F50E}"/>
              </a:ext>
            </a:extLst>
          </p:cNvPr>
          <p:cNvSpPr/>
          <p:nvPr/>
        </p:nvSpPr>
        <p:spPr>
          <a:xfrm>
            <a:off x="8775816" y="3366650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62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Inserting an element into a </a:t>
            </a:r>
            <a:r>
              <a:rPr lang="en-US" dirty="0" err="1"/>
              <a:t>dLinked</a:t>
            </a:r>
            <a:r>
              <a:rPr lang="en-US" dirty="0"/>
              <a:t>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2086" y="1263526"/>
            <a:ext cx="8229600" cy="1403474"/>
          </a:xfrm>
        </p:spPr>
        <p:txBody>
          <a:bodyPr>
            <a:noAutofit/>
          </a:bodyPr>
          <a:lstStyle/>
          <a:p>
            <a:r>
              <a:rPr lang="en-US" sz="1800" b="1" dirty="0"/>
              <a:t>Use a </a:t>
            </a:r>
            <a:r>
              <a:rPr lang="en-US" sz="1800" b="1" dirty="0" err="1"/>
              <a:t>curr</a:t>
            </a:r>
            <a:r>
              <a:rPr lang="en-US" sz="1800" b="1" dirty="0"/>
              <a:t> reference to traverse to the node before the spot you want to insert</a:t>
            </a:r>
          </a:p>
          <a:p>
            <a:r>
              <a:rPr lang="en-US" sz="1800" dirty="0"/>
              <a:t>Create the new node - have its next link to the node after the spot to insert</a:t>
            </a:r>
          </a:p>
          <a:p>
            <a:pPr marL="0" indent="0">
              <a:buNone/>
            </a:pPr>
            <a:r>
              <a:rPr lang="en-US" sz="1800" dirty="0"/>
              <a:t>		          - have its previous link to </a:t>
            </a:r>
            <a:r>
              <a:rPr lang="en-US" sz="1800" dirty="0" err="1"/>
              <a:t>curr</a:t>
            </a:r>
            <a:endParaRPr lang="en-US" sz="1400" dirty="0"/>
          </a:p>
          <a:p>
            <a:r>
              <a:rPr lang="en-US" sz="1800" dirty="0"/>
              <a:t>Link the </a:t>
            </a:r>
            <a:r>
              <a:rPr lang="en-US" sz="1800" dirty="0" err="1"/>
              <a:t>curr</a:t>
            </a:r>
            <a:r>
              <a:rPr lang="en-US" sz="1800" dirty="0"/>
              <a:t> reference to the new node, and set the previous for the node after 			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112094" y="317577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112094" y="370917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977900" y="317577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130300" y="317577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30300" y="3351343"/>
            <a:ext cx="38100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112093" y="318339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11303" y="3200814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511303" y="3734214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377109" y="320081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529509" y="320081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529510" y="3351343"/>
            <a:ext cx="38099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511302" y="320843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910509" y="318339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910509" y="371679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776315" y="318339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928715" y="318339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928715" y="3351344"/>
            <a:ext cx="187190" cy="91585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910508" y="319101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303096" y="317577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303096" y="370917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168902" y="317577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321302" y="317577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303095" y="318339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674487" y="3442477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006497" y="3243269"/>
            <a:ext cx="764251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head                 anna                  bob                   mam                  otto                   tail                 </a:t>
            </a:r>
          </a:p>
          <a:p>
            <a:endParaRPr lang="en-US" dirty="0"/>
          </a:p>
          <a:p>
            <a:r>
              <a:rPr lang="en-US" dirty="0"/>
              <a:t>                                                                        </a:t>
            </a:r>
            <a:r>
              <a:rPr lang="en-US" dirty="0" err="1"/>
              <a:t>curr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                                                                   pop</a:t>
            </a:r>
          </a:p>
          <a:p>
            <a:endParaRPr lang="en-US" dirty="0"/>
          </a:p>
          <a:p>
            <a:r>
              <a:rPr lang="en-US" dirty="0"/>
              <a:t>                                                                                          x</a:t>
            </a:r>
          </a:p>
        </p:txBody>
      </p:sp>
      <p:cxnSp>
        <p:nvCxnSpPr>
          <p:cNvPr id="32" name="Straight Arrow Connector 31"/>
          <p:cNvCxnSpPr>
            <a:cxnSpLocks/>
          </p:cNvCxnSpPr>
          <p:nvPr/>
        </p:nvCxnSpPr>
        <p:spPr>
          <a:xfrm flipV="1">
            <a:off x="6277826" y="3741834"/>
            <a:ext cx="122975" cy="387968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306968" y="3171533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678568" y="320843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050168" y="3192303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421768" y="3178655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3112094" y="3171533"/>
            <a:ext cx="194875" cy="5452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8168902" y="3177465"/>
            <a:ext cx="152400" cy="5274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5536128" y="3581268"/>
            <a:ext cx="3743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4130300" y="3573317"/>
            <a:ext cx="3743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8321302" y="3445355"/>
            <a:ext cx="541646" cy="474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776316" y="42672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776316" y="48006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642122" y="42672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794522" y="42672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776315" y="42748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34200" y="42748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7794522" y="3725704"/>
            <a:ext cx="204866" cy="8081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6606801" y="3741836"/>
            <a:ext cx="169514" cy="7996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167559" y="5334001"/>
            <a:ext cx="56190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</a:rPr>
              <a:t>dListNode</a:t>
            </a:r>
            <a:r>
              <a:rPr lang="en-US" b="1" dirty="0">
                <a:solidFill>
                  <a:srgbClr val="7030A0"/>
                </a:solidFill>
              </a:rPr>
              <a:t> x = new </a:t>
            </a:r>
            <a:r>
              <a:rPr lang="en-US" b="1" dirty="0" err="1">
                <a:solidFill>
                  <a:srgbClr val="7030A0"/>
                </a:solidFill>
              </a:rPr>
              <a:t>dListNode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“pop”</a:t>
            </a:r>
            <a:r>
              <a:rPr lang="en-US" b="1" dirty="0">
                <a:solidFill>
                  <a:srgbClr val="7030A0"/>
                </a:solidFill>
              </a:rPr>
              <a:t>, </a:t>
            </a:r>
            <a:r>
              <a:rPr lang="en-US" b="1" dirty="0" err="1">
                <a:solidFill>
                  <a:srgbClr val="7030A0"/>
                </a:solidFill>
              </a:rPr>
              <a:t>curr</a:t>
            </a:r>
            <a:r>
              <a:rPr lang="en-US" b="1" dirty="0">
                <a:solidFill>
                  <a:srgbClr val="7030A0"/>
                </a:solidFill>
              </a:rPr>
              <a:t>, </a:t>
            </a:r>
            <a:r>
              <a:rPr lang="en-US" b="1" dirty="0" err="1">
                <a:solidFill>
                  <a:srgbClr val="7030A0"/>
                </a:solidFill>
              </a:rPr>
              <a:t>curr.getNext</a:t>
            </a:r>
            <a:r>
              <a:rPr lang="en-US" b="1" dirty="0">
                <a:solidFill>
                  <a:srgbClr val="7030A0"/>
                </a:solidFill>
              </a:rPr>
              <a:t>());</a:t>
            </a:r>
          </a:p>
          <a:p>
            <a:r>
              <a:rPr lang="en-US" b="1" dirty="0" err="1">
                <a:solidFill>
                  <a:srgbClr val="7030A0"/>
                </a:solidFill>
              </a:rPr>
              <a:t>curr.setNext</a:t>
            </a:r>
            <a:r>
              <a:rPr lang="en-US" b="1" dirty="0">
                <a:solidFill>
                  <a:srgbClr val="7030A0"/>
                </a:solidFill>
              </a:rPr>
              <a:t>(x);</a:t>
            </a:r>
          </a:p>
        </p:txBody>
      </p:sp>
      <p:cxnSp>
        <p:nvCxnSpPr>
          <p:cNvPr id="54" name="Straight Arrow Connector 53"/>
          <p:cNvCxnSpPr>
            <a:cxnSpLocks/>
            <a:stCxn id="63" idx="0"/>
          </p:cNvCxnSpPr>
          <p:nvPr/>
        </p:nvCxnSpPr>
        <p:spPr>
          <a:xfrm flipV="1">
            <a:off x="7056656" y="4808221"/>
            <a:ext cx="183061" cy="24742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910509" y="318339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303096" y="317577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795321" y="2868278"/>
            <a:ext cx="1320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prev</a:t>
            </a:r>
            <a:r>
              <a:rPr lang="en-US" sz="1200" dirty="0"/>
              <a:t>   value  next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625126" y="3981932"/>
            <a:ext cx="1320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prev</a:t>
            </a:r>
            <a:r>
              <a:rPr lang="en-US" sz="1200" dirty="0"/>
              <a:t>   value  next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151906" y="2894535"/>
            <a:ext cx="1320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prev</a:t>
            </a:r>
            <a:r>
              <a:rPr lang="en-US" sz="1200" dirty="0"/>
              <a:t>   value  next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6928715" y="3579943"/>
            <a:ext cx="3743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C7E25310-D899-4672-915F-9C2851E05808}"/>
              </a:ext>
            </a:extLst>
          </p:cNvPr>
          <p:cNvSpPr/>
          <p:nvPr/>
        </p:nvSpPr>
        <p:spPr>
          <a:xfrm>
            <a:off x="2645459" y="3360202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289C9FC-1EDE-459B-96D8-AFB101F629C1}"/>
              </a:ext>
            </a:extLst>
          </p:cNvPr>
          <p:cNvSpPr/>
          <p:nvPr/>
        </p:nvSpPr>
        <p:spPr>
          <a:xfrm>
            <a:off x="6087325" y="4129803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B397CA8-AC08-48BB-8968-500BD6674AB1}"/>
              </a:ext>
            </a:extLst>
          </p:cNvPr>
          <p:cNvSpPr/>
          <p:nvPr/>
        </p:nvSpPr>
        <p:spPr>
          <a:xfrm>
            <a:off x="6961405" y="5055642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1A27F33-EF63-477B-9136-D60FBFA20172}"/>
              </a:ext>
            </a:extLst>
          </p:cNvPr>
          <p:cNvSpPr/>
          <p:nvPr/>
        </p:nvSpPr>
        <p:spPr>
          <a:xfrm>
            <a:off x="8775816" y="3366650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81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Inserting an element into a </a:t>
            </a:r>
            <a:r>
              <a:rPr lang="en-US" dirty="0" err="1"/>
              <a:t>dLinked</a:t>
            </a:r>
            <a:r>
              <a:rPr lang="en-US" dirty="0"/>
              <a:t>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2086" y="1263526"/>
            <a:ext cx="8229600" cy="1403474"/>
          </a:xfrm>
        </p:spPr>
        <p:txBody>
          <a:bodyPr>
            <a:noAutofit/>
          </a:bodyPr>
          <a:lstStyle/>
          <a:p>
            <a:r>
              <a:rPr lang="en-US" sz="1800" b="1" dirty="0"/>
              <a:t>Use a </a:t>
            </a:r>
            <a:r>
              <a:rPr lang="en-US" sz="1800" b="1" dirty="0" err="1"/>
              <a:t>curr</a:t>
            </a:r>
            <a:r>
              <a:rPr lang="en-US" sz="1800" b="1" dirty="0"/>
              <a:t> reference to traverse to the node before the spot you want to insert</a:t>
            </a:r>
          </a:p>
          <a:p>
            <a:r>
              <a:rPr lang="en-US" sz="1800" dirty="0"/>
              <a:t>Create the new node - have its next link to the node after the spot to insert</a:t>
            </a:r>
          </a:p>
          <a:p>
            <a:pPr marL="0" indent="0">
              <a:buNone/>
            </a:pPr>
            <a:r>
              <a:rPr lang="en-US" sz="1800" dirty="0"/>
              <a:t>		          - have its previous link to </a:t>
            </a:r>
            <a:r>
              <a:rPr lang="en-US" sz="1800" dirty="0" err="1"/>
              <a:t>curr</a:t>
            </a:r>
            <a:endParaRPr lang="en-US" sz="1400" dirty="0"/>
          </a:p>
          <a:p>
            <a:r>
              <a:rPr lang="en-US" sz="1800" dirty="0"/>
              <a:t>Link the </a:t>
            </a:r>
            <a:r>
              <a:rPr lang="en-US" sz="1800" dirty="0" err="1"/>
              <a:t>curr</a:t>
            </a:r>
            <a:r>
              <a:rPr lang="en-US" sz="1800" dirty="0"/>
              <a:t> reference to the new node, and set the previous for the node after 			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112094" y="317577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112094" y="370917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977900" y="317577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130300" y="317577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30300" y="3351343"/>
            <a:ext cx="38100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112093" y="318339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11303" y="3200814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511303" y="3734214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377109" y="320081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529509" y="320081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529510" y="3351343"/>
            <a:ext cx="38099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511302" y="320843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910509" y="318339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910509" y="371679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776315" y="318339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928715" y="318339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928715" y="3351344"/>
            <a:ext cx="187190" cy="91585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910508" y="319101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303096" y="317577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303096" y="370917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168902" y="317577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321302" y="317577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303095" y="318339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674487" y="3442477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006497" y="3243269"/>
            <a:ext cx="764251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head                 anna                  bob                   mam                  otto                   tail                 </a:t>
            </a:r>
          </a:p>
          <a:p>
            <a:endParaRPr lang="en-US" dirty="0"/>
          </a:p>
          <a:p>
            <a:r>
              <a:rPr lang="en-US" dirty="0"/>
              <a:t>                                                                         </a:t>
            </a:r>
            <a:r>
              <a:rPr lang="en-US" dirty="0" err="1"/>
              <a:t>curr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                                                                                           pop</a:t>
            </a:r>
          </a:p>
          <a:p>
            <a:endParaRPr lang="en-US" dirty="0"/>
          </a:p>
          <a:p>
            <a:r>
              <a:rPr lang="en-US" dirty="0"/>
              <a:t>                                                                                          x</a:t>
            </a:r>
          </a:p>
        </p:txBody>
      </p:sp>
      <p:cxnSp>
        <p:nvCxnSpPr>
          <p:cNvPr id="32" name="Straight Arrow Connector 31"/>
          <p:cNvCxnSpPr>
            <a:cxnSpLocks/>
          </p:cNvCxnSpPr>
          <p:nvPr/>
        </p:nvCxnSpPr>
        <p:spPr>
          <a:xfrm flipV="1">
            <a:off x="6277826" y="3741834"/>
            <a:ext cx="199175" cy="51709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306968" y="3171533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678568" y="320843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050168" y="3192303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421768" y="3178655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3112094" y="3171533"/>
            <a:ext cx="194875" cy="5452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8168902" y="3177465"/>
            <a:ext cx="152400" cy="5274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7285419" y="3579944"/>
            <a:ext cx="17677" cy="6948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5536128" y="3581268"/>
            <a:ext cx="3743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4130300" y="3573317"/>
            <a:ext cx="3743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8321302" y="3445355"/>
            <a:ext cx="541646" cy="474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776316" y="42672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776316" y="48006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642122" y="42672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794522" y="42672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776315" y="42748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34200" y="42748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7794522" y="3725704"/>
            <a:ext cx="204866" cy="8081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6606801" y="3741836"/>
            <a:ext cx="169514" cy="7996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2167558" y="5334000"/>
            <a:ext cx="575991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</a:rPr>
              <a:t>dListNode</a:t>
            </a:r>
            <a:r>
              <a:rPr lang="en-US" b="1" dirty="0">
                <a:solidFill>
                  <a:srgbClr val="7030A0"/>
                </a:solidFill>
              </a:rPr>
              <a:t> x = new </a:t>
            </a:r>
            <a:r>
              <a:rPr lang="en-US" b="1" dirty="0" err="1">
                <a:solidFill>
                  <a:srgbClr val="7030A0"/>
                </a:solidFill>
              </a:rPr>
              <a:t>dListNode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“pop”</a:t>
            </a:r>
            <a:r>
              <a:rPr lang="en-US" b="1" dirty="0">
                <a:solidFill>
                  <a:srgbClr val="7030A0"/>
                </a:solidFill>
              </a:rPr>
              <a:t>, </a:t>
            </a:r>
            <a:r>
              <a:rPr lang="en-US" b="1" dirty="0" err="1">
                <a:solidFill>
                  <a:srgbClr val="7030A0"/>
                </a:solidFill>
              </a:rPr>
              <a:t>curr</a:t>
            </a:r>
            <a:r>
              <a:rPr lang="en-US" b="1" dirty="0">
                <a:solidFill>
                  <a:srgbClr val="7030A0"/>
                </a:solidFill>
              </a:rPr>
              <a:t>, </a:t>
            </a:r>
            <a:r>
              <a:rPr lang="en-US" b="1" dirty="0" err="1">
                <a:solidFill>
                  <a:srgbClr val="7030A0"/>
                </a:solidFill>
              </a:rPr>
              <a:t>curr.getNext</a:t>
            </a:r>
            <a:r>
              <a:rPr lang="en-US" b="1" dirty="0">
                <a:solidFill>
                  <a:srgbClr val="7030A0"/>
                </a:solidFill>
              </a:rPr>
              <a:t>());</a:t>
            </a:r>
          </a:p>
          <a:p>
            <a:r>
              <a:rPr lang="en-US" b="1" dirty="0" err="1">
                <a:solidFill>
                  <a:srgbClr val="7030A0"/>
                </a:solidFill>
              </a:rPr>
              <a:t>curr.setNext</a:t>
            </a:r>
            <a:r>
              <a:rPr lang="en-US" b="1" dirty="0">
                <a:solidFill>
                  <a:srgbClr val="7030A0"/>
                </a:solidFill>
              </a:rPr>
              <a:t>(x);</a:t>
            </a:r>
          </a:p>
          <a:p>
            <a:r>
              <a:rPr lang="en-US" b="1" dirty="0" err="1">
                <a:solidFill>
                  <a:srgbClr val="7030A0"/>
                </a:solidFill>
              </a:rPr>
              <a:t>x.getNext</a:t>
            </a:r>
            <a:r>
              <a:rPr lang="en-US" b="1" dirty="0">
                <a:solidFill>
                  <a:srgbClr val="7030A0"/>
                </a:solidFill>
              </a:rPr>
              <a:t>().</a:t>
            </a:r>
            <a:r>
              <a:rPr lang="en-US" b="1" dirty="0" err="1">
                <a:solidFill>
                  <a:srgbClr val="7030A0"/>
                </a:solidFill>
              </a:rPr>
              <a:t>setPrev</a:t>
            </a:r>
            <a:r>
              <a:rPr lang="en-US" b="1" dirty="0">
                <a:solidFill>
                  <a:srgbClr val="7030A0"/>
                </a:solidFill>
              </a:rPr>
              <a:t>(x);</a:t>
            </a:r>
          </a:p>
        </p:txBody>
      </p:sp>
      <p:cxnSp>
        <p:nvCxnSpPr>
          <p:cNvPr id="54" name="Straight Arrow Connector 53"/>
          <p:cNvCxnSpPr>
            <a:cxnSpLocks/>
            <a:stCxn id="62" idx="0"/>
          </p:cNvCxnSpPr>
          <p:nvPr/>
        </p:nvCxnSpPr>
        <p:spPr>
          <a:xfrm flipV="1">
            <a:off x="7056656" y="4808221"/>
            <a:ext cx="183061" cy="24742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910509" y="318339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303096" y="317577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795321" y="2868278"/>
            <a:ext cx="1320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prev</a:t>
            </a:r>
            <a:r>
              <a:rPr lang="en-US" sz="1200" dirty="0"/>
              <a:t>   value  next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625126" y="3981932"/>
            <a:ext cx="1320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prev</a:t>
            </a:r>
            <a:r>
              <a:rPr lang="en-US" sz="1200" dirty="0"/>
              <a:t>   value  next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151906" y="2894535"/>
            <a:ext cx="1320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prev</a:t>
            </a:r>
            <a:r>
              <a:rPr lang="en-US" sz="1200" dirty="0"/>
              <a:t>   value  next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C013593-72B0-4DF4-83AE-40DA306DE7D4}"/>
              </a:ext>
            </a:extLst>
          </p:cNvPr>
          <p:cNvSpPr/>
          <p:nvPr/>
        </p:nvSpPr>
        <p:spPr>
          <a:xfrm>
            <a:off x="2645459" y="3360202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F165F56-300F-493C-BE98-DA244A315EDA}"/>
              </a:ext>
            </a:extLst>
          </p:cNvPr>
          <p:cNvSpPr/>
          <p:nvPr/>
        </p:nvSpPr>
        <p:spPr>
          <a:xfrm>
            <a:off x="6087325" y="4129803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0FCB121-EDBA-4B4D-836F-67C34985C7E5}"/>
              </a:ext>
            </a:extLst>
          </p:cNvPr>
          <p:cNvSpPr/>
          <p:nvPr/>
        </p:nvSpPr>
        <p:spPr>
          <a:xfrm>
            <a:off x="6961405" y="5055642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B8010DA-D9F4-4AFF-84F9-C6D0DFC905B5}"/>
              </a:ext>
            </a:extLst>
          </p:cNvPr>
          <p:cNvSpPr/>
          <p:nvPr/>
        </p:nvSpPr>
        <p:spPr>
          <a:xfrm>
            <a:off x="8775816" y="3366650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9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458200" cy="1143000"/>
          </a:xfrm>
        </p:spPr>
        <p:txBody>
          <a:bodyPr>
            <a:normAutofit/>
          </a:bodyPr>
          <a:lstStyle/>
          <a:p>
            <a:r>
              <a:rPr lang="en-US" dirty="0"/>
              <a:t>Why a tail pointer?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2086" y="1263526"/>
            <a:ext cx="8229600" cy="16047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Consider any situation in which we need to traverse to a specific “index”:</a:t>
            </a:r>
          </a:p>
          <a:p>
            <a:pPr marL="0" indent="0">
              <a:buNone/>
            </a:pPr>
            <a:r>
              <a:rPr lang="en-US" sz="2000" dirty="0"/>
              <a:t>	get(index) 	add(index, value)		remove(index)</a:t>
            </a:r>
          </a:p>
          <a:p>
            <a:pPr marL="0" indent="0">
              <a:buNone/>
            </a:pPr>
            <a:r>
              <a:rPr lang="en-US" sz="2000" dirty="0"/>
              <a:t>If the index is &lt;= half the list size, traverse starting from the head.</a:t>
            </a:r>
          </a:p>
          <a:p>
            <a:pPr marL="0" indent="0">
              <a:buNone/>
            </a:pPr>
            <a:r>
              <a:rPr lang="en-US" sz="2000" dirty="0"/>
              <a:t>Otherwise, traverse starting from the tail.</a:t>
            </a:r>
            <a:r>
              <a:rPr lang="en-US" sz="1800" dirty="0"/>
              <a:t>			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112094" y="317577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112094" y="370917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977900" y="317577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130300" y="317577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30300" y="3351343"/>
            <a:ext cx="38100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112093" y="318339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11303" y="3200814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511303" y="3734214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377109" y="320081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529509" y="320081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529510" y="3351343"/>
            <a:ext cx="38099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511302" y="320843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910509" y="318339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910509" y="371679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776315" y="318339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928715" y="318339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928715" y="3351343"/>
            <a:ext cx="3743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910508" y="319101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303096" y="317577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303096" y="370917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168902" y="317577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321302" y="317577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303095" y="318339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674487" y="3442477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006497" y="3243268"/>
            <a:ext cx="76425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head                 anna                  bob                   mam                  otto                  tail                 </a:t>
            </a:r>
          </a:p>
          <a:p>
            <a:endParaRPr lang="en-US" dirty="0"/>
          </a:p>
          <a:p>
            <a:r>
              <a:rPr lang="en-US" dirty="0"/>
              <a:t>                                                                      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3306968" y="3171533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678568" y="320843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050168" y="3192303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421768" y="3178655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3112094" y="3171533"/>
            <a:ext cx="194875" cy="5452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8168902" y="3177465"/>
            <a:ext cx="152400" cy="5274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6928715" y="3579943"/>
            <a:ext cx="3743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5536128" y="3581268"/>
            <a:ext cx="3743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4130300" y="3573317"/>
            <a:ext cx="3743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8321302" y="3445355"/>
            <a:ext cx="541646" cy="474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000216" y="2868279"/>
            <a:ext cx="1320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prev</a:t>
            </a:r>
            <a:r>
              <a:rPr lang="en-US" sz="1200" dirty="0"/>
              <a:t>   value  next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320801" y="2868279"/>
            <a:ext cx="1320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prev</a:t>
            </a:r>
            <a:r>
              <a:rPr lang="en-US" sz="1200" dirty="0"/>
              <a:t>   value  next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791557" y="2881925"/>
            <a:ext cx="1320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prev</a:t>
            </a:r>
            <a:r>
              <a:rPr lang="en-US" sz="1200" dirty="0"/>
              <a:t>   value  next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151906" y="2886193"/>
            <a:ext cx="1320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prev</a:t>
            </a:r>
            <a:r>
              <a:rPr lang="en-US" sz="1200" dirty="0"/>
              <a:t>   value  next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7D93627-58DB-4D2F-9B95-64552F93ECFD}"/>
              </a:ext>
            </a:extLst>
          </p:cNvPr>
          <p:cNvSpPr/>
          <p:nvPr/>
        </p:nvSpPr>
        <p:spPr>
          <a:xfrm>
            <a:off x="2645459" y="3360202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87EA33D-5477-48FB-B418-8165C6B4DB86}"/>
              </a:ext>
            </a:extLst>
          </p:cNvPr>
          <p:cNvSpPr/>
          <p:nvPr/>
        </p:nvSpPr>
        <p:spPr>
          <a:xfrm>
            <a:off x="8737506" y="3366650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C3E78F7-BBF4-D57E-2A31-905857114529}"/>
              </a:ext>
            </a:extLst>
          </p:cNvPr>
          <p:cNvSpPr txBox="1"/>
          <p:nvPr/>
        </p:nvSpPr>
        <p:spPr>
          <a:xfrm>
            <a:off x="1881250" y="4479018"/>
            <a:ext cx="83238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By traversing from the side that is closest, you can not escape O(n) liner amount of work, but you can get a better linear time.</a:t>
            </a:r>
          </a:p>
        </p:txBody>
      </p:sp>
    </p:spTree>
    <p:extLst>
      <p:ext uri="{BB962C8B-B14F-4D97-AF65-F5344CB8AC3E}">
        <p14:creationId xmlns:p14="http://schemas.microsoft.com/office/powerpoint/2010/main" val="2828306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00200"/>
            <a:ext cx="97536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Some data structures need a means of backwards traversal.</a:t>
            </a:r>
          </a:p>
          <a:p>
            <a:pPr lvl="1"/>
            <a:r>
              <a:rPr lang="en-US" sz="2400" dirty="0"/>
              <a:t>And if not needed, can make traversing more efficient.</a:t>
            </a:r>
          </a:p>
          <a:p>
            <a:r>
              <a:rPr lang="en-US" sz="2800" dirty="0"/>
              <a:t>Double Linked List</a:t>
            </a:r>
          </a:p>
          <a:p>
            <a:pPr lvl="1"/>
            <a:r>
              <a:rPr lang="en-US" sz="2400" dirty="0"/>
              <a:t>The head points to the first element in the list.</a:t>
            </a:r>
          </a:p>
          <a:p>
            <a:pPr lvl="1"/>
            <a:r>
              <a:rPr lang="en-US" sz="2400" dirty="0"/>
              <a:t>Each element has a next pointer and a previous pointer.</a:t>
            </a:r>
          </a:p>
          <a:p>
            <a:pPr lvl="1"/>
            <a:r>
              <a:rPr lang="en-US" sz="2400" dirty="0"/>
              <a:t>A tail pointer can point to the last element in the list, or the list can be made double and circular.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2797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458200" cy="1143000"/>
          </a:xfrm>
        </p:spPr>
        <p:txBody>
          <a:bodyPr>
            <a:normAutofit/>
          </a:bodyPr>
          <a:lstStyle/>
          <a:p>
            <a:r>
              <a:rPr lang="en-US" dirty="0"/>
              <a:t>Double-Circular Linked List?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2086" y="1263526"/>
            <a:ext cx="8229600" cy="16047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The same efficiency can be achieved by making the list both double and circular.</a:t>
            </a:r>
          </a:p>
          <a:p>
            <a:pPr marL="0" indent="0">
              <a:buNone/>
            </a:pPr>
            <a:r>
              <a:rPr lang="en-US" sz="2000" dirty="0"/>
              <a:t>	- the first element’s previous is the tail pointer</a:t>
            </a:r>
            <a:r>
              <a:rPr lang="en-US" sz="1800" dirty="0"/>
              <a:t>		  </a:t>
            </a:r>
          </a:p>
          <a:p>
            <a:pPr marL="0" indent="0">
              <a:buNone/>
            </a:pPr>
            <a:r>
              <a:rPr lang="en-US" sz="1800" dirty="0"/>
              <a:t>    head     - the last element’s next points to the head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112094" y="317577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112094" y="370917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977900" y="317577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130300" y="317577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30300" y="3351343"/>
            <a:ext cx="38100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112093" y="318339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11303" y="3200814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511303" y="3734214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377109" y="320081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529509" y="320081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529510" y="3351343"/>
            <a:ext cx="38099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511302" y="320843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910509" y="318339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910509" y="371679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776315" y="318339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928715" y="318339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928715" y="3351343"/>
            <a:ext cx="3743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910508" y="319101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303096" y="317577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303096" y="370917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168902" y="317577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321302" y="317577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303095" y="318339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667628" y="2667001"/>
            <a:ext cx="437606" cy="6068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112093" y="3243268"/>
            <a:ext cx="65369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   </a:t>
            </a:r>
            <a:r>
              <a:rPr lang="en-US" dirty="0" err="1"/>
              <a:t>anna</a:t>
            </a:r>
            <a:r>
              <a:rPr lang="en-US" dirty="0"/>
              <a:t>                  bob                   mam                  </a:t>
            </a:r>
            <a:r>
              <a:rPr lang="en-US" dirty="0" err="1"/>
              <a:t>otto</a:t>
            </a:r>
            <a:r>
              <a:rPr lang="en-US" dirty="0"/>
              <a:t>                                </a:t>
            </a:r>
          </a:p>
          <a:p>
            <a:endParaRPr lang="en-US" dirty="0"/>
          </a:p>
          <a:p>
            <a:r>
              <a:rPr lang="en-US" dirty="0"/>
              <a:t>                                                                      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3306968" y="3171533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678568" y="320843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050168" y="3192303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421768" y="3178655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6928715" y="3579943"/>
            <a:ext cx="3743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5536128" y="3581268"/>
            <a:ext cx="3743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4130300" y="3573317"/>
            <a:ext cx="3743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000216" y="2868279"/>
            <a:ext cx="1320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prev</a:t>
            </a:r>
            <a:r>
              <a:rPr lang="en-US" sz="1200" dirty="0"/>
              <a:t>   value  next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320801" y="2868279"/>
            <a:ext cx="1320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prev</a:t>
            </a:r>
            <a:r>
              <a:rPr lang="en-US" sz="1200" dirty="0"/>
              <a:t>   value  next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791557" y="2881925"/>
            <a:ext cx="1320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prev</a:t>
            </a:r>
            <a:r>
              <a:rPr lang="en-US" sz="1200" dirty="0"/>
              <a:t>   value  next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151906" y="2886193"/>
            <a:ext cx="1320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prev</a:t>
            </a:r>
            <a:r>
              <a:rPr lang="en-US" sz="1200" dirty="0"/>
              <a:t>   value  next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8324841" y="3351343"/>
            <a:ext cx="3743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667628" y="3614041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667628" y="3614042"/>
            <a:ext cx="0" cy="2721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8668424" y="3351344"/>
            <a:ext cx="13138" cy="8152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2514600" y="3395556"/>
            <a:ext cx="0" cy="7710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2527739" y="3395555"/>
            <a:ext cx="58435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2527739" y="4166135"/>
            <a:ext cx="614725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 flipV="1">
            <a:off x="2640849" y="3885738"/>
            <a:ext cx="5871183" cy="4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8326811" y="3531911"/>
            <a:ext cx="1852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8512031" y="3531912"/>
            <a:ext cx="0" cy="3542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B2C5B65D-7F5F-44EB-B0AD-03E2C0A7A61E}"/>
              </a:ext>
            </a:extLst>
          </p:cNvPr>
          <p:cNvSpPr/>
          <p:nvPr/>
        </p:nvSpPr>
        <p:spPr>
          <a:xfrm>
            <a:off x="2477128" y="2612702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ABC0FA-F07C-C499-8B33-CCB9A5C385C4}"/>
              </a:ext>
            </a:extLst>
          </p:cNvPr>
          <p:cNvSpPr txBox="1"/>
          <p:nvPr/>
        </p:nvSpPr>
        <p:spPr>
          <a:xfrm>
            <a:off x="1881250" y="4479018"/>
            <a:ext cx="83238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tail in this case would just be known as the </a:t>
            </a:r>
            <a:r>
              <a:rPr lang="en-US" sz="2000" dirty="0" err="1"/>
              <a:t>head.getPrev</a:t>
            </a:r>
            <a:r>
              <a:rPr lang="en-US" sz="2000" dirty="0"/>
              <a:t>() pointer</a:t>
            </a:r>
          </a:p>
        </p:txBody>
      </p:sp>
    </p:spTree>
    <p:extLst>
      <p:ext uri="{BB962C8B-B14F-4D97-AF65-F5344CB8AC3E}">
        <p14:creationId xmlns:p14="http://schemas.microsoft.com/office/powerpoint/2010/main" val="1655084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52400"/>
            <a:ext cx="4419600" cy="6248400"/>
          </a:xfrm>
          <a:ln>
            <a:solidFill>
              <a:srgbClr val="7030A0"/>
            </a:solidFill>
          </a:ln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public class </a:t>
            </a:r>
            <a:r>
              <a:rPr lang="en-US" b="1" dirty="0" err="1">
                <a:solidFill>
                  <a:srgbClr val="7030A0"/>
                </a:solidFill>
              </a:rPr>
              <a:t>dListNode</a:t>
            </a:r>
            <a:r>
              <a:rPr lang="en-US" b="1" dirty="0">
                <a:solidFill>
                  <a:srgbClr val="7030A0"/>
                </a:solidFill>
              </a:rPr>
              <a:t>&lt;</a:t>
            </a:r>
            <a:r>
              <a:rPr lang="en-US" b="1" dirty="0" err="1">
                <a:solidFill>
                  <a:srgbClr val="7030A0"/>
                </a:solidFill>
              </a:rPr>
              <a:t>anyType</a:t>
            </a:r>
            <a:r>
              <a:rPr lang="en-US" b="1" dirty="0">
                <a:solidFill>
                  <a:srgbClr val="7030A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private </a:t>
            </a:r>
            <a:r>
              <a:rPr lang="en-US" b="1" dirty="0" err="1">
                <a:solidFill>
                  <a:srgbClr val="7030A0"/>
                </a:solidFill>
              </a:rPr>
              <a:t>anyType</a:t>
            </a:r>
            <a:r>
              <a:rPr lang="en-US" b="1" dirty="0">
                <a:solidFill>
                  <a:srgbClr val="7030A0"/>
                </a:solidFill>
              </a:rPr>
              <a:t> value;	   </a:t>
            </a:r>
            <a:r>
              <a:rPr lang="en-US" dirty="0">
                <a:solidFill>
                  <a:srgbClr val="FF0000"/>
                </a:solidFill>
              </a:rPr>
              <a:t>//stores the value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private </a:t>
            </a:r>
            <a:r>
              <a:rPr lang="en-US" b="1" dirty="0" err="1">
                <a:solidFill>
                  <a:srgbClr val="7030A0"/>
                </a:solidFill>
              </a:rPr>
              <a:t>dListNode</a:t>
            </a:r>
            <a:r>
              <a:rPr lang="en-US" b="1" dirty="0">
                <a:solidFill>
                  <a:srgbClr val="7030A0"/>
                </a:solidFill>
              </a:rPr>
              <a:t> next;	   </a:t>
            </a:r>
            <a:r>
              <a:rPr lang="en-US" dirty="0">
                <a:solidFill>
                  <a:srgbClr val="FF0000"/>
                </a:solidFill>
              </a:rPr>
              <a:t>//points to the next node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private </a:t>
            </a:r>
            <a:r>
              <a:rPr lang="en-US" b="1" dirty="0" err="1">
                <a:solidFill>
                  <a:srgbClr val="7030A0"/>
                </a:solidFill>
              </a:rPr>
              <a:t>dListNode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prev</a:t>
            </a:r>
            <a:r>
              <a:rPr lang="en-US" b="1" dirty="0">
                <a:solidFill>
                  <a:srgbClr val="7030A0"/>
                </a:solidFill>
              </a:rPr>
              <a:t>;	   </a:t>
            </a:r>
            <a:r>
              <a:rPr lang="en-US" dirty="0">
                <a:solidFill>
                  <a:srgbClr val="FF0000"/>
                </a:solidFill>
              </a:rPr>
              <a:t>//points to the previous node</a:t>
            </a:r>
          </a:p>
          <a:p>
            <a:pPr marL="0" indent="0">
              <a:buNone/>
            </a:pP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public </a:t>
            </a:r>
            <a:r>
              <a:rPr lang="en-US" b="1" dirty="0" err="1">
                <a:solidFill>
                  <a:srgbClr val="7030A0"/>
                </a:solidFill>
              </a:rPr>
              <a:t>dListNode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anyType</a:t>
            </a:r>
            <a:r>
              <a:rPr lang="en-US" b="1" dirty="0">
                <a:solidFill>
                  <a:srgbClr val="7030A0"/>
                </a:solidFill>
              </a:rPr>
              <a:t> v, </a:t>
            </a:r>
            <a:r>
              <a:rPr lang="en-US" b="1" dirty="0" err="1">
                <a:solidFill>
                  <a:srgbClr val="7030A0"/>
                </a:solidFill>
              </a:rPr>
              <a:t>dListNode</a:t>
            </a:r>
            <a:r>
              <a:rPr lang="en-US" b="1" dirty="0">
                <a:solidFill>
                  <a:srgbClr val="7030A0"/>
                </a:solidFill>
              </a:rPr>
              <a:t> p, </a:t>
            </a:r>
            <a:r>
              <a:rPr lang="en-US" b="1" dirty="0" err="1">
                <a:solidFill>
                  <a:srgbClr val="7030A0"/>
                </a:solidFill>
              </a:rPr>
              <a:t>dListNode</a:t>
            </a:r>
            <a:r>
              <a:rPr lang="en-US" b="1" dirty="0">
                <a:solidFill>
                  <a:srgbClr val="7030A0"/>
                </a:solidFill>
              </a:rPr>
              <a:t> n)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value = v;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</a:t>
            </a:r>
            <a:r>
              <a:rPr lang="en-US" b="1" dirty="0" err="1">
                <a:solidFill>
                  <a:srgbClr val="7030A0"/>
                </a:solidFill>
              </a:rPr>
              <a:t>prev</a:t>
            </a:r>
            <a:r>
              <a:rPr lang="en-US" b="1" dirty="0">
                <a:solidFill>
                  <a:srgbClr val="7030A0"/>
                </a:solidFill>
              </a:rPr>
              <a:t> = p;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next = n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public </a:t>
            </a:r>
            <a:r>
              <a:rPr lang="en-US" b="1" dirty="0" err="1">
                <a:solidFill>
                  <a:srgbClr val="7030A0"/>
                </a:solidFill>
              </a:rPr>
              <a:t>dListNode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anyType</a:t>
            </a:r>
            <a:r>
              <a:rPr lang="en-US" b="1" dirty="0">
                <a:solidFill>
                  <a:srgbClr val="7030A0"/>
                </a:solidFill>
              </a:rPr>
              <a:t> v)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this(v, null, null);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public </a:t>
            </a:r>
            <a:r>
              <a:rPr lang="en-US" b="1" dirty="0" err="1">
                <a:solidFill>
                  <a:srgbClr val="7030A0"/>
                </a:solidFill>
              </a:rPr>
              <a:t>anyType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getValue</a:t>
            </a:r>
            <a:r>
              <a:rPr lang="en-US" b="1" dirty="0">
                <a:solidFill>
                  <a:srgbClr val="7030A0"/>
                </a:solidFill>
              </a:rPr>
              <a:t>()			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{  return value;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public </a:t>
            </a:r>
            <a:r>
              <a:rPr lang="en-US" b="1" dirty="0" err="1">
                <a:solidFill>
                  <a:srgbClr val="7030A0"/>
                </a:solidFill>
              </a:rPr>
              <a:t>dListNode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getNext</a:t>
            </a:r>
            <a:r>
              <a:rPr lang="en-US" b="1" dirty="0">
                <a:solidFill>
                  <a:srgbClr val="7030A0"/>
                </a:solidFill>
              </a:rPr>
              <a:t>()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{  return next;  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public </a:t>
            </a:r>
            <a:r>
              <a:rPr lang="en-US" b="1" dirty="0" err="1">
                <a:solidFill>
                  <a:srgbClr val="7030A0"/>
                </a:solidFill>
              </a:rPr>
              <a:t>dListNode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getPrev</a:t>
            </a:r>
            <a:r>
              <a:rPr lang="en-US" b="1" dirty="0">
                <a:solidFill>
                  <a:srgbClr val="7030A0"/>
                </a:solidFill>
              </a:rPr>
              <a:t>()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{   return </a:t>
            </a:r>
            <a:r>
              <a:rPr lang="en-US" b="1" dirty="0" err="1">
                <a:solidFill>
                  <a:srgbClr val="7030A0"/>
                </a:solidFill>
              </a:rPr>
              <a:t>prev</a:t>
            </a:r>
            <a:r>
              <a:rPr lang="en-US" b="1" dirty="0">
                <a:solidFill>
                  <a:srgbClr val="7030A0"/>
                </a:solidFill>
              </a:rPr>
              <a:t>;     }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48400" y="152400"/>
            <a:ext cx="4038600" cy="6248400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300" dirty="0"/>
              <a:t>  </a:t>
            </a:r>
          </a:p>
          <a:p>
            <a:pPr marL="0" indent="0">
              <a:buNone/>
            </a:pPr>
            <a:r>
              <a:rPr lang="en-US" sz="1300" dirty="0"/>
              <a:t> </a:t>
            </a:r>
          </a:p>
          <a:p>
            <a:pPr marL="0" indent="0">
              <a:buNone/>
            </a:pPr>
            <a:r>
              <a:rPr lang="en-US" sz="1300" dirty="0"/>
              <a:t>     </a:t>
            </a:r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r>
              <a:rPr lang="en-US" sz="1300" dirty="0"/>
              <a:t>                </a:t>
            </a:r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r>
              <a:rPr lang="en-US" sz="1300" b="1" dirty="0">
                <a:solidFill>
                  <a:srgbClr val="7030A0"/>
                </a:solidFill>
              </a:rPr>
              <a:t>     public void </a:t>
            </a:r>
            <a:r>
              <a:rPr lang="en-US" sz="1300" b="1" dirty="0" err="1">
                <a:solidFill>
                  <a:srgbClr val="7030A0"/>
                </a:solidFill>
              </a:rPr>
              <a:t>setValue</a:t>
            </a:r>
            <a:r>
              <a:rPr lang="en-US" sz="1300" b="1" dirty="0">
                <a:solidFill>
                  <a:srgbClr val="7030A0"/>
                </a:solidFill>
              </a:rPr>
              <a:t>(</a:t>
            </a:r>
            <a:r>
              <a:rPr lang="en-US" sz="1300" b="1" dirty="0" err="1">
                <a:solidFill>
                  <a:srgbClr val="7030A0"/>
                </a:solidFill>
              </a:rPr>
              <a:t>anyType</a:t>
            </a:r>
            <a:r>
              <a:rPr lang="en-US" sz="1300" b="1" dirty="0">
                <a:solidFill>
                  <a:srgbClr val="7030A0"/>
                </a:solidFill>
              </a:rPr>
              <a:t> v)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7030A0"/>
                </a:solidFill>
              </a:rPr>
              <a:t>     {   value = v;  }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7030A0"/>
                </a:solidFill>
              </a:rPr>
              <a:t>   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7030A0"/>
                </a:solidFill>
              </a:rPr>
              <a:t>     public void </a:t>
            </a:r>
            <a:r>
              <a:rPr lang="en-US" sz="1300" b="1" dirty="0" err="1">
                <a:solidFill>
                  <a:srgbClr val="7030A0"/>
                </a:solidFill>
              </a:rPr>
              <a:t>setPrev</a:t>
            </a:r>
            <a:r>
              <a:rPr lang="en-US" sz="1300" b="1" dirty="0">
                <a:solidFill>
                  <a:srgbClr val="7030A0"/>
                </a:solidFill>
              </a:rPr>
              <a:t>(</a:t>
            </a:r>
            <a:r>
              <a:rPr lang="en-US" sz="1300" b="1" dirty="0" err="1">
                <a:solidFill>
                  <a:srgbClr val="7030A0"/>
                </a:solidFill>
              </a:rPr>
              <a:t>dListNode</a:t>
            </a:r>
            <a:r>
              <a:rPr lang="en-US" sz="1300" b="1" dirty="0">
                <a:solidFill>
                  <a:srgbClr val="7030A0"/>
                </a:solidFill>
              </a:rPr>
              <a:t> p)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7030A0"/>
                </a:solidFill>
              </a:rPr>
              <a:t>     {   </a:t>
            </a:r>
            <a:r>
              <a:rPr lang="en-US" sz="1300" b="1" dirty="0" err="1">
                <a:solidFill>
                  <a:srgbClr val="7030A0"/>
                </a:solidFill>
              </a:rPr>
              <a:t>prev</a:t>
            </a:r>
            <a:r>
              <a:rPr lang="en-US" sz="1300" b="1" dirty="0">
                <a:solidFill>
                  <a:srgbClr val="7030A0"/>
                </a:solidFill>
              </a:rPr>
              <a:t> = p;     }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7030A0"/>
                </a:solidFill>
              </a:rPr>
              <a:t>   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7030A0"/>
                </a:solidFill>
              </a:rPr>
              <a:t>     public void </a:t>
            </a:r>
            <a:r>
              <a:rPr lang="en-US" sz="1300" b="1" dirty="0" err="1">
                <a:solidFill>
                  <a:srgbClr val="7030A0"/>
                </a:solidFill>
              </a:rPr>
              <a:t>setNext</a:t>
            </a:r>
            <a:r>
              <a:rPr lang="en-US" sz="1300" b="1" dirty="0">
                <a:solidFill>
                  <a:srgbClr val="7030A0"/>
                </a:solidFill>
              </a:rPr>
              <a:t>(</a:t>
            </a:r>
            <a:r>
              <a:rPr lang="en-US" sz="1300" b="1" dirty="0" err="1">
                <a:solidFill>
                  <a:srgbClr val="7030A0"/>
                </a:solidFill>
              </a:rPr>
              <a:t>dListNode</a:t>
            </a:r>
            <a:r>
              <a:rPr lang="en-US" sz="1300" b="1" dirty="0">
                <a:solidFill>
                  <a:srgbClr val="7030A0"/>
                </a:solidFill>
              </a:rPr>
              <a:t> n)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7030A0"/>
                </a:solidFill>
              </a:rPr>
              <a:t>     {  next = n;      }</a:t>
            </a:r>
          </a:p>
          <a:p>
            <a:pPr marL="0" indent="0">
              <a:buNone/>
            </a:pPr>
            <a:endParaRPr lang="en-US" sz="13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300" b="1" dirty="0">
                <a:solidFill>
                  <a:srgbClr val="7030A0"/>
                </a:solidFill>
              </a:rPr>
              <a:t>     public String </a:t>
            </a:r>
            <a:r>
              <a:rPr lang="en-US" sz="1300" b="1" dirty="0" err="1">
                <a:solidFill>
                  <a:srgbClr val="7030A0"/>
                </a:solidFill>
              </a:rPr>
              <a:t>toString</a:t>
            </a:r>
            <a:r>
              <a:rPr lang="en-US" sz="1300" b="1" dirty="0">
                <a:solidFill>
                  <a:srgbClr val="7030A0"/>
                </a:solidFill>
              </a:rPr>
              <a:t>()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7030A0"/>
                </a:solidFill>
              </a:rPr>
              <a:t>     {   return </a:t>
            </a:r>
            <a:r>
              <a:rPr lang="en-US" sz="1300" b="1" dirty="0" err="1">
                <a:solidFill>
                  <a:srgbClr val="7030A0"/>
                </a:solidFill>
              </a:rPr>
              <a:t>value.toString</a:t>
            </a:r>
            <a:r>
              <a:rPr lang="en-US" sz="1300" b="1" dirty="0">
                <a:solidFill>
                  <a:srgbClr val="7030A0"/>
                </a:solidFill>
              </a:rPr>
              <a:t>();    }</a:t>
            </a:r>
          </a:p>
          <a:p>
            <a:pPr marL="0" indent="0">
              <a:buNone/>
            </a:pPr>
            <a:r>
              <a:rPr lang="en-US" sz="1300" b="1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0A2BBC-7BB5-10AC-1B4F-6649CDBF4BF9}"/>
              </a:ext>
            </a:extLst>
          </p:cNvPr>
          <p:cNvSpPr/>
          <p:nvPr/>
        </p:nvSpPr>
        <p:spPr>
          <a:xfrm>
            <a:off x="7758468" y="1068780"/>
            <a:ext cx="8382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5BAC00-EE5E-CF07-8C26-D0674C1ECAC7}"/>
              </a:ext>
            </a:extLst>
          </p:cNvPr>
          <p:cNvSpPr/>
          <p:nvPr/>
        </p:nvSpPr>
        <p:spPr>
          <a:xfrm>
            <a:off x="8596668" y="1068780"/>
            <a:ext cx="3048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DB3A17-8709-97C0-C18F-C565AAA93EE5}"/>
              </a:ext>
            </a:extLst>
          </p:cNvPr>
          <p:cNvSpPr/>
          <p:nvPr/>
        </p:nvSpPr>
        <p:spPr>
          <a:xfrm>
            <a:off x="7453668" y="1068780"/>
            <a:ext cx="3048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3F2FB20-3A72-C650-B26C-CBB8F0EFB69D}"/>
              </a:ext>
            </a:extLst>
          </p:cNvPr>
          <p:cNvSpPr/>
          <p:nvPr/>
        </p:nvSpPr>
        <p:spPr>
          <a:xfrm>
            <a:off x="8749069" y="1214356"/>
            <a:ext cx="152401" cy="1524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B102E7A-5307-FE4F-C07E-82EA1488BA53}"/>
              </a:ext>
            </a:extLst>
          </p:cNvPr>
          <p:cNvSpPr/>
          <p:nvPr/>
        </p:nvSpPr>
        <p:spPr>
          <a:xfrm>
            <a:off x="7484375" y="1577159"/>
            <a:ext cx="152401" cy="1524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7BC2CD-D56D-8DD1-DAC3-951655458BCB}"/>
              </a:ext>
            </a:extLst>
          </p:cNvPr>
          <p:cNvSpPr txBox="1"/>
          <p:nvPr/>
        </p:nvSpPr>
        <p:spPr>
          <a:xfrm>
            <a:off x="7162800" y="685800"/>
            <a:ext cx="202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</a:t>
            </a:r>
            <a:r>
              <a:rPr lang="en-US" dirty="0" err="1"/>
              <a:t>prev</a:t>
            </a:r>
            <a:r>
              <a:rPr lang="en-US" dirty="0"/>
              <a:t>  value  next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69331C-046A-8226-ADB7-C6491F8CB367}"/>
              </a:ext>
            </a:extLst>
          </p:cNvPr>
          <p:cNvCxnSpPr/>
          <p:nvPr/>
        </p:nvCxnSpPr>
        <p:spPr>
          <a:xfrm>
            <a:off x="8901468" y="1295400"/>
            <a:ext cx="733567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5432938-22E1-786D-0007-5C4F78EDDE91}"/>
              </a:ext>
            </a:extLst>
          </p:cNvPr>
          <p:cNvCxnSpPr/>
          <p:nvPr/>
        </p:nvCxnSpPr>
        <p:spPr>
          <a:xfrm flipH="1">
            <a:off x="6738501" y="1676400"/>
            <a:ext cx="842749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326EFAF-6D9A-1722-7B35-C785B4929177}"/>
              </a:ext>
            </a:extLst>
          </p:cNvPr>
          <p:cNvSpPr txBox="1"/>
          <p:nvPr/>
        </p:nvSpPr>
        <p:spPr>
          <a:xfrm>
            <a:off x="7758468" y="1295400"/>
            <a:ext cx="838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“otto”</a:t>
            </a:r>
          </a:p>
        </p:txBody>
      </p:sp>
    </p:spTree>
    <p:extLst>
      <p:ext uri="{BB962C8B-B14F-4D97-AF65-F5344CB8AC3E}">
        <p14:creationId xmlns:p14="http://schemas.microsoft.com/office/powerpoint/2010/main" val="1385075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6868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head        null         tail</a:t>
            </a:r>
          </a:p>
          <a:p>
            <a:pPr marL="0" indent="0">
              <a:buNone/>
            </a:pPr>
            <a:r>
              <a:rPr lang="en-US" dirty="0"/>
              <a:t>				 tail</a:t>
            </a:r>
          </a:p>
          <a:p>
            <a:pPr marL="0" indent="0">
              <a:buNone/>
            </a:pPr>
            <a:r>
              <a:rPr lang="en-US" dirty="0"/>
              <a:t>head	            </a:t>
            </a:r>
            <a:r>
              <a:rPr lang="en-US" b="1" dirty="0">
                <a:solidFill>
                  <a:srgbClr val="C00000"/>
                </a:solidFill>
              </a:rPr>
              <a:t>bob</a:t>
            </a:r>
            <a:r>
              <a:rPr lang="en-US" dirty="0"/>
              <a:t>		   	</a:t>
            </a:r>
          </a:p>
          <a:p>
            <a:pPr marL="0" indent="0">
              <a:buNone/>
            </a:pPr>
            <a:r>
              <a:rPr lang="en-US" dirty="0"/>
              <a:t>								 </a:t>
            </a:r>
          </a:p>
          <a:p>
            <a:pPr marL="0" indent="0">
              <a:buNone/>
            </a:pPr>
            <a:r>
              <a:rPr lang="en-US" dirty="0"/>
              <a:t>					                                </a:t>
            </a:r>
          </a:p>
          <a:p>
            <a:pPr marL="0" indent="0">
              <a:buNone/>
            </a:pPr>
            <a:r>
              <a:rPr lang="en-US" dirty="0"/>
              <a:t>head         </a:t>
            </a:r>
            <a:r>
              <a:rPr lang="en-US" b="1" dirty="0">
                <a:solidFill>
                  <a:srgbClr val="C00000"/>
                </a:solidFill>
              </a:rPr>
              <a:t>   bob               </a:t>
            </a:r>
            <a:r>
              <a:rPr lang="en-US" b="1" dirty="0" err="1">
                <a:solidFill>
                  <a:srgbClr val="C00000"/>
                </a:solidFill>
              </a:rPr>
              <a:t>otto</a:t>
            </a:r>
            <a:r>
              <a:rPr lang="en-US" b="1" dirty="0">
                <a:solidFill>
                  <a:srgbClr val="C00000"/>
                </a:solidFill>
              </a:rPr>
              <a:t>              </a:t>
            </a:r>
            <a:r>
              <a:rPr lang="en-US" b="1" dirty="0" err="1">
                <a:solidFill>
                  <a:srgbClr val="C00000"/>
                </a:solidFill>
              </a:rPr>
              <a:t>anna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								</a:t>
            </a:r>
            <a:r>
              <a:rPr lang="en-US" dirty="0"/>
              <a:t>tail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971800" y="1905000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971800" y="3048000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886200" y="2672687"/>
            <a:ext cx="11430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29200" y="2672687"/>
            <a:ext cx="3048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951018" y="4876800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884761" y="4648200"/>
            <a:ext cx="842750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022912" y="4666397"/>
            <a:ext cx="733567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581400" y="2672687"/>
            <a:ext cx="3048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3581400" y="2672687"/>
            <a:ext cx="304800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5008418" y="2672687"/>
            <a:ext cx="304800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894161" y="4430973"/>
            <a:ext cx="8382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732361" y="4430973"/>
            <a:ext cx="3048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589361" y="4430973"/>
            <a:ext cx="3048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3589361" y="4430973"/>
            <a:ext cx="304800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8061278" y="4444621"/>
            <a:ext cx="8382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899478" y="4444621"/>
            <a:ext cx="3048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756478" y="4444621"/>
            <a:ext cx="3048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8883556" y="4435522"/>
            <a:ext cx="304800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032311" y="4444621"/>
            <a:ext cx="8382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870511" y="4444621"/>
            <a:ext cx="3048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727511" y="4444621"/>
            <a:ext cx="3048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175312" y="5029200"/>
            <a:ext cx="733566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5037163" y="5029200"/>
            <a:ext cx="842749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4874525" y="4574275"/>
            <a:ext cx="152401" cy="1524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7022912" y="4590197"/>
            <a:ext cx="152401" cy="1524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832678" y="4953000"/>
            <a:ext cx="152401" cy="1524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5758218" y="4953000"/>
            <a:ext cx="152401" cy="1524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3429000" y="2362200"/>
            <a:ext cx="202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prev</a:t>
            </a:r>
            <a:r>
              <a:rPr lang="en-US" dirty="0"/>
              <a:t>      value    next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7466179" y="4101446"/>
            <a:ext cx="202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</a:t>
            </a:r>
            <a:r>
              <a:rPr lang="en-US" dirty="0" err="1"/>
              <a:t>prev</a:t>
            </a:r>
            <a:r>
              <a:rPr lang="en-US" dirty="0"/>
              <a:t>  value  next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 flipH="1">
            <a:off x="5458537" y="2667296"/>
            <a:ext cx="642581" cy="22830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>
            <a:off x="4313262" y="1905000"/>
            <a:ext cx="723901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436643" y="4061641"/>
            <a:ext cx="202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</a:t>
            </a:r>
            <a:r>
              <a:rPr lang="en-US" dirty="0" err="1"/>
              <a:t>prev</a:t>
            </a:r>
            <a:r>
              <a:rPr lang="en-US" dirty="0"/>
              <a:t>  value  next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295339" y="4065052"/>
            <a:ext cx="202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</a:t>
            </a:r>
            <a:r>
              <a:rPr lang="en-US" dirty="0" err="1"/>
              <a:t>prev</a:t>
            </a:r>
            <a:r>
              <a:rPr lang="en-US" dirty="0"/>
              <a:t>  value  next</a:t>
            </a:r>
          </a:p>
        </p:txBody>
      </p:sp>
      <p:cxnSp>
        <p:nvCxnSpPr>
          <p:cNvPr id="81" name="Straight Arrow Connector 80"/>
          <p:cNvCxnSpPr/>
          <p:nvPr/>
        </p:nvCxnSpPr>
        <p:spPr>
          <a:xfrm flipH="1" flipV="1">
            <a:off x="8610600" y="5359021"/>
            <a:ext cx="685800" cy="58458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9A538835-3122-4900-81AE-0542052C4209}"/>
              </a:ext>
            </a:extLst>
          </p:cNvPr>
          <p:cNvSpPr/>
          <p:nvPr/>
        </p:nvSpPr>
        <p:spPr>
          <a:xfrm>
            <a:off x="4855474" y="1824743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841A80B-F431-4C88-9BDB-2BA36D4DB23B}"/>
              </a:ext>
            </a:extLst>
          </p:cNvPr>
          <p:cNvSpPr/>
          <p:nvPr/>
        </p:nvSpPr>
        <p:spPr>
          <a:xfrm>
            <a:off x="2951018" y="1791308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DC61EC2-49C2-4C0E-9297-A967531D26F0}"/>
              </a:ext>
            </a:extLst>
          </p:cNvPr>
          <p:cNvSpPr/>
          <p:nvPr/>
        </p:nvSpPr>
        <p:spPr>
          <a:xfrm>
            <a:off x="6000750" y="2653648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65E05B1-ED22-4297-B7A8-F4BC98493E00}"/>
              </a:ext>
            </a:extLst>
          </p:cNvPr>
          <p:cNvSpPr/>
          <p:nvPr/>
        </p:nvSpPr>
        <p:spPr>
          <a:xfrm>
            <a:off x="2936375" y="2971763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4ABAAA6-4637-43C9-9B29-BD91D5B3BD8E}"/>
              </a:ext>
            </a:extLst>
          </p:cNvPr>
          <p:cNvSpPr/>
          <p:nvPr/>
        </p:nvSpPr>
        <p:spPr>
          <a:xfrm>
            <a:off x="2932640" y="4744223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72D0ECA-5C18-4903-9934-A2B9E79CD035}"/>
              </a:ext>
            </a:extLst>
          </p:cNvPr>
          <p:cNvSpPr/>
          <p:nvPr/>
        </p:nvSpPr>
        <p:spPr>
          <a:xfrm>
            <a:off x="9137552" y="5906850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43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6868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What is the name of the green pointer?</a:t>
            </a:r>
          </a:p>
          <a:p>
            <a:pPr marL="0" indent="0">
              <a:buNone/>
            </a:pPr>
            <a:r>
              <a:rPr lang="en-US" dirty="0"/>
              <a:t>				  </a:t>
            </a:r>
          </a:p>
          <a:p>
            <a:pPr marL="0" indent="0">
              <a:buNone/>
            </a:pPr>
            <a:r>
              <a:rPr lang="en-US" dirty="0"/>
              <a:t>    	</a:t>
            </a:r>
          </a:p>
          <a:p>
            <a:pPr marL="0" indent="0">
              <a:buNone/>
            </a:pPr>
            <a:r>
              <a:rPr lang="en-US" dirty="0"/>
              <a:t>								 </a:t>
            </a:r>
          </a:p>
          <a:p>
            <a:pPr marL="0" indent="0">
              <a:buNone/>
            </a:pPr>
            <a:r>
              <a:rPr lang="en-US" dirty="0"/>
              <a:t>					                                </a:t>
            </a:r>
          </a:p>
          <a:p>
            <a:pPr marL="0" indent="0">
              <a:buNone/>
            </a:pPr>
            <a:r>
              <a:rPr lang="en-US" dirty="0"/>
              <a:t>head         </a:t>
            </a:r>
            <a:r>
              <a:rPr lang="en-US" b="1" dirty="0">
                <a:solidFill>
                  <a:srgbClr val="C00000"/>
                </a:solidFill>
              </a:rPr>
              <a:t>   bob               </a:t>
            </a:r>
            <a:r>
              <a:rPr lang="en-US" b="1" dirty="0" err="1">
                <a:solidFill>
                  <a:srgbClr val="C00000"/>
                </a:solidFill>
              </a:rPr>
              <a:t>otto</a:t>
            </a:r>
            <a:r>
              <a:rPr lang="en-US" b="1" dirty="0">
                <a:solidFill>
                  <a:srgbClr val="C00000"/>
                </a:solidFill>
              </a:rPr>
              <a:t>              </a:t>
            </a:r>
            <a:r>
              <a:rPr lang="en-US" b="1" dirty="0" err="1">
                <a:solidFill>
                  <a:srgbClr val="C00000"/>
                </a:solidFill>
              </a:rPr>
              <a:t>anna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  								</a:t>
            </a:r>
            <a:r>
              <a:rPr lang="en-US" dirty="0"/>
              <a:t>tail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951018" y="4876800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884761" y="4648200"/>
            <a:ext cx="842750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022912" y="4666397"/>
            <a:ext cx="733567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894161" y="4430973"/>
            <a:ext cx="8382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732361" y="4430973"/>
            <a:ext cx="3048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589361" y="4430973"/>
            <a:ext cx="3048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3589361" y="4430973"/>
            <a:ext cx="304800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8061278" y="4444621"/>
            <a:ext cx="8382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899478" y="4444621"/>
            <a:ext cx="3048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756478" y="4444621"/>
            <a:ext cx="3048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8883556" y="4435522"/>
            <a:ext cx="304800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032311" y="4444621"/>
            <a:ext cx="8382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870511" y="4444621"/>
            <a:ext cx="3048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727511" y="4444621"/>
            <a:ext cx="3048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175312" y="5029200"/>
            <a:ext cx="733566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5037163" y="5029200"/>
            <a:ext cx="842749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4874525" y="4574275"/>
            <a:ext cx="152401" cy="1524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7022912" y="4590197"/>
            <a:ext cx="152401" cy="1524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832678" y="4953000"/>
            <a:ext cx="152401" cy="1524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5758218" y="4953000"/>
            <a:ext cx="152401" cy="1524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7466179" y="4101446"/>
            <a:ext cx="202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</a:t>
            </a:r>
            <a:r>
              <a:rPr lang="en-US" dirty="0" err="1"/>
              <a:t>prev</a:t>
            </a:r>
            <a:r>
              <a:rPr lang="en-US" dirty="0"/>
              <a:t>  value  next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 flipH="1" flipV="1">
            <a:off x="8610600" y="5359021"/>
            <a:ext cx="685800" cy="5845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436643" y="4061641"/>
            <a:ext cx="202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</a:t>
            </a:r>
            <a:r>
              <a:rPr lang="en-US" dirty="0" err="1"/>
              <a:t>prev</a:t>
            </a:r>
            <a:r>
              <a:rPr lang="en-US" dirty="0"/>
              <a:t>  value  next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295339" y="4065052"/>
            <a:ext cx="202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</a:t>
            </a:r>
            <a:r>
              <a:rPr lang="en-US" dirty="0" err="1"/>
              <a:t>prev</a:t>
            </a:r>
            <a:r>
              <a:rPr lang="en-US" dirty="0"/>
              <a:t>  value  next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89FF033-35EE-4144-A4BD-E4E8C31791AC}"/>
              </a:ext>
            </a:extLst>
          </p:cNvPr>
          <p:cNvSpPr/>
          <p:nvPr/>
        </p:nvSpPr>
        <p:spPr>
          <a:xfrm>
            <a:off x="2951017" y="4751700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A50F9B8-FBFD-4400-8D23-1E6100DA202E}"/>
              </a:ext>
            </a:extLst>
          </p:cNvPr>
          <p:cNvSpPr/>
          <p:nvPr/>
        </p:nvSpPr>
        <p:spPr>
          <a:xfrm>
            <a:off x="9109028" y="5874363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75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6868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is the name of the green pointer?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C00000"/>
                </a:solidFill>
              </a:rPr>
              <a:t>head.getNext</a:t>
            </a:r>
            <a:r>
              <a:rPr lang="en-US" b="1" dirty="0">
                <a:solidFill>
                  <a:srgbClr val="C00000"/>
                </a:solidFill>
              </a:rPr>
              <a:t>().</a:t>
            </a:r>
            <a:r>
              <a:rPr lang="en-US" b="1" dirty="0" err="1">
                <a:solidFill>
                  <a:srgbClr val="C00000"/>
                </a:solidFill>
              </a:rPr>
              <a:t>getNext</a:t>
            </a:r>
            <a:r>
              <a:rPr lang="en-US" b="1" dirty="0">
                <a:solidFill>
                  <a:srgbClr val="C00000"/>
                </a:solidFill>
              </a:rPr>
              <a:t>()</a:t>
            </a:r>
            <a:r>
              <a:rPr lang="en-US" dirty="0"/>
              <a:t>	      or...			  </a:t>
            </a:r>
          </a:p>
          <a:p>
            <a:pPr marL="0" indent="0">
              <a:buNone/>
            </a:pPr>
            <a:r>
              <a:rPr lang="en-US" dirty="0"/>
              <a:t>    	</a:t>
            </a:r>
          </a:p>
          <a:p>
            <a:pPr marL="0" indent="0">
              <a:buNone/>
            </a:pPr>
            <a:r>
              <a:rPr lang="en-US" dirty="0"/>
              <a:t>								 </a:t>
            </a:r>
          </a:p>
          <a:p>
            <a:pPr marL="0" indent="0">
              <a:buNone/>
            </a:pPr>
            <a:r>
              <a:rPr lang="en-US" dirty="0"/>
              <a:t>					                                </a:t>
            </a:r>
          </a:p>
          <a:p>
            <a:pPr marL="0" indent="0">
              <a:buNone/>
            </a:pPr>
            <a:r>
              <a:rPr lang="en-US" dirty="0"/>
              <a:t>head         </a:t>
            </a:r>
            <a:r>
              <a:rPr lang="en-US" b="1" dirty="0">
                <a:solidFill>
                  <a:srgbClr val="C00000"/>
                </a:solidFill>
              </a:rPr>
              <a:t>   bob               </a:t>
            </a:r>
            <a:r>
              <a:rPr lang="en-US" b="1" dirty="0" err="1">
                <a:solidFill>
                  <a:srgbClr val="C00000"/>
                </a:solidFill>
              </a:rPr>
              <a:t>otto</a:t>
            </a:r>
            <a:r>
              <a:rPr lang="en-US" b="1" dirty="0">
                <a:solidFill>
                  <a:srgbClr val="C00000"/>
                </a:solidFill>
              </a:rPr>
              <a:t>              </a:t>
            </a:r>
            <a:r>
              <a:rPr lang="en-US" b="1" dirty="0" err="1">
                <a:solidFill>
                  <a:srgbClr val="C00000"/>
                </a:solidFill>
              </a:rPr>
              <a:t>anna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  								</a:t>
            </a:r>
            <a:r>
              <a:rPr lang="en-US" dirty="0"/>
              <a:t>tail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951018" y="4876800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884761" y="4648200"/>
            <a:ext cx="842750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022912" y="4666397"/>
            <a:ext cx="733567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894161" y="4430973"/>
            <a:ext cx="8382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732361" y="4430973"/>
            <a:ext cx="3048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589361" y="4430973"/>
            <a:ext cx="3048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3589361" y="4430973"/>
            <a:ext cx="304800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8061278" y="4444621"/>
            <a:ext cx="8382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899478" y="4444621"/>
            <a:ext cx="3048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756478" y="4444621"/>
            <a:ext cx="3048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8883556" y="4435522"/>
            <a:ext cx="304800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032311" y="4444621"/>
            <a:ext cx="8382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870511" y="4444621"/>
            <a:ext cx="3048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727511" y="4444621"/>
            <a:ext cx="3048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175312" y="5029200"/>
            <a:ext cx="733566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5037163" y="5029200"/>
            <a:ext cx="842749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4874525" y="4574275"/>
            <a:ext cx="152401" cy="1524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7022912" y="4590197"/>
            <a:ext cx="152401" cy="1524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832678" y="4953000"/>
            <a:ext cx="152401" cy="1524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5758218" y="4953000"/>
            <a:ext cx="152401" cy="1524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7466179" y="4101446"/>
            <a:ext cx="202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</a:t>
            </a:r>
            <a:r>
              <a:rPr lang="en-US" dirty="0" err="1"/>
              <a:t>prev</a:t>
            </a:r>
            <a:r>
              <a:rPr lang="en-US" dirty="0"/>
              <a:t>  value  next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 flipH="1" flipV="1">
            <a:off x="8610600" y="5359021"/>
            <a:ext cx="685800" cy="5845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436643" y="4061641"/>
            <a:ext cx="202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</a:t>
            </a:r>
            <a:r>
              <a:rPr lang="en-US" dirty="0" err="1"/>
              <a:t>prev</a:t>
            </a:r>
            <a:r>
              <a:rPr lang="en-US" dirty="0"/>
              <a:t>  value  next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295339" y="4065052"/>
            <a:ext cx="202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</a:t>
            </a:r>
            <a:r>
              <a:rPr lang="en-US" dirty="0" err="1"/>
              <a:t>prev</a:t>
            </a:r>
            <a:r>
              <a:rPr lang="en-US" dirty="0"/>
              <a:t>  value  next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2EF2696-866A-4E71-B67B-5B16EB292F92}"/>
              </a:ext>
            </a:extLst>
          </p:cNvPr>
          <p:cNvSpPr/>
          <p:nvPr/>
        </p:nvSpPr>
        <p:spPr>
          <a:xfrm>
            <a:off x="2951017" y="4751700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3952752-DE56-4F64-86D8-CF9733EBA11E}"/>
              </a:ext>
            </a:extLst>
          </p:cNvPr>
          <p:cNvSpPr/>
          <p:nvPr/>
        </p:nvSpPr>
        <p:spPr>
          <a:xfrm>
            <a:off x="9109028" y="5874363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216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6868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is the name of the green pointer?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C00000"/>
                </a:solidFill>
              </a:rPr>
              <a:t>head.getNext</a:t>
            </a:r>
            <a:r>
              <a:rPr lang="en-US" b="1" dirty="0">
                <a:solidFill>
                  <a:srgbClr val="C00000"/>
                </a:solidFill>
              </a:rPr>
              <a:t>().</a:t>
            </a:r>
            <a:r>
              <a:rPr lang="en-US" b="1" dirty="0" err="1">
                <a:solidFill>
                  <a:srgbClr val="C00000"/>
                </a:solidFill>
              </a:rPr>
              <a:t>getNext</a:t>
            </a:r>
            <a:r>
              <a:rPr lang="en-US" b="1" dirty="0">
                <a:solidFill>
                  <a:srgbClr val="C00000"/>
                </a:solidFill>
              </a:rPr>
              <a:t>()</a:t>
            </a:r>
            <a:r>
              <a:rPr lang="en-US" dirty="0"/>
              <a:t>	      or...			  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C00000"/>
                </a:solidFill>
              </a:rPr>
              <a:t>tail.getPrev</a:t>
            </a:r>
            <a:r>
              <a:rPr lang="en-US" b="1" dirty="0">
                <a:solidFill>
                  <a:srgbClr val="C00000"/>
                </a:solidFill>
              </a:rPr>
              <a:t>().</a:t>
            </a:r>
            <a:r>
              <a:rPr lang="en-US" b="1" dirty="0" err="1">
                <a:solidFill>
                  <a:srgbClr val="C00000"/>
                </a:solidFill>
              </a:rPr>
              <a:t>getNext</a:t>
            </a:r>
            <a:r>
              <a:rPr lang="en-US" b="1" dirty="0">
                <a:solidFill>
                  <a:srgbClr val="C00000"/>
                </a:solidFill>
              </a:rPr>
              <a:t>()    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							 </a:t>
            </a:r>
          </a:p>
          <a:p>
            <a:pPr marL="0" indent="0">
              <a:buNone/>
            </a:pPr>
            <a:r>
              <a:rPr lang="en-US" dirty="0"/>
              <a:t>					                                </a:t>
            </a:r>
          </a:p>
          <a:p>
            <a:pPr marL="0" indent="0">
              <a:buNone/>
            </a:pPr>
            <a:r>
              <a:rPr lang="en-US" dirty="0"/>
              <a:t>head         </a:t>
            </a:r>
            <a:r>
              <a:rPr lang="en-US" b="1" dirty="0">
                <a:solidFill>
                  <a:srgbClr val="C00000"/>
                </a:solidFill>
              </a:rPr>
              <a:t>   bob               </a:t>
            </a:r>
            <a:r>
              <a:rPr lang="en-US" b="1" dirty="0" err="1">
                <a:solidFill>
                  <a:srgbClr val="C00000"/>
                </a:solidFill>
              </a:rPr>
              <a:t>otto</a:t>
            </a:r>
            <a:r>
              <a:rPr lang="en-US" b="1" dirty="0">
                <a:solidFill>
                  <a:srgbClr val="C00000"/>
                </a:solidFill>
              </a:rPr>
              <a:t>              </a:t>
            </a:r>
            <a:r>
              <a:rPr lang="en-US" b="1" dirty="0" err="1">
                <a:solidFill>
                  <a:srgbClr val="C00000"/>
                </a:solidFill>
              </a:rPr>
              <a:t>anna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  								</a:t>
            </a:r>
            <a:r>
              <a:rPr lang="en-US" dirty="0"/>
              <a:t>tail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951018" y="4876800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884761" y="4648200"/>
            <a:ext cx="842750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022912" y="4666397"/>
            <a:ext cx="733567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894161" y="4430973"/>
            <a:ext cx="8382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732361" y="4430973"/>
            <a:ext cx="3048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589361" y="4430973"/>
            <a:ext cx="3048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3589361" y="4430973"/>
            <a:ext cx="304800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8061278" y="4444621"/>
            <a:ext cx="8382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899478" y="4444621"/>
            <a:ext cx="3048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756478" y="4444621"/>
            <a:ext cx="3048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8883556" y="4435522"/>
            <a:ext cx="304800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032311" y="4444621"/>
            <a:ext cx="8382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870511" y="4444621"/>
            <a:ext cx="3048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727511" y="4444621"/>
            <a:ext cx="3048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175312" y="5029200"/>
            <a:ext cx="733566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5037163" y="5029200"/>
            <a:ext cx="842749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4874525" y="4574275"/>
            <a:ext cx="152401" cy="1524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7022912" y="4590197"/>
            <a:ext cx="152401" cy="1524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832678" y="4953000"/>
            <a:ext cx="152401" cy="1524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5758218" y="4953000"/>
            <a:ext cx="152401" cy="1524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7466179" y="4101446"/>
            <a:ext cx="202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</a:t>
            </a:r>
            <a:r>
              <a:rPr lang="en-US" dirty="0" err="1"/>
              <a:t>prev</a:t>
            </a:r>
            <a:r>
              <a:rPr lang="en-US" dirty="0"/>
              <a:t>  value  next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 flipH="1" flipV="1">
            <a:off x="8610600" y="5359021"/>
            <a:ext cx="685800" cy="5845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436643" y="4061641"/>
            <a:ext cx="202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</a:t>
            </a:r>
            <a:r>
              <a:rPr lang="en-US" dirty="0" err="1"/>
              <a:t>prev</a:t>
            </a:r>
            <a:r>
              <a:rPr lang="en-US" dirty="0"/>
              <a:t>  value  next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295339" y="4065052"/>
            <a:ext cx="202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</a:t>
            </a:r>
            <a:r>
              <a:rPr lang="en-US" dirty="0" err="1"/>
              <a:t>prev</a:t>
            </a:r>
            <a:r>
              <a:rPr lang="en-US" dirty="0"/>
              <a:t>  value  next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E85716-883A-4269-8081-A7EAEBC2BE0A}"/>
              </a:ext>
            </a:extLst>
          </p:cNvPr>
          <p:cNvSpPr/>
          <p:nvPr/>
        </p:nvSpPr>
        <p:spPr>
          <a:xfrm>
            <a:off x="2951017" y="4751700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278E629-0E0E-4B99-ADE4-18FB7B020967}"/>
              </a:ext>
            </a:extLst>
          </p:cNvPr>
          <p:cNvSpPr/>
          <p:nvPr/>
        </p:nvSpPr>
        <p:spPr>
          <a:xfrm>
            <a:off x="9109028" y="5874363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27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6868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What is the name of the green pointer?</a:t>
            </a:r>
          </a:p>
          <a:p>
            <a:pPr marL="0" indent="0">
              <a:buNone/>
            </a:pPr>
            <a:r>
              <a:rPr lang="en-US" dirty="0"/>
              <a:t>				  </a:t>
            </a:r>
          </a:p>
          <a:p>
            <a:pPr marL="0" indent="0">
              <a:buNone/>
            </a:pPr>
            <a:r>
              <a:rPr lang="en-US" dirty="0"/>
              <a:t>    	</a:t>
            </a:r>
          </a:p>
          <a:p>
            <a:pPr marL="0" indent="0">
              <a:buNone/>
            </a:pPr>
            <a:r>
              <a:rPr lang="en-US" dirty="0"/>
              <a:t>								 </a:t>
            </a:r>
          </a:p>
          <a:p>
            <a:pPr marL="0" indent="0">
              <a:buNone/>
            </a:pPr>
            <a:r>
              <a:rPr lang="en-US" dirty="0"/>
              <a:t>					                                </a:t>
            </a:r>
          </a:p>
          <a:p>
            <a:pPr marL="0" indent="0">
              <a:buNone/>
            </a:pPr>
            <a:r>
              <a:rPr lang="en-US" dirty="0"/>
              <a:t>head         </a:t>
            </a:r>
            <a:r>
              <a:rPr lang="en-US" b="1" dirty="0">
                <a:solidFill>
                  <a:srgbClr val="C00000"/>
                </a:solidFill>
              </a:rPr>
              <a:t>   bob               </a:t>
            </a:r>
            <a:r>
              <a:rPr lang="en-US" b="1" dirty="0" err="1">
                <a:solidFill>
                  <a:srgbClr val="C00000"/>
                </a:solidFill>
              </a:rPr>
              <a:t>otto</a:t>
            </a:r>
            <a:r>
              <a:rPr lang="en-US" b="1" dirty="0">
                <a:solidFill>
                  <a:srgbClr val="C00000"/>
                </a:solidFill>
              </a:rPr>
              <a:t>              </a:t>
            </a:r>
            <a:r>
              <a:rPr lang="en-US" b="1" dirty="0" err="1">
                <a:solidFill>
                  <a:srgbClr val="C00000"/>
                </a:solidFill>
              </a:rPr>
              <a:t>anna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  								</a:t>
            </a:r>
            <a:r>
              <a:rPr lang="en-US" dirty="0"/>
              <a:t>tail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951018" y="4876800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884761" y="4648200"/>
            <a:ext cx="842750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022912" y="4666397"/>
            <a:ext cx="733567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894161" y="4430973"/>
            <a:ext cx="8382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732361" y="4430973"/>
            <a:ext cx="3048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589361" y="4430973"/>
            <a:ext cx="3048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3589361" y="4430973"/>
            <a:ext cx="304800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8061278" y="4444621"/>
            <a:ext cx="8382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899478" y="4444621"/>
            <a:ext cx="3048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756478" y="4444621"/>
            <a:ext cx="3048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8883556" y="4435522"/>
            <a:ext cx="304800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032311" y="4444621"/>
            <a:ext cx="8382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870511" y="4444621"/>
            <a:ext cx="3048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727511" y="4444621"/>
            <a:ext cx="3048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175312" y="5029200"/>
            <a:ext cx="733566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5037163" y="5029200"/>
            <a:ext cx="842749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4874525" y="4574275"/>
            <a:ext cx="152401" cy="1524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7022912" y="4590197"/>
            <a:ext cx="152401" cy="1524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832678" y="4953000"/>
            <a:ext cx="152401" cy="1524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5758218" y="4953000"/>
            <a:ext cx="152401" cy="152400"/>
          </a:xfrm>
          <a:prstGeom prst="ellipse">
            <a:avLst/>
          </a:prstGeom>
          <a:solidFill>
            <a:srgbClr val="00B05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7466179" y="4101446"/>
            <a:ext cx="202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</a:t>
            </a:r>
            <a:r>
              <a:rPr lang="en-US" dirty="0" err="1"/>
              <a:t>prev</a:t>
            </a:r>
            <a:r>
              <a:rPr lang="en-US" dirty="0"/>
              <a:t>  value  next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 flipH="1" flipV="1">
            <a:off x="8610600" y="5359021"/>
            <a:ext cx="685800" cy="5845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436643" y="4061641"/>
            <a:ext cx="202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</a:t>
            </a:r>
            <a:r>
              <a:rPr lang="en-US" dirty="0" err="1"/>
              <a:t>prev</a:t>
            </a:r>
            <a:r>
              <a:rPr lang="en-US" dirty="0"/>
              <a:t>  value  next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295339" y="4065052"/>
            <a:ext cx="202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</a:t>
            </a:r>
            <a:r>
              <a:rPr lang="en-US" dirty="0" err="1"/>
              <a:t>prev</a:t>
            </a:r>
            <a:r>
              <a:rPr lang="en-US" dirty="0"/>
              <a:t>  value  next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E7B206E-1EA9-4023-B4C2-ED061FB2CAC7}"/>
              </a:ext>
            </a:extLst>
          </p:cNvPr>
          <p:cNvSpPr/>
          <p:nvPr/>
        </p:nvSpPr>
        <p:spPr>
          <a:xfrm>
            <a:off x="2951017" y="4751700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54F48D6-884A-4F21-84AC-5625EB5529C4}"/>
              </a:ext>
            </a:extLst>
          </p:cNvPr>
          <p:cNvSpPr/>
          <p:nvPr/>
        </p:nvSpPr>
        <p:spPr>
          <a:xfrm>
            <a:off x="9109028" y="5874363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94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6868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is the name of the green pointer?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C00000"/>
                </a:solidFill>
              </a:rPr>
              <a:t>head.getNext</a:t>
            </a:r>
            <a:r>
              <a:rPr lang="en-US" b="1" dirty="0">
                <a:solidFill>
                  <a:srgbClr val="C00000"/>
                </a:solidFill>
              </a:rPr>
              <a:t>().</a:t>
            </a:r>
            <a:r>
              <a:rPr lang="en-US" b="1" dirty="0" err="1">
                <a:solidFill>
                  <a:srgbClr val="C00000"/>
                </a:solidFill>
              </a:rPr>
              <a:t>getPrev</a:t>
            </a:r>
            <a:r>
              <a:rPr lang="en-US" b="1" dirty="0">
                <a:solidFill>
                  <a:srgbClr val="C00000"/>
                </a:solidFill>
              </a:rPr>
              <a:t>()</a:t>
            </a:r>
            <a:r>
              <a:rPr lang="en-US" dirty="0"/>
              <a:t>	or…				  </a:t>
            </a:r>
          </a:p>
          <a:p>
            <a:pPr marL="0" indent="0">
              <a:buNone/>
            </a:pPr>
            <a:r>
              <a:rPr lang="en-US" dirty="0"/>
              <a:t>    	</a:t>
            </a:r>
          </a:p>
          <a:p>
            <a:pPr marL="0" indent="0">
              <a:buNone/>
            </a:pPr>
            <a:r>
              <a:rPr lang="en-US" dirty="0"/>
              <a:t>								 </a:t>
            </a:r>
          </a:p>
          <a:p>
            <a:pPr marL="0" indent="0">
              <a:buNone/>
            </a:pPr>
            <a:r>
              <a:rPr lang="en-US" dirty="0"/>
              <a:t>					                                </a:t>
            </a:r>
          </a:p>
          <a:p>
            <a:pPr marL="0" indent="0">
              <a:buNone/>
            </a:pPr>
            <a:r>
              <a:rPr lang="en-US" dirty="0"/>
              <a:t>head         </a:t>
            </a:r>
            <a:r>
              <a:rPr lang="en-US" b="1" dirty="0">
                <a:solidFill>
                  <a:srgbClr val="C00000"/>
                </a:solidFill>
              </a:rPr>
              <a:t>   bob               </a:t>
            </a:r>
            <a:r>
              <a:rPr lang="en-US" b="1" dirty="0" err="1">
                <a:solidFill>
                  <a:srgbClr val="C00000"/>
                </a:solidFill>
              </a:rPr>
              <a:t>otto</a:t>
            </a:r>
            <a:r>
              <a:rPr lang="en-US" b="1" dirty="0">
                <a:solidFill>
                  <a:srgbClr val="C00000"/>
                </a:solidFill>
              </a:rPr>
              <a:t>              </a:t>
            </a:r>
            <a:r>
              <a:rPr lang="en-US" b="1" dirty="0" err="1">
                <a:solidFill>
                  <a:srgbClr val="C00000"/>
                </a:solidFill>
              </a:rPr>
              <a:t>anna</a:t>
            </a: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  								</a:t>
            </a:r>
            <a:r>
              <a:rPr lang="en-US" dirty="0"/>
              <a:t>tail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951018" y="4876800"/>
            <a:ext cx="609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884761" y="4648200"/>
            <a:ext cx="842750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7022912" y="4666397"/>
            <a:ext cx="733567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894161" y="4430973"/>
            <a:ext cx="8382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732361" y="4430973"/>
            <a:ext cx="3048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589361" y="4430973"/>
            <a:ext cx="3048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3589361" y="4430973"/>
            <a:ext cx="304800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8061278" y="4444621"/>
            <a:ext cx="8382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8899478" y="4444621"/>
            <a:ext cx="3048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7756478" y="4444621"/>
            <a:ext cx="3048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8883556" y="4435522"/>
            <a:ext cx="304800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032311" y="4444621"/>
            <a:ext cx="838200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870511" y="4444621"/>
            <a:ext cx="3048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5727511" y="4444621"/>
            <a:ext cx="3048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175312" y="5029200"/>
            <a:ext cx="733566" cy="0"/>
          </a:xfrm>
          <a:prstGeom prst="straightConnector1">
            <a:avLst/>
          </a:prstGeom>
          <a:ln w="28575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5037163" y="5029200"/>
            <a:ext cx="842749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/>
          <p:nvPr/>
        </p:nvSpPr>
        <p:spPr>
          <a:xfrm>
            <a:off x="4874525" y="4574275"/>
            <a:ext cx="152401" cy="1524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7022912" y="4590197"/>
            <a:ext cx="152401" cy="1524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7832678" y="4953000"/>
            <a:ext cx="152401" cy="15240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5758218" y="4953000"/>
            <a:ext cx="152401" cy="152400"/>
          </a:xfrm>
          <a:prstGeom prst="ellipse">
            <a:avLst/>
          </a:prstGeom>
          <a:solidFill>
            <a:srgbClr val="00B050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>
            <a:off x="7466179" y="4101446"/>
            <a:ext cx="202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</a:t>
            </a:r>
            <a:r>
              <a:rPr lang="en-US" dirty="0" err="1"/>
              <a:t>prev</a:t>
            </a:r>
            <a:r>
              <a:rPr lang="en-US" dirty="0"/>
              <a:t>  value  next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 flipH="1" flipV="1">
            <a:off x="8610600" y="5359021"/>
            <a:ext cx="685800" cy="5845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436643" y="4061641"/>
            <a:ext cx="202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</a:t>
            </a:r>
            <a:r>
              <a:rPr lang="en-US" dirty="0" err="1"/>
              <a:t>prev</a:t>
            </a:r>
            <a:r>
              <a:rPr lang="en-US" dirty="0"/>
              <a:t>  value  next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295339" y="4065052"/>
            <a:ext cx="2029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</a:t>
            </a:r>
            <a:r>
              <a:rPr lang="en-US" dirty="0" err="1"/>
              <a:t>prev</a:t>
            </a:r>
            <a:r>
              <a:rPr lang="en-US" dirty="0"/>
              <a:t>  value  next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81B35D7-8976-4B5C-829B-4190C40A2000}"/>
              </a:ext>
            </a:extLst>
          </p:cNvPr>
          <p:cNvSpPr/>
          <p:nvPr/>
        </p:nvSpPr>
        <p:spPr>
          <a:xfrm>
            <a:off x="2951017" y="4751700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7987AE1-D88F-475C-8705-16E7865F147E}"/>
              </a:ext>
            </a:extLst>
          </p:cNvPr>
          <p:cNvSpPr/>
          <p:nvPr/>
        </p:nvSpPr>
        <p:spPr>
          <a:xfrm>
            <a:off x="9109028" y="5874363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87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1735</Words>
  <Application>Microsoft Office PowerPoint</Application>
  <PresentationFormat>Widescreen</PresentationFormat>
  <Paragraphs>285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Double Linked List</vt:lpstr>
      <vt:lpstr>Double Linked List</vt:lpstr>
      <vt:lpstr>PowerPoint Presentation</vt:lpstr>
      <vt:lpstr>Double Linked List</vt:lpstr>
      <vt:lpstr>Double Linked List</vt:lpstr>
      <vt:lpstr>Double Linked List</vt:lpstr>
      <vt:lpstr>Double Linked List</vt:lpstr>
      <vt:lpstr>Double Linked List</vt:lpstr>
      <vt:lpstr>Double Linked List</vt:lpstr>
      <vt:lpstr>Double Linked List</vt:lpstr>
      <vt:lpstr>Double Linked List</vt:lpstr>
      <vt:lpstr>Double Linked List</vt:lpstr>
      <vt:lpstr>Double Linked List</vt:lpstr>
      <vt:lpstr>getLast method for a list without a  tail pointer – regular and double</vt:lpstr>
      <vt:lpstr>Inserting an element into a dLinked List</vt:lpstr>
      <vt:lpstr>Inserting an element into a dLinked List</vt:lpstr>
      <vt:lpstr>Inserting an element into a dLinked List</vt:lpstr>
      <vt:lpstr>Inserting an element into a dLinked List</vt:lpstr>
      <vt:lpstr>Why a tail pointer?</vt:lpstr>
      <vt:lpstr>Double-Circular Linked List?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Circular Linked List</dc:title>
  <dc:creator>Oberle, Doug R</dc:creator>
  <cp:lastModifiedBy>Oberle, Doug R</cp:lastModifiedBy>
  <cp:revision>30</cp:revision>
  <dcterms:created xsi:type="dcterms:W3CDTF">2006-08-16T00:00:00Z</dcterms:created>
  <dcterms:modified xsi:type="dcterms:W3CDTF">2024-01-12T12:30:24Z</dcterms:modified>
</cp:coreProperties>
</file>