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8" r:id="rId15"/>
    <p:sldId id="258" r:id="rId16"/>
    <p:sldId id="259" r:id="rId17"/>
    <p:sldId id="260" r:id="rId18"/>
    <p:sldId id="261" r:id="rId19"/>
    <p:sldId id="262" r:id="rId20"/>
    <p:sldId id="263" r:id="rId21"/>
    <p:sldId id="277" r:id="rId22"/>
    <p:sldId id="275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2ExUQvRUFGCbxcXY7VUOyYruV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3862DE-1721-4DBD-8005-966747F1FFD8}">
  <a:tblStyle styleId="{573862DE-1721-4DBD-8005-966747F1F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ED01A9-CE8F-4258-8925-9520C0F1A83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744812-75E8-433E-B9DD-6760C0B6D7F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91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41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69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64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64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ef8b6f8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ef8b6f8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6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88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85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81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47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41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22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285039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697040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377" lvl="1" indent="-228594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566" lvl="2" indent="-228594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754" lvl="3" indent="-228594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5943" lvl="4" indent="-228594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131" lvl="5" indent="-228594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320" lvl="6" indent="-228594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509" lvl="7" indent="-228594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697" lvl="8" indent="-228594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0639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377" lvl="1" indent="-38099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566" lvl="2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0639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377" lvl="1" indent="-38099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566" lvl="2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8099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77" lvl="1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54" lvl="3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5943" lvl="4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131" lvl="5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320" lvl="6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509" lvl="7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697" lvl="8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8099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77" lvl="1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54" lvl="3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5943" lvl="4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131" lvl="5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320" lvl="6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509" lvl="7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697" lvl="8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377" lvl="1" indent="-40639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566" lvl="2" indent="-38099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754" lvl="3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5943" lvl="4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131" lvl="5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7" lvl="1" indent="-228594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5943" lvl="4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131" lvl="5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320" lvl="6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509" lvl="7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697" lvl="8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7" lvl="1" indent="-228594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5943" lvl="4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131" lvl="5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320" lvl="6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509" lvl="7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697" lvl="8" indent="-22859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/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501029" y="2214589"/>
            <a:ext cx="4805996" cy="1297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SzPts val="4400"/>
            </a:pPr>
            <a:r>
              <a:rPr lang="en-US" sz="4000" dirty="0">
                <a:solidFill>
                  <a:schemeClr val="tx1"/>
                </a:solidFill>
              </a:rPr>
              <a:t>Sparse Matrix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590967" y="3429001"/>
            <a:ext cx="4805691" cy="838831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</a:rPr>
              <a:t>A memory efficient simulation </a:t>
            </a:r>
          </a:p>
          <a:p>
            <a:pPr marL="0" indent="0" algn="l"/>
            <a:r>
              <a:rPr lang="en-US" sz="2000" dirty="0">
                <a:solidFill>
                  <a:srgbClr val="7030A0"/>
                </a:solidFill>
              </a:rPr>
              <a:t>of a 2-D array.</a:t>
            </a:r>
          </a:p>
        </p:txBody>
      </p:sp>
      <p:pic>
        <p:nvPicPr>
          <p:cNvPr id="89" name="Graphic 88" descr="Table">
            <a:extLst>
              <a:ext uri="{FF2B5EF4-FFF2-40B4-BE49-F238E27FC236}">
                <a16:creationId xmlns:a16="http://schemas.microsoft.com/office/drawing/2014/main" id="{0BDAE961-47A1-2477-DC4E-C03BC7E01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1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1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1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11" name="Google Shape;211;p16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" name="Google Shape;212;p16"/>
          <p:cNvSpPr txBox="1"/>
          <p:nvPr/>
        </p:nvSpPr>
        <p:spPr>
          <a:xfrm>
            <a:off x="6324600" y="4191001"/>
            <a:ext cx="3886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688592" y="3505200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040E59F6-E13A-B7D8-9D5E-D2CCE049739E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90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String temp2 = sm.set(0, 4, ”D”);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21" name="Google Shape;221;p17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" name="Google Shape;222;p17"/>
          <p:cNvSpPr txBox="1"/>
          <p:nvPr/>
        </p:nvSpPr>
        <p:spPr>
          <a:xfrm>
            <a:off x="6324600" y="4191001"/>
            <a:ext cx="3886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                        B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1688592" y="3858768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38F1DEF9-33E0-ED1F-2789-6B028B632C22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59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31" name="Google Shape;231;p18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 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2" name="Google Shape;232;p18"/>
          <p:cNvSpPr txBox="1"/>
          <p:nvPr/>
        </p:nvSpPr>
        <p:spPr>
          <a:xfrm>
            <a:off x="6324600" y="4191002"/>
            <a:ext cx="3886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                        B                    C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1688592" y="4223635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B58FEC2F-AAC0-B8AC-D9F6-0E8F09625A8F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49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System.out.println(sm);</a:t>
            </a:r>
            <a:endParaRPr sz="2000" b="1"/>
          </a:p>
        </p:txBody>
      </p:sp>
      <p:graphicFrame>
        <p:nvGraphicFramePr>
          <p:cNvPr id="241" name="Google Shape;241;p19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 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19"/>
          <p:cNvSpPr txBox="1"/>
          <p:nvPr/>
        </p:nvSpPr>
        <p:spPr>
          <a:xfrm>
            <a:off x="6324600" y="4191002"/>
            <a:ext cx="3886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                        B                    C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2057400" y="4920733"/>
            <a:ext cx="3505200" cy="14772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D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-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A - - -</a:t>
            </a:r>
            <a:endParaRPr sz="1051"/>
          </a:p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-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688592" y="4588503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A63CCF69-D7EF-A9CA-D0FC-99E969B5AFB8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62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5199-1453-EA3C-4BD5-74BF79F3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B4D8-FBD7-7208-B09F-7ECE621CE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298" indent="0">
              <a:buNone/>
            </a:pPr>
            <a:r>
              <a:rPr lang="en-US" dirty="0"/>
              <a:t>Designing a sparse matrix can come in many forms.</a:t>
            </a:r>
          </a:p>
          <a:p>
            <a:pPr marL="114298" indent="0">
              <a:buNone/>
            </a:pPr>
            <a:r>
              <a:rPr lang="en-US" sz="2800" dirty="0"/>
              <a:t>	Keep in mind that the point is to get 2-D array mechanics</a:t>
            </a:r>
          </a:p>
          <a:p>
            <a:pPr marL="114298" indent="0">
              <a:buNone/>
            </a:pPr>
            <a:r>
              <a:rPr lang="en-US" sz="2800" dirty="0"/>
              <a:t>	while conserving memory for unoccupied cells.</a:t>
            </a:r>
          </a:p>
          <a:p>
            <a:pPr marL="114298" indent="0">
              <a:buNone/>
            </a:pPr>
            <a:endParaRPr lang="en-US" dirty="0"/>
          </a:p>
          <a:p>
            <a:pPr marL="114298" indent="0">
              <a:buNone/>
            </a:pPr>
            <a:r>
              <a:rPr lang="en-US" dirty="0"/>
              <a:t>A simple (but not the best) solution is to use an </a:t>
            </a:r>
            <a:r>
              <a:rPr lang="en-US" dirty="0" err="1"/>
              <a:t>ArrayList</a:t>
            </a:r>
            <a:r>
              <a:rPr lang="en-US" dirty="0"/>
              <a:t> to store the data where each element stores a Cell object.</a:t>
            </a:r>
          </a:p>
          <a:p>
            <a:pPr marL="114298" indent="0">
              <a:buNone/>
            </a:pPr>
            <a:r>
              <a:rPr lang="en-US" dirty="0"/>
              <a:t>  </a:t>
            </a:r>
          </a:p>
          <a:p>
            <a:pPr marL="114298" indent="0">
              <a:buNone/>
            </a:pPr>
            <a:r>
              <a:rPr lang="en-US" dirty="0"/>
              <a:t>A Cell will store an </a:t>
            </a:r>
            <a:r>
              <a:rPr lang="en-US" dirty="0" err="1"/>
              <a:t>anyType</a:t>
            </a:r>
            <a:r>
              <a:rPr lang="en-US" dirty="0"/>
              <a:t> object and the row/col pair of where it is simulated to exist. </a:t>
            </a:r>
          </a:p>
        </p:txBody>
      </p:sp>
    </p:spTree>
    <p:extLst>
      <p:ext uri="{BB962C8B-B14F-4D97-AF65-F5344CB8AC3E}">
        <p14:creationId xmlns:p14="http://schemas.microsoft.com/office/powerpoint/2010/main" val="377474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3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" name="Google Shape;96;p3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Google Shape;97;p3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752600" y="3581401"/>
            <a:ext cx="8534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Sparse Matrix cell contains:</a:t>
            </a:r>
            <a:endParaRPr sz="1051" dirty="0"/>
          </a:p>
          <a:p>
            <a:pPr marL="457189" lvl="1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to store</a:t>
            </a:r>
            <a:endParaRPr sz="1051" dirty="0"/>
          </a:p>
          <a:p>
            <a:pPr marL="457189" lvl="1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 and column of where it is simulated to exist</a:t>
            </a:r>
            <a:endParaRPr sz="1051" dirty="0"/>
          </a:p>
          <a:p>
            <a:pPr marL="457189" lvl="1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key value is computed to help keep the cells in row order</a:t>
            </a:r>
            <a:endParaRPr sz="1051" dirty="0"/>
          </a:p>
          <a:p>
            <a:pPr marL="457189" lvl="1"/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Google Shape;104;p4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4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676400" y="3276604"/>
            <a:ext cx="37338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(0,0) should have a key of 0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 should have a key of 1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(0,2) should have a key of 2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(1,0) should have a key of 3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 should have a key of 4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(2,2) should have a key of 8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715000" y="3276604"/>
            <a:ext cx="4495800" cy="2677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a simulated array of size (numRows x numCols), what formula can you use to find the key of any cell?</a:t>
            </a:r>
            <a:endParaRPr sz="1051"/>
          </a:p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5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" name="Google Shape;113;p5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5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676400" y="3276604"/>
            <a:ext cx="37338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(0,0) should have a key of 0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 should have a key of 1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(0,2) should have a key of 2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(1,0) should have a key of 3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 should have a key of 4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(2,2) should have a key of 8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715000" y="3276604"/>
            <a:ext cx="4495800" cy="2677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simulated array of size (numRows x numCols), what formula can you use to find the key of any cell?</a:t>
            </a:r>
            <a:endParaRPr sz="1051"/>
          </a:p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(row * numCols) + col</a:t>
            </a:r>
            <a:endParaRPr sz="1051"/>
          </a:p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6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Google Shape;122;p6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Google Shape;123;p6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1752600" y="3581402"/>
            <a:ext cx="8610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want to add “G” at row 2, col 0.</a:t>
            </a:r>
            <a:endParaRPr sz="1051"/>
          </a:p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 = (2*3) + 0 = 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7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" name="Google Shape;130;p7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Google Shape;131;p7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1752600" y="3581400"/>
            <a:ext cx="86106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want to add “G” at row 2, col 0.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 = (2*3) + 0 = 6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add a new cell between key 4 and key 7.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an index to the first element who’s key is greater than 6 and insert the new cell at that spot.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7"/>
          <p:cNvGraphicFramePr/>
          <p:nvPr>
            <p:extLst>
              <p:ext uri="{D42A27DB-BD31-4B8C-83A1-F6EECF244321}">
                <p14:modId xmlns:p14="http://schemas.microsoft.com/office/powerpoint/2010/main" val="1192408647"/>
              </p:ext>
            </p:extLst>
          </p:nvPr>
        </p:nvGraphicFramePr>
        <p:xfrm>
          <a:off x="8926484" y="2486901"/>
          <a:ext cx="838200" cy="134114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G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>
                          <a:solidFill>
                            <a:schemeClr val="dk1"/>
                          </a:solidFill>
                        </a:rPr>
                        <a:t>(2,0)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>
                          <a:solidFill>
                            <a:schemeClr val="dk1"/>
                          </a:solidFill>
                        </a:rPr>
                        <a:t>key:6</a:t>
                      </a:r>
                      <a:endParaRPr sz="1900" b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4" name="Google Shape;134;p7"/>
          <p:cNvCxnSpPr/>
          <p:nvPr/>
        </p:nvCxnSpPr>
        <p:spPr>
          <a:xfrm rot="10800000" flipH="1">
            <a:off x="8829503" y="2133611"/>
            <a:ext cx="457200" cy="381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7"/>
          <p:cNvCxnSpPr/>
          <p:nvPr/>
        </p:nvCxnSpPr>
        <p:spPr>
          <a:xfrm>
            <a:off x="9286703" y="2133611"/>
            <a:ext cx="533400" cy="381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981200" y="533401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1">
              <a:spcBef>
                <a:spcPts val="0"/>
              </a:spcBef>
              <a:buSzPts val="2800"/>
            </a:pPr>
            <a:r>
              <a:rPr lang="en-US" sz="2800" dirty="0"/>
              <a:t>Sparse Matrix:  a container class that simulates a 2-D array but conserves as much memory as possible: elements are stored by their row and column index.  </a:t>
            </a:r>
            <a:endParaRPr dirty="0"/>
          </a:p>
          <a:p>
            <a:pPr marL="342891">
              <a:spcBef>
                <a:spcPts val="560"/>
              </a:spcBef>
              <a:buSzPts val="2800"/>
            </a:pPr>
            <a:r>
              <a:rPr lang="en-US" sz="2800" dirty="0"/>
              <a:t>Memory is only used for cells that are occupied.</a:t>
            </a:r>
            <a:endParaRPr dirty="0"/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sz="2000" dirty="0"/>
              <a:t>Chess / Checkers:  the majority of cells are unused, and fewer are used as game progresses.</a:t>
            </a:r>
            <a:endParaRPr sz="2000" dirty="0"/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sz="2000" dirty="0"/>
              <a:t>Battleship / Othello:  more cells are occupied as game progresses.</a:t>
            </a:r>
            <a:endParaRPr sz="2000" dirty="0"/>
          </a:p>
          <a:p>
            <a:pPr marL="342891">
              <a:spcBef>
                <a:spcPts val="560"/>
              </a:spcBef>
              <a:buSzPts val="2800"/>
            </a:pPr>
            <a:r>
              <a:rPr lang="en-US" sz="2800" dirty="0"/>
              <a:t>The internal container is a sorted Linked List where each item has knowledge of which row and col it is simulated to be in.</a:t>
            </a:r>
            <a:endParaRPr dirty="0"/>
          </a:p>
          <a:p>
            <a:pPr marL="742932" lvl="1" indent="-107948">
              <a:spcBef>
                <a:spcPts val="560"/>
              </a:spcBef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8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1" name="Google Shape;141;p8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key:6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1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8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(7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1752600" y="3581400"/>
            <a:ext cx="86106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want to add “G” at row 2, col 0.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 = (2*3) + 0 = 6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add a new cell between key 4 and key 7.</a:t>
            </a:r>
            <a:endParaRPr sz="1051"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an index to the first element who’s key is greater than 6 and insert the new cell at that spot.</a:t>
            </a:r>
            <a:endParaRPr sz="1051" dirty="0"/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Level-order is maintained.</a:t>
            </a:r>
            <a:endParaRPr sz="105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8"/>
          <p:cNvGraphicFramePr/>
          <p:nvPr/>
        </p:nvGraphicFramePr>
        <p:xfrm>
          <a:off x="1676400" y="762000"/>
          <a:ext cx="3429004" cy="2514604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900" b="1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1" name="Google Shape;141;p8"/>
          <p:cNvGraphicFramePr/>
          <p:nvPr/>
        </p:nvGraphicFramePr>
        <p:xfrm>
          <a:off x="5257800" y="762000"/>
          <a:ext cx="5334000" cy="141733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(0,2)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D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(1,1)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key:6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H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(2,1)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I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(2,2)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key:8</a:t>
                      </a:r>
                      <a:endParaRPr sz="11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8"/>
          <p:cNvSpPr txBox="1"/>
          <p:nvPr/>
        </p:nvSpPr>
        <p:spPr>
          <a:xfrm>
            <a:off x="1752600" y="228601"/>
            <a:ext cx="876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(7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1752600" y="3581401"/>
            <a:ext cx="86106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want cells in the list to be in level-order?</a:t>
            </a: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methods will need to traverse the list to find a cell with a certain row-col.</a:t>
            </a: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go past the position of where the cell should be, having the cells in level-order will allow us to break out of the loop, making the methods more efficient.</a:t>
            </a: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not escape O(n) for add, remove, get or set using an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(There are better ways of making a sparse matrix – meditate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this)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3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Creating SparseMatrix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body" idx="1"/>
          </p:nvPr>
        </p:nvSpPr>
        <p:spPr>
          <a:xfrm>
            <a:off x="1828800" y="1219202"/>
            <a:ext cx="5486400" cy="26669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1400"/>
              <a:buNone/>
            </a:pPr>
            <a:r>
              <a:rPr lang="en-US" sz="1400" b="1" dirty="0">
                <a:solidFill>
                  <a:schemeClr val="tx1"/>
                </a:solidFill>
              </a:rPr>
              <a:t> public class </a:t>
            </a:r>
            <a:r>
              <a:rPr lang="en-US" sz="1400" b="1" dirty="0" err="1">
                <a:solidFill>
                  <a:schemeClr val="tx1"/>
                </a:solidFill>
              </a:rPr>
              <a:t>MyArrayList</a:t>
            </a:r>
            <a:r>
              <a:rPr lang="en-US" sz="1400" b="1" dirty="0">
                <a:solidFill>
                  <a:schemeClr val="tx1"/>
                </a:solidFill>
              </a:rPr>
              <a:t>&lt;</a:t>
            </a:r>
            <a:r>
              <a:rPr lang="en-US" sz="1400" b="1" dirty="0" err="1">
                <a:solidFill>
                  <a:schemeClr val="tx1"/>
                </a:solidFill>
              </a:rPr>
              <a:t>anyType</a:t>
            </a:r>
            <a:r>
              <a:rPr lang="en-US" sz="1400" b="1" dirty="0">
                <a:solidFill>
                  <a:schemeClr val="tx1"/>
                </a:solidFill>
              </a:rPr>
              <a:t>&gt; implements </a:t>
            </a:r>
            <a:r>
              <a:rPr lang="en-US" sz="1400" b="1" dirty="0" err="1">
                <a:solidFill>
                  <a:schemeClr val="tx1"/>
                </a:solidFill>
              </a:rPr>
              <a:t>ListInterface</a:t>
            </a:r>
            <a:r>
              <a:rPr lang="en-US" sz="1400" b="1" dirty="0">
                <a:solidFill>
                  <a:schemeClr val="tx1"/>
                </a:solidFill>
              </a:rPr>
              <a:t>&lt;</a:t>
            </a:r>
            <a:r>
              <a:rPr lang="en-US" sz="1400" b="1" dirty="0" err="1">
                <a:solidFill>
                  <a:schemeClr val="tx1"/>
                </a:solidFill>
              </a:rPr>
              <a:t>anyType</a:t>
            </a:r>
            <a:r>
              <a:rPr lang="en-US" sz="1400" b="1" dirty="0">
                <a:solidFill>
                  <a:schemeClr val="tx1"/>
                </a:solidFill>
              </a:rPr>
              <a:t>&gt;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{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private Object[] list;              </a:t>
            </a:r>
            <a:r>
              <a:rPr lang="en-US" sz="1400" dirty="0">
                <a:solidFill>
                  <a:schemeClr val="tx1"/>
                </a:solidFill>
              </a:rPr>
              <a:t>//stores the actual elements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private int </a:t>
            </a:r>
            <a:r>
              <a:rPr lang="en-US" sz="1400" b="1" dirty="0" err="1">
                <a:solidFill>
                  <a:schemeClr val="tx1"/>
                </a:solidFill>
              </a:rPr>
              <a:t>numElements</a:t>
            </a:r>
            <a:r>
              <a:rPr lang="en-US" sz="1400" b="1" dirty="0">
                <a:solidFill>
                  <a:schemeClr val="tx1"/>
                </a:solidFill>
              </a:rPr>
              <a:t>;    </a:t>
            </a:r>
            <a:r>
              <a:rPr lang="en-US" sz="1400" dirty="0">
                <a:solidFill>
                  <a:schemeClr val="tx1"/>
                </a:solidFill>
              </a:rPr>
              <a:t>//number of valid elements in the list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public </a:t>
            </a:r>
            <a:r>
              <a:rPr lang="en-US" sz="1400" b="1" dirty="0" err="1">
                <a:solidFill>
                  <a:schemeClr val="tx1"/>
                </a:solidFill>
              </a:rPr>
              <a:t>MyArrayList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{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   list = new Object[10];       </a:t>
            </a:r>
            <a:r>
              <a:rPr lang="en-US" sz="1400" dirty="0">
                <a:solidFill>
                  <a:schemeClr val="tx1"/>
                </a:solidFill>
              </a:rPr>
              <a:t>//start with a buffer size of 10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   </a:t>
            </a:r>
            <a:r>
              <a:rPr lang="en-US" sz="1400" b="1" dirty="0" err="1">
                <a:solidFill>
                  <a:schemeClr val="tx1"/>
                </a:solidFill>
              </a:rPr>
              <a:t>numElements</a:t>
            </a:r>
            <a:r>
              <a:rPr lang="en-US" sz="1400" b="1" dirty="0">
                <a:solidFill>
                  <a:schemeClr val="tx1"/>
                </a:solidFill>
              </a:rPr>
              <a:t> = 0;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}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</a:t>
            </a:r>
            <a:r>
              <a:rPr lang="en-US" sz="1400" dirty="0">
                <a:solidFill>
                  <a:schemeClr val="tx1"/>
                </a:solidFill>
              </a:rPr>
              <a:t>//…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280"/>
              </a:spcBef>
              <a:buClr>
                <a:srgbClr val="7030A0"/>
              </a:buClr>
              <a:buSzPts val="1400"/>
              <a:buNone/>
            </a:pPr>
            <a:r>
              <a:rPr lang="en-US" sz="1400" b="1" dirty="0">
                <a:solidFill>
                  <a:schemeClr val="tx1"/>
                </a:solidFill>
              </a:rPr>
              <a:t>}</a:t>
            </a:r>
            <a:br>
              <a:rPr lang="en-US" sz="1400" dirty="0"/>
            </a:br>
            <a:endParaRPr sz="1400" dirty="0"/>
          </a:p>
        </p:txBody>
      </p:sp>
      <p:sp>
        <p:nvSpPr>
          <p:cNvPr id="251" name="Google Shape;251;p20"/>
          <p:cNvSpPr txBox="1"/>
          <p:nvPr/>
        </p:nvSpPr>
        <p:spPr>
          <a:xfrm>
            <a:off x="4038600" y="3124200"/>
            <a:ext cx="6172200" cy="350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public class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implements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Matrixable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LinkedList&lt;Cell&lt;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 list;   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//stores the actual elements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int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;                 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//logical dimensions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dirty="0"/>
          </a:p>
          <a:p>
            <a:pPr>
              <a:spcBef>
                <a:spcPts val="280"/>
              </a:spcBef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public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(int r, int c)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list = new LinkedList();       </a:t>
            </a:r>
            <a:b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r;</a:t>
            </a:r>
            <a:endParaRPr dirty="0"/>
          </a:p>
          <a:p>
            <a:pPr>
              <a:spcBef>
                <a:spcPts val="280"/>
              </a:spcBef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c;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//…</a:t>
            </a:r>
            <a:endParaRPr dirty="0"/>
          </a:p>
          <a:p>
            <a:pPr>
              <a:spcBef>
                <a:spcPts val="280"/>
              </a:spcBef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05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0"/>
          <p:cNvCxnSpPr/>
          <p:nvPr/>
        </p:nvCxnSpPr>
        <p:spPr>
          <a:xfrm>
            <a:off x="1905000" y="1219200"/>
            <a:ext cx="54102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20"/>
          <p:cNvCxnSpPr/>
          <p:nvPr/>
        </p:nvCxnSpPr>
        <p:spPr>
          <a:xfrm>
            <a:off x="7315200" y="1219200"/>
            <a:ext cx="0" cy="1905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0"/>
          <p:cNvCxnSpPr/>
          <p:nvPr/>
        </p:nvCxnSpPr>
        <p:spPr>
          <a:xfrm>
            <a:off x="1905000" y="1219200"/>
            <a:ext cx="0" cy="2819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0"/>
          <p:cNvCxnSpPr/>
          <p:nvPr/>
        </p:nvCxnSpPr>
        <p:spPr>
          <a:xfrm>
            <a:off x="1905000" y="4038600"/>
            <a:ext cx="2133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ef8b6f89c_0_0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/>
              <a:t>Creating SparseMatrix</a:t>
            </a:r>
            <a:endParaRPr/>
          </a:p>
        </p:txBody>
      </p:sp>
      <p:sp>
        <p:nvSpPr>
          <p:cNvPr id="261" name="Google Shape;261;gaef8b6f89c_0_0"/>
          <p:cNvSpPr txBox="1">
            <a:spLocks noGrp="1"/>
          </p:cNvSpPr>
          <p:nvPr>
            <p:ph type="body" idx="1"/>
          </p:nvPr>
        </p:nvSpPr>
        <p:spPr>
          <a:xfrm>
            <a:off x="1828800" y="1219200"/>
            <a:ext cx="5486400" cy="266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1400"/>
              <a:buNone/>
            </a:pPr>
            <a:r>
              <a:rPr lang="en-US" sz="1400" b="1" dirty="0">
                <a:solidFill>
                  <a:schemeClr val="tx1"/>
                </a:solidFill>
              </a:rPr>
              <a:t> public class </a:t>
            </a:r>
            <a:r>
              <a:rPr lang="en-US" sz="1400" b="1" dirty="0" err="1">
                <a:solidFill>
                  <a:schemeClr val="tx1"/>
                </a:solidFill>
              </a:rPr>
              <a:t>MyArrayList</a:t>
            </a:r>
            <a:r>
              <a:rPr lang="en-US" sz="1400" b="1" dirty="0">
                <a:solidFill>
                  <a:schemeClr val="tx1"/>
                </a:solidFill>
              </a:rPr>
              <a:t>&lt;</a:t>
            </a:r>
            <a:r>
              <a:rPr lang="en-US" sz="1400" b="1" dirty="0" err="1">
                <a:solidFill>
                  <a:schemeClr val="tx1"/>
                </a:solidFill>
              </a:rPr>
              <a:t>anyType</a:t>
            </a:r>
            <a:r>
              <a:rPr lang="en-US" sz="1400" b="1" dirty="0">
                <a:solidFill>
                  <a:schemeClr val="tx1"/>
                </a:solidFill>
              </a:rPr>
              <a:t>&gt; implements </a:t>
            </a:r>
            <a:r>
              <a:rPr lang="en-US" sz="1400" b="1" dirty="0" err="1">
                <a:solidFill>
                  <a:schemeClr val="tx1"/>
                </a:solidFill>
              </a:rPr>
              <a:t>ListInterface</a:t>
            </a:r>
            <a:r>
              <a:rPr lang="en-US" sz="1400" b="1" dirty="0">
                <a:solidFill>
                  <a:schemeClr val="tx1"/>
                </a:solidFill>
              </a:rPr>
              <a:t>&lt;</a:t>
            </a:r>
            <a:r>
              <a:rPr lang="en-US" sz="1400" b="1" dirty="0" err="1">
                <a:solidFill>
                  <a:schemeClr val="tx1"/>
                </a:solidFill>
              </a:rPr>
              <a:t>anyType</a:t>
            </a:r>
            <a:r>
              <a:rPr lang="en-US" sz="1400" b="1" dirty="0">
                <a:solidFill>
                  <a:schemeClr val="tx1"/>
                </a:solidFill>
              </a:rPr>
              <a:t>&gt;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{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private Object[] list;              </a:t>
            </a:r>
            <a:r>
              <a:rPr lang="en-US" sz="1400" dirty="0">
                <a:solidFill>
                  <a:schemeClr val="tx1"/>
                </a:solidFill>
              </a:rPr>
              <a:t>//stores the actual elements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private int </a:t>
            </a:r>
            <a:r>
              <a:rPr lang="en-US" sz="1400" b="1" dirty="0" err="1">
                <a:solidFill>
                  <a:schemeClr val="tx1"/>
                </a:solidFill>
              </a:rPr>
              <a:t>numElements</a:t>
            </a:r>
            <a:r>
              <a:rPr lang="en-US" sz="1400" b="1" dirty="0">
                <a:solidFill>
                  <a:schemeClr val="tx1"/>
                </a:solidFill>
              </a:rPr>
              <a:t>;    </a:t>
            </a:r>
            <a:r>
              <a:rPr lang="en-US" sz="1400" dirty="0">
                <a:solidFill>
                  <a:schemeClr val="tx1"/>
                </a:solidFill>
              </a:rPr>
              <a:t>//number of valid elements in the list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public </a:t>
            </a:r>
            <a:r>
              <a:rPr lang="en-US" sz="1400" b="1" dirty="0" err="1">
                <a:solidFill>
                  <a:schemeClr val="tx1"/>
                </a:solidFill>
              </a:rPr>
              <a:t>MyArrayList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{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   list = new Object[10];       </a:t>
            </a:r>
            <a:r>
              <a:rPr lang="en-US" sz="1400" dirty="0">
                <a:solidFill>
                  <a:schemeClr val="tx1"/>
                </a:solidFill>
              </a:rPr>
              <a:t>//start with a buffer size of 10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   </a:t>
            </a:r>
            <a:r>
              <a:rPr lang="en-US" sz="1400" b="1" dirty="0" err="1">
                <a:solidFill>
                  <a:schemeClr val="tx1"/>
                </a:solidFill>
              </a:rPr>
              <a:t>numElements</a:t>
            </a:r>
            <a:r>
              <a:rPr lang="en-US" sz="1400" b="1" dirty="0">
                <a:solidFill>
                  <a:schemeClr val="tx1"/>
                </a:solidFill>
              </a:rPr>
              <a:t> = 0;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}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</a:t>
            </a:r>
            <a:r>
              <a:rPr lang="en-US" sz="1400" dirty="0">
                <a:solidFill>
                  <a:schemeClr val="tx1"/>
                </a:solidFill>
              </a:rPr>
              <a:t>//…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280"/>
              </a:spcBef>
              <a:buClr>
                <a:srgbClr val="7030A0"/>
              </a:buClr>
              <a:buSzPts val="1400"/>
              <a:buNone/>
            </a:pPr>
            <a:r>
              <a:rPr lang="en-US" sz="1400" b="1" dirty="0">
                <a:solidFill>
                  <a:schemeClr val="tx1"/>
                </a:solidFill>
              </a:rPr>
              <a:t>}</a:t>
            </a:r>
            <a:br>
              <a:rPr lang="en-US" sz="1400" dirty="0"/>
            </a:br>
            <a:endParaRPr sz="1400" dirty="0"/>
          </a:p>
        </p:txBody>
      </p:sp>
      <p:sp>
        <p:nvSpPr>
          <p:cNvPr id="262" name="Google Shape;262;gaef8b6f89c_0_0"/>
          <p:cNvSpPr txBox="1"/>
          <p:nvPr/>
        </p:nvSpPr>
        <p:spPr>
          <a:xfrm>
            <a:off x="4038600" y="3124200"/>
            <a:ext cx="6975764" cy="350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public class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implements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Matrixable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LinkedList&lt;Cell&lt;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 list;   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//stores the actual elements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int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;                 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//logical dimensions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dirty="0"/>
          </a:p>
          <a:p>
            <a:pPr>
              <a:spcBef>
                <a:spcPts val="280"/>
              </a:spcBef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public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(int r, int c)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list = new LinkedList();       </a:t>
            </a:r>
            <a:b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r;</a:t>
            </a:r>
            <a:endParaRPr dirty="0"/>
          </a:p>
          <a:p>
            <a:pPr>
              <a:spcBef>
                <a:spcPts val="280"/>
              </a:spcBef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c;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b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//…</a:t>
            </a:r>
            <a:endParaRPr dirty="0"/>
          </a:p>
          <a:p>
            <a:pPr>
              <a:spcBef>
                <a:spcPts val="280"/>
              </a:spcBef>
              <a:buClr>
                <a:srgbClr val="7030A0"/>
              </a:buClr>
              <a:buSzPts val="1400"/>
            </a:pPr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05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gaef8b6f89c_0_0"/>
          <p:cNvCxnSpPr/>
          <p:nvPr/>
        </p:nvCxnSpPr>
        <p:spPr>
          <a:xfrm>
            <a:off x="1905000" y="1219200"/>
            <a:ext cx="54102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gaef8b6f89c_0_0"/>
          <p:cNvCxnSpPr/>
          <p:nvPr/>
        </p:nvCxnSpPr>
        <p:spPr>
          <a:xfrm>
            <a:off x="7315200" y="1219200"/>
            <a:ext cx="0" cy="1905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gaef8b6f89c_0_0"/>
          <p:cNvCxnSpPr/>
          <p:nvPr/>
        </p:nvCxnSpPr>
        <p:spPr>
          <a:xfrm>
            <a:off x="1905000" y="1219200"/>
            <a:ext cx="0" cy="28194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gaef8b6f89c_0_0"/>
          <p:cNvCxnSpPr/>
          <p:nvPr/>
        </p:nvCxnSpPr>
        <p:spPr>
          <a:xfrm>
            <a:off x="1905000" y="4038600"/>
            <a:ext cx="2133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gaef8b6f89c_0_0"/>
          <p:cNvSpPr txBox="1"/>
          <p:nvPr/>
        </p:nvSpPr>
        <p:spPr>
          <a:xfrm>
            <a:off x="6842074" y="4566025"/>
            <a:ext cx="3922907" cy="190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 we don’t really need a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numElements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data field.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.size() method only needs to return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list.size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A reasonable interface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1">
              <a:spcBef>
                <a:spcPts val="0"/>
              </a:spcBef>
              <a:buSzPts val="2400"/>
            </a:pPr>
            <a:r>
              <a:rPr lang="en-US" sz="2400"/>
              <a:t>A new container class should be consistent with others in Java</a:t>
            </a:r>
            <a:endParaRPr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/>
              <a:t>Consider the List Interface: 		</a:t>
            </a:r>
            <a:r>
              <a:rPr lang="en-US" sz="2400" b="1">
                <a:solidFill>
                  <a:srgbClr val="FF0000"/>
                </a:solidFill>
              </a:rPr>
              <a:t>a 2-D version?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1981200" y="2667002"/>
            <a:ext cx="3962400" cy="27699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 sz="1051"/>
          </a:p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</a:t>
            </a:r>
            <a:endParaRPr sz="1051"/>
          </a:p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051"/>
          </a:p>
          <a:p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get(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 sz="1051"/>
          </a:p>
          <a:p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set(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obj) </a:t>
            </a:r>
            <a:endParaRPr sz="1051"/>
          </a:p>
          <a:p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remove(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sz="1051"/>
          </a:p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1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A reasonable interface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1">
              <a:spcBef>
                <a:spcPts val="0"/>
              </a:spcBef>
              <a:buSzPts val="2400"/>
            </a:pPr>
            <a:r>
              <a:rPr lang="en-US" sz="2400"/>
              <a:t>A new container class should be consistent with others in Java</a:t>
            </a:r>
            <a:endParaRPr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/>
              <a:t>Consider the List Interface: 		a 2-D version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1981200" y="2667002"/>
            <a:ext cx="3962400" cy="27699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 sz="1051"/>
          </a:p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</a:t>
            </a:r>
            <a:endParaRPr sz="1051"/>
          </a:p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051"/>
          </a:p>
          <a:p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get(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 sz="1051"/>
          </a:p>
          <a:p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set(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obj) </a:t>
            </a:r>
            <a:endParaRPr sz="1051"/>
          </a:p>
          <a:p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remove(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sz="1051"/>
          </a:p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943600" y="2667001"/>
            <a:ext cx="4648200" cy="27699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051" dirty="0"/>
          </a:p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 sz="1051" dirty="0"/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51" dirty="0"/>
          </a:p>
          <a:p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051" dirty="0"/>
          </a:p>
          <a:p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 sz="1051" dirty="0"/>
          </a:p>
          <a:p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 </a:t>
            </a:r>
            <a:endParaRPr sz="1051" dirty="0"/>
          </a:p>
          <a:p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sz="1051" dirty="0"/>
          </a:p>
          <a:p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10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A reasonable interface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1752600" y="1282007"/>
            <a:ext cx="4695093" cy="276994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051" dirty="0"/>
          </a:p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 sz="1051" dirty="0"/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51" dirty="0"/>
          </a:p>
          <a:p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051" dirty="0"/>
          </a:p>
          <a:p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 sz="1051" dirty="0"/>
          </a:p>
          <a:p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 </a:t>
            </a:r>
            <a:endParaRPr sz="1051" dirty="0"/>
          </a:p>
          <a:p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sz="1051" dirty="0"/>
          </a:p>
          <a:p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6096002" y="1282008"/>
            <a:ext cx="4814455" cy="236983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# rows set in constructor</a:t>
            </a:r>
            <a:endParaRPr sz="1051" dirty="0"/>
          </a:p>
          <a:p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# cols set in constructor</a:t>
            </a:r>
            <a:endParaRPr sz="1051" dirty="0"/>
          </a:p>
          <a:p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# actual elements stored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51" dirty="0"/>
          </a:p>
          <a:p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//adds obj at row r, col c, true if r &amp; c are valid</a:t>
            </a:r>
            <a:endParaRPr sz="1051" dirty="0"/>
          </a:p>
          <a:p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the element at row r, col c</a:t>
            </a:r>
            <a:endParaRPr sz="1051" dirty="0"/>
          </a:p>
          <a:p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//changes element at (</a:t>
            </a:r>
            <a:r>
              <a:rPr lang="en-US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r,c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), returns old value</a:t>
            </a:r>
            <a:endParaRPr sz="1051" dirty="0"/>
          </a:p>
          <a:p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//removes element at (</a:t>
            </a:r>
            <a:r>
              <a:rPr lang="en-US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r,c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), returns its value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07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000" b="1"/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172" name="Google Shape;172;p12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Google Shape;173;p12"/>
          <p:cNvSpPr txBox="1"/>
          <p:nvPr/>
        </p:nvSpPr>
        <p:spPr>
          <a:xfrm>
            <a:off x="6324600" y="4191001"/>
            <a:ext cx="388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C41E8391-0F8A-5752-1C93-54018BF4320F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3">
            <a:extLst>
              <a:ext uri="{FF2B5EF4-FFF2-40B4-BE49-F238E27FC236}">
                <a16:creationId xmlns:a16="http://schemas.microsoft.com/office/drawing/2014/main" id="{8919EB8A-4069-9848-677F-2398F049C82C}"/>
              </a:ext>
            </a:extLst>
          </p:cNvPr>
          <p:cNvSpPr/>
          <p:nvPr/>
        </p:nvSpPr>
        <p:spPr>
          <a:xfrm>
            <a:off x="1688592" y="1662684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52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sm.add(2, 1, “A”);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181" name="Google Shape;181;p13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Google Shape;182;p13"/>
          <p:cNvSpPr txBox="1"/>
          <p:nvPr/>
        </p:nvSpPr>
        <p:spPr>
          <a:xfrm>
            <a:off x="6324600" y="4191001"/>
            <a:ext cx="388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1688592" y="2410968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E42F3113-080D-3666-D0CC-132C00542DA7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4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sm.add(0, 4, “B”);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191" name="Google Shape;191;p14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Google Shape;192;p14"/>
          <p:cNvSpPr txBox="1"/>
          <p:nvPr/>
        </p:nvSpPr>
        <p:spPr>
          <a:xfrm>
            <a:off x="6324600" y="4191001"/>
            <a:ext cx="388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1688592" y="2743200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3D74A8EC-3849-D939-E584-6A794CE3AB6F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02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The Client Side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indent="0">
              <a:spcBef>
                <a:spcPts val="400"/>
              </a:spcBef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b="1"/>
              <a:t>sm.add(3, 3, “C”);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indent="0">
              <a:spcBef>
                <a:spcPts val="400"/>
              </a:spcBef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01" name="Google Shape;201;p15"/>
          <p:cNvGraphicFramePr/>
          <p:nvPr/>
        </p:nvGraphicFramePr>
        <p:xfrm>
          <a:off x="7162800" y="2057400"/>
          <a:ext cx="2971800" cy="19050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/>
                        <a:t>A</a:t>
                      </a:r>
                      <a:endParaRPr sz="1900" u="none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51" marR="91451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" name="Google Shape;202;p15"/>
          <p:cNvSpPr txBox="1"/>
          <p:nvPr/>
        </p:nvSpPr>
        <p:spPr>
          <a:xfrm>
            <a:off x="6324600" y="4191001"/>
            <a:ext cx="388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2057400" y="4920733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1688592" y="3124200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p12">
            <a:extLst>
              <a:ext uri="{FF2B5EF4-FFF2-40B4-BE49-F238E27FC236}">
                <a16:creationId xmlns:a16="http://schemas.microsoft.com/office/drawing/2014/main" id="{45A9979D-1B42-84AE-D35F-2559BE4B8754}"/>
              </a:ext>
            </a:extLst>
          </p:cNvPr>
          <p:cNvSpPr txBox="1"/>
          <p:nvPr/>
        </p:nvSpPr>
        <p:spPr>
          <a:xfrm>
            <a:off x="7685116" y="1644155"/>
            <a:ext cx="3505200" cy="3692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Cells of memory used: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07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3015</Words>
  <Application>Microsoft Office PowerPoint</Application>
  <PresentationFormat>Widescreen</PresentationFormat>
  <Paragraphs>598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Sparse Matrix</vt:lpstr>
      <vt:lpstr>PowerPoint Presentation</vt:lpstr>
      <vt:lpstr>A reasonable interface</vt:lpstr>
      <vt:lpstr>A reasonable interface</vt:lpstr>
      <vt:lpstr>A reasonable interface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Sparse Matrix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SparseMatrix</vt:lpstr>
      <vt:lpstr>Creating SparseMatrix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Oberle, Doug R</cp:lastModifiedBy>
  <cp:revision>15</cp:revision>
  <dcterms:created xsi:type="dcterms:W3CDTF">2006-08-16T00:00:00Z</dcterms:created>
  <dcterms:modified xsi:type="dcterms:W3CDTF">2024-11-04T13:26:12Z</dcterms:modified>
</cp:coreProperties>
</file>