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79" r:id="rId3"/>
    <p:sldId id="278" r:id="rId4"/>
    <p:sldId id="269" r:id="rId5"/>
    <p:sldId id="270" r:id="rId6"/>
    <p:sldId id="274" r:id="rId7"/>
    <p:sldId id="272" r:id="rId8"/>
    <p:sldId id="276" r:id="rId9"/>
    <p:sldId id="277" r:id="rId10"/>
    <p:sldId id="27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9CF7-D5B5-4199-963C-6DF3CAB2FDDA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BE826-7D35-4195-AD14-16AD69966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1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D78AE1-D568-436D-BC07-29161AEE1B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6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4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66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4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308AE-8CF4-49BC-812C-1A8223A64666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751D-AB18-4DD0-A6F1-C66FF223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7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ush,_Crumble_and_Chomp" TargetMode="External"/><Relationship Id="rId2" Type="http://schemas.openxmlformats.org/officeDocument/2006/relationships/hyperlink" Target="https://www.youtube.com/watch?v=uP_cVHKqEg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15208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855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126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12095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29510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793288" y="171259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925" y="818985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An introduction to </a:t>
            </a:r>
            <a:br>
              <a:rPr lang="en-US" sz="4200">
                <a:solidFill>
                  <a:srgbClr val="FFFFFF"/>
                </a:solidFill>
              </a:rPr>
            </a:br>
            <a:r>
              <a:rPr lang="en-US" sz="4200">
                <a:solidFill>
                  <a:srgbClr val="FFFFFF"/>
                </a:solidFill>
              </a:rPr>
              <a:t>Mash, Mangle and Munch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3998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8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Inheritance classes</a:t>
            </a:r>
          </a:p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Access utility classes</a:t>
            </a:r>
          </a:p>
          <a:p>
            <a:pPr algn="l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Text files</a:t>
            </a:r>
          </a:p>
        </p:txBody>
      </p:sp>
    </p:spTree>
    <p:extLst>
      <p:ext uri="{BB962C8B-B14F-4D97-AF65-F5344CB8AC3E}">
        <p14:creationId xmlns:p14="http://schemas.microsoft.com/office/powerpoint/2010/main" val="817144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1"/>
            <a:ext cx="9144000" cy="51851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Utility Classes</a:t>
            </a:r>
          </a:p>
          <a:p>
            <a:pPr marL="0" indent="0">
              <a:buNone/>
            </a:pPr>
            <a:r>
              <a:rPr lang="en-US" sz="1500" dirty="0"/>
              <a:t>		    </a:t>
            </a:r>
            <a:r>
              <a:rPr lang="en-US" sz="1500" dirty="0" err="1"/>
              <a:t>MMMPanel</a:t>
            </a:r>
            <a:r>
              <a:rPr lang="en-US" sz="1500" dirty="0"/>
              <a:t>		</a:t>
            </a:r>
          </a:p>
          <a:p>
            <a:pPr marL="0" indent="0">
              <a:buNone/>
            </a:pPr>
            <a:r>
              <a:rPr lang="en-US" sz="1500" dirty="0"/>
              <a:t>	          </a:t>
            </a:r>
            <a:r>
              <a:rPr lang="en-US" sz="1500" dirty="0">
                <a:solidFill>
                  <a:srgbClr val="C00000"/>
                </a:solidFill>
              </a:rPr>
              <a:t>game data fields and major game code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Utilities   </a:t>
            </a:r>
            <a:r>
              <a:rPr lang="en-US" sz="1500" dirty="0" err="1"/>
              <a:t>AIMovement</a:t>
            </a:r>
            <a:r>
              <a:rPr lang="en-US" sz="1500" dirty="0"/>
              <a:t>   </a:t>
            </a:r>
            <a:r>
              <a:rPr lang="en-US" sz="1500" dirty="0" err="1"/>
              <a:t>ImageDisplay</a:t>
            </a:r>
            <a:r>
              <a:rPr lang="en-US" sz="1500" dirty="0"/>
              <a:t>   </a:t>
            </a:r>
            <a:r>
              <a:rPr lang="en-US" sz="1500" dirty="0" err="1"/>
              <a:t>MonsterMaker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                      Ordinance              </a:t>
            </a:r>
            <a:r>
              <a:rPr lang="en-US" sz="1500" dirty="0" err="1"/>
              <a:t>Spawner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Rectangle 4"/>
          <p:cNvSpPr/>
          <p:nvPr/>
        </p:nvSpPr>
        <p:spPr>
          <a:xfrm>
            <a:off x="2819400" y="590153"/>
            <a:ext cx="3162016" cy="60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128658" y="1349699"/>
            <a:ext cx="71992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918099" y="1360947"/>
            <a:ext cx="1073055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031028" y="1349699"/>
            <a:ext cx="110291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196205" y="1352761"/>
            <a:ext cx="126838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336378" y="1935947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01790" y="1935947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467242" y="1216933"/>
            <a:ext cx="599223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00758" y="1195439"/>
            <a:ext cx="482044" cy="82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30332" y="1109157"/>
            <a:ext cx="1385" cy="23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2488619" y="1130651"/>
            <a:ext cx="1288431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212130" y="1216933"/>
            <a:ext cx="574378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0"/>
          </p:cNvCxnSpPr>
          <p:nvPr/>
        </p:nvCxnSpPr>
        <p:spPr>
          <a:xfrm flipH="1" flipV="1">
            <a:off x="4939246" y="1109156"/>
            <a:ext cx="269219" cy="8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2120" y="1909823"/>
            <a:ext cx="4698669" cy="45243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utility classes has a base class (</a:t>
            </a:r>
            <a:r>
              <a:rPr lang="en-US" b="1" dirty="0"/>
              <a:t>MMMPanel.java</a:t>
            </a:r>
            <a:r>
              <a:rPr lang="en-US" dirty="0">
                <a:solidFill>
                  <a:srgbClr val="C00000"/>
                </a:solidFill>
              </a:rPr>
              <a:t>) that contains static data fields:</a:t>
            </a:r>
          </a:p>
          <a:p>
            <a:r>
              <a:rPr lang="en-US" dirty="0">
                <a:solidFill>
                  <a:srgbClr val="C00000"/>
                </a:solidFill>
              </a:rPr>
              <a:t>          there is only one "version" of a static field</a:t>
            </a:r>
          </a:p>
          <a:p>
            <a:r>
              <a:rPr lang="en-US" dirty="0">
                <a:solidFill>
                  <a:srgbClr val="C00000"/>
                </a:solidFill>
              </a:rPr>
              <a:t>          that each utility subclass has access to.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Commonly themed methods are pulled out of a large program and into separate utility subclasses.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This keeps methods that go together in separate files, but still allows them to access what they need from the base class.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Without the Utility-subclasses, </a:t>
            </a:r>
            <a:r>
              <a:rPr lang="en-US" b="1" dirty="0"/>
              <a:t>MMMPanel.java</a:t>
            </a:r>
            <a:r>
              <a:rPr lang="en-US" dirty="0">
                <a:solidFill>
                  <a:srgbClr val="C00000"/>
                </a:solidFill>
              </a:rPr>
              <a:t> would be 12,000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64475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E8028-5D9B-44AF-4F2C-4A4E9968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MMM,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A9EC-112F-E61C-CA1C-E31E47A1C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and extract the assignment .zip file</a:t>
            </a:r>
          </a:p>
          <a:p>
            <a:r>
              <a:rPr lang="en-US" dirty="0"/>
              <a:t>Run and play the game:</a:t>
            </a:r>
          </a:p>
          <a:p>
            <a:pPr lvl="1"/>
            <a:r>
              <a:rPr lang="en-US" dirty="0"/>
              <a:t>Try the different features and game modes.</a:t>
            </a:r>
          </a:p>
          <a:p>
            <a:pPr lvl="1"/>
            <a:r>
              <a:rPr lang="en-US" dirty="0"/>
              <a:t>Experiment with the Monster and Map Makers.</a:t>
            </a:r>
          </a:p>
          <a:p>
            <a:pPr lvl="1"/>
            <a:r>
              <a:rPr lang="en-US" dirty="0"/>
              <a:t>See if you can get a high score in the main game mode (Monster Mash).</a:t>
            </a:r>
          </a:p>
          <a:p>
            <a:pPr lvl="1"/>
            <a:r>
              <a:rPr lang="en-US" dirty="0"/>
              <a:t>Try a two-player game with another student.</a:t>
            </a:r>
          </a:p>
          <a:p>
            <a:pPr lvl="1"/>
            <a:r>
              <a:rPr lang="en-US" dirty="0"/>
              <a:t>Take a look at some of the game code in MMMPanel.java.</a:t>
            </a:r>
          </a:p>
        </p:txBody>
      </p:sp>
    </p:spTree>
    <p:extLst>
      <p:ext uri="{BB962C8B-B14F-4D97-AF65-F5344CB8AC3E}">
        <p14:creationId xmlns:p14="http://schemas.microsoft.com/office/powerpoint/2010/main" val="373403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61EB-BC9B-146B-709B-B858C057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PC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E7CFA-7B97-D98B-B92D-7D1154D8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1981’s Crush, Crumble and Chomp! from </a:t>
            </a:r>
            <a:r>
              <a:rPr lang="en-US" dirty="0" err="1"/>
              <a:t>Epyx</a:t>
            </a:r>
            <a:r>
              <a:rPr lang="en-US" dirty="0"/>
              <a:t> games was revolutionary for its time.</a:t>
            </a:r>
          </a:p>
          <a:p>
            <a:r>
              <a:rPr lang="en-US" sz="2800" dirty="0"/>
              <a:t>It had graphics (most PC games were text base), but it was actually text base in disguise.</a:t>
            </a:r>
          </a:p>
          <a:p>
            <a:r>
              <a:rPr lang="en-US" sz="2800" dirty="0"/>
              <a:t>You play a city-destroying monster in one of the earliest turn-based strategy games.</a:t>
            </a:r>
          </a:p>
          <a:p>
            <a:r>
              <a:rPr lang="en-US" sz="2400" dirty="0">
                <a:hlinkClick r:id="rId2"/>
              </a:rPr>
              <a:t>https://www.youtube.com/watch?v=uP_cVHKqEgU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https://en.wikipedia.org/wiki/Crush,_Crumble_and_Chomp</a:t>
            </a:r>
            <a:r>
              <a:rPr lang="en-US" sz="2400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70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78F2-1EEF-4CC1-AC8E-1A7F7D07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6319-C465-4A2D-A38B-D2808E43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6582" y="1288048"/>
            <a:ext cx="82296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Mash, Mangle, Munch: based on  1981’s Crush, Crumble and Chomp!, where you will add new and unique features.</a:t>
            </a:r>
          </a:p>
          <a:p>
            <a:r>
              <a:rPr lang="en-US" sz="2800" dirty="0"/>
              <a:t>This is about building skills in code reading comprehension:</a:t>
            </a:r>
          </a:p>
          <a:p>
            <a:pPr lvl="1"/>
            <a:r>
              <a:rPr lang="en-US" sz="2400" dirty="0"/>
              <a:t>You are not expected to understand all the code within. </a:t>
            </a:r>
          </a:p>
          <a:p>
            <a:pPr lvl="1"/>
            <a:r>
              <a:rPr lang="en-US" sz="2400" dirty="0"/>
              <a:t>You will read the comments and code to find the right place and way to implement new features.</a:t>
            </a:r>
          </a:p>
          <a:p>
            <a:pPr lvl="1"/>
            <a:r>
              <a:rPr lang="en-US" sz="2400" dirty="0"/>
              <a:t>Look at how code within is written to reverse engineer the tasks to be completed.</a:t>
            </a:r>
          </a:p>
          <a:p>
            <a:pPr lvl="1"/>
            <a:r>
              <a:rPr lang="en-US" sz="2400" dirty="0"/>
              <a:t>This assignment is more about reading, research and reverse engineering.</a:t>
            </a:r>
          </a:p>
        </p:txBody>
      </p:sp>
    </p:spTree>
    <p:extLst>
      <p:ext uri="{BB962C8B-B14F-4D97-AF65-F5344CB8AC3E}">
        <p14:creationId xmlns:p14="http://schemas.microsoft.com/office/powerpoint/2010/main" val="4274856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808" y="1256448"/>
            <a:ext cx="7886700" cy="458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images</a:t>
            </a:r>
            <a:r>
              <a:rPr lang="en-US" sz="1800" dirty="0"/>
              <a:t>	       </a:t>
            </a:r>
            <a:r>
              <a:rPr lang="en-US" sz="1800" dirty="0">
                <a:solidFill>
                  <a:srgbClr val="C00000"/>
                </a:solidFill>
              </a:rPr>
              <a:t>folder contains .GIF and .JPG graphics images for the game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maps</a:t>
            </a:r>
            <a:r>
              <a:rPr lang="en-US" sz="1800" dirty="0"/>
              <a:t>	       </a:t>
            </a:r>
            <a:r>
              <a:rPr lang="en-US" sz="1800" dirty="0">
                <a:solidFill>
                  <a:srgbClr val="C00000"/>
                </a:solidFill>
              </a:rPr>
              <a:t>folder contains .TXT files for maps that can be loaded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scores	       </a:t>
            </a:r>
            <a:r>
              <a:rPr lang="en-US" sz="1800" dirty="0">
                <a:solidFill>
                  <a:srgbClr val="C00000"/>
                </a:solidFill>
              </a:rPr>
              <a:t>folder contains .TXT files for high scores on each map/game mode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custom.txt</a:t>
            </a:r>
            <a:r>
              <a:rPr lang="en-US" sz="1800" dirty="0"/>
              <a:t>     </a:t>
            </a:r>
            <a:r>
              <a:rPr lang="en-US" sz="1800" dirty="0">
                <a:solidFill>
                  <a:srgbClr val="C00000"/>
                </a:solidFill>
              </a:rPr>
              <a:t>file saves the custom monster built with the Monster Maker feature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MashMangleMunch.txt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C00000"/>
                </a:solidFill>
              </a:rPr>
              <a:t>game description and controls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MMM The Assignment.docx</a:t>
            </a:r>
            <a:r>
              <a:rPr lang="en-US" sz="1800" dirty="0"/>
              <a:t>		</a:t>
            </a:r>
            <a:r>
              <a:rPr lang="en-US" sz="1800" dirty="0">
                <a:solidFill>
                  <a:srgbClr val="C00000"/>
                </a:solidFill>
              </a:rPr>
              <a:t>lab assignment specifications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&lt;all java and class files&gt;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1123383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2152651" y="990316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2152651" y="1798947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152651" y="1665880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152651" y="2510337"/>
            <a:ext cx="896487" cy="501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2152651" y="2377270"/>
            <a:ext cx="353989" cy="13306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120673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949373"/>
            <a:ext cx="9144000" cy="4540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Java Files  </a:t>
            </a:r>
          </a:p>
          <a:p>
            <a:pPr marL="0" indent="0">
              <a:buNone/>
            </a:pPr>
            <a:r>
              <a:rPr lang="en-US" sz="1500" dirty="0"/>
              <a:t>		    </a:t>
            </a:r>
            <a:r>
              <a:rPr lang="en-US" sz="1500" dirty="0" err="1"/>
              <a:t>MMMPanel</a:t>
            </a:r>
            <a:r>
              <a:rPr lang="en-US" sz="1500" dirty="0"/>
              <a:t>				Entity</a:t>
            </a:r>
          </a:p>
          <a:p>
            <a:pPr marL="0" indent="0">
              <a:buNone/>
            </a:pPr>
            <a:r>
              <a:rPr lang="en-US" sz="1500" dirty="0"/>
              <a:t>	          </a:t>
            </a:r>
            <a:r>
              <a:rPr lang="en-US" sz="1500" dirty="0">
                <a:solidFill>
                  <a:srgbClr val="C00000"/>
                </a:solidFill>
              </a:rPr>
              <a:t>game data fields and major game code		super class for all game objects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          Utilities   </a:t>
            </a:r>
            <a:r>
              <a:rPr lang="en-US" sz="1500" dirty="0" err="1"/>
              <a:t>AIMovement</a:t>
            </a:r>
            <a:r>
              <a:rPr lang="en-US" sz="1500" dirty="0"/>
              <a:t>   </a:t>
            </a:r>
            <a:r>
              <a:rPr lang="en-US" sz="1500" dirty="0" err="1"/>
              <a:t>ImageDisplay</a:t>
            </a:r>
            <a:r>
              <a:rPr lang="en-US" sz="1500" dirty="0"/>
              <a:t>   </a:t>
            </a:r>
            <a:r>
              <a:rPr lang="en-US" sz="1500" dirty="0" err="1"/>
              <a:t>MonsterMaker</a:t>
            </a:r>
            <a:r>
              <a:rPr lang="en-US" sz="1500" dirty="0"/>
              <a:t>        Projectile    Explosion   Structure   Player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                      Ordinance              </a:t>
            </a:r>
            <a:r>
              <a:rPr lang="en-US" sz="1500" dirty="0" err="1"/>
              <a:t>Spawner</a:t>
            </a:r>
            <a:r>
              <a:rPr lang="en-US" sz="1500" dirty="0"/>
              <a:t>			          Vehicle       Monster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</a:t>
            </a:r>
          </a:p>
          <a:p>
            <a:pPr marL="0" indent="0">
              <a:buNone/>
            </a:pPr>
            <a:r>
              <a:rPr lang="en-US" sz="1500" dirty="0"/>
              <a:t>                    </a:t>
            </a:r>
            <a:r>
              <a:rPr lang="en-US" sz="1500" dirty="0" err="1"/>
              <a:t>MMMDriver</a:t>
            </a:r>
            <a:r>
              <a:rPr lang="en-US" sz="1500" dirty="0"/>
              <a:t>		           Score			                  Custom   Dinosaur   Gorilla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              program that runs              object to store score info</a:t>
            </a:r>
          </a:p>
          <a:p>
            <a:pPr marL="0" indent="0">
              <a:buNone/>
            </a:pPr>
            <a:r>
              <a:rPr lang="en-US" sz="1500" dirty="0"/>
              <a:t>							        Insect     Robot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64893" y="1255077"/>
            <a:ext cx="3162016" cy="6052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6860488" y="1255076"/>
            <a:ext cx="2811226" cy="60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2174151" y="2014623"/>
            <a:ext cx="71992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2963592" y="2025871"/>
            <a:ext cx="1073055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4076521" y="2014623"/>
            <a:ext cx="1102910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5241698" y="2017685"/>
            <a:ext cx="126838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3381871" y="2600871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4747283" y="2600871"/>
            <a:ext cx="101334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767047" y="2014623"/>
            <a:ext cx="763035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7641464" y="2006322"/>
            <a:ext cx="79881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9354997" y="2003091"/>
            <a:ext cx="846693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8494094" y="2008765"/>
            <a:ext cx="77962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512735" y="1881857"/>
            <a:ext cx="599223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846251" y="1860363"/>
            <a:ext cx="482044" cy="829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575825" y="1774081"/>
            <a:ext cx="1385" cy="23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</p:cNvCxnSpPr>
          <p:nvPr/>
        </p:nvCxnSpPr>
        <p:spPr>
          <a:xfrm flipV="1">
            <a:off x="2534112" y="1795575"/>
            <a:ext cx="1288431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257623" y="1881857"/>
            <a:ext cx="574378" cy="219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983959" y="1898746"/>
            <a:ext cx="546123" cy="2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</p:cNvCxnSpPr>
          <p:nvPr/>
        </p:nvCxnSpPr>
        <p:spPr>
          <a:xfrm flipV="1">
            <a:off x="8040874" y="1787274"/>
            <a:ext cx="156309" cy="2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651389" y="1860361"/>
            <a:ext cx="188303" cy="2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986128" y="1860361"/>
            <a:ext cx="506673" cy="21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0"/>
          </p:cNvCxnSpPr>
          <p:nvPr/>
        </p:nvCxnSpPr>
        <p:spPr>
          <a:xfrm flipH="1" flipV="1">
            <a:off x="4984739" y="1774080"/>
            <a:ext cx="269219" cy="82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91276" y="2618452"/>
            <a:ext cx="71076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9252755" y="2612108"/>
            <a:ext cx="808097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8746661" y="2482581"/>
            <a:ext cx="538881" cy="13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</p:cNvCxnSpPr>
          <p:nvPr/>
        </p:nvCxnSpPr>
        <p:spPr>
          <a:xfrm flipH="1" flipV="1">
            <a:off x="9427084" y="2464999"/>
            <a:ext cx="229719" cy="1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128875" y="3570250"/>
            <a:ext cx="1672166" cy="74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0" name="Rectangle 59"/>
          <p:cNvSpPr/>
          <p:nvPr/>
        </p:nvSpPr>
        <p:spPr>
          <a:xfrm>
            <a:off x="4182226" y="3567043"/>
            <a:ext cx="2009309" cy="74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" name="Rectangle 60"/>
          <p:cNvSpPr/>
          <p:nvPr/>
        </p:nvSpPr>
        <p:spPr>
          <a:xfrm>
            <a:off x="7833856" y="3634712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8560278" y="3634711"/>
            <a:ext cx="763418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9402388" y="363471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8266102" y="4220959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/>
          <p:cNvSpPr/>
          <p:nvPr/>
        </p:nvSpPr>
        <p:spPr>
          <a:xfrm>
            <a:off x="8970127" y="4239349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7" name="Straight Arrow Connector 66"/>
          <p:cNvCxnSpPr>
            <a:stCxn id="61" idx="0"/>
          </p:cNvCxnSpPr>
          <p:nvPr/>
        </p:nvCxnSpPr>
        <p:spPr>
          <a:xfrm flipV="1">
            <a:off x="8164225" y="3148766"/>
            <a:ext cx="1238162" cy="4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940402" y="3148766"/>
            <a:ext cx="580040" cy="4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2"/>
          </p:cNvCxnSpPr>
          <p:nvPr/>
        </p:nvCxnSpPr>
        <p:spPr>
          <a:xfrm flipV="1">
            <a:off x="8804806" y="3062485"/>
            <a:ext cx="851996" cy="10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347472" y="3123043"/>
            <a:ext cx="385285" cy="10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0"/>
          </p:cNvCxnSpPr>
          <p:nvPr/>
        </p:nvCxnSpPr>
        <p:spPr>
          <a:xfrm flipV="1">
            <a:off x="9732757" y="3123044"/>
            <a:ext cx="91175" cy="5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99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1"/>
            <a:ext cx="9144000" cy="5337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500" b="1" dirty="0"/>
              <a:t>The Entity Hierarchy  </a:t>
            </a:r>
          </a:p>
          <a:p>
            <a:pPr marL="0" indent="0">
              <a:buNone/>
            </a:pPr>
            <a:r>
              <a:rPr lang="en-US" sz="1500" dirty="0"/>
              <a:t>		      				                      Entity</a:t>
            </a:r>
          </a:p>
          <a:p>
            <a:pPr marL="0" indent="0">
              <a:buNone/>
            </a:pPr>
            <a:r>
              <a:rPr lang="en-US" sz="1500" dirty="0"/>
              <a:t>	                                                                                        </a:t>
            </a:r>
            <a:r>
              <a:rPr lang="en-US" sz="1500" dirty="0">
                <a:solidFill>
                  <a:srgbClr val="C00000"/>
                </a:solidFill>
              </a:rPr>
              <a:t>	super class for all game objects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					         Projectile   Explosion  Structure   Player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							          Vehicle       Monster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     </a:t>
            </a:r>
          </a:p>
          <a:p>
            <a:pPr marL="0" indent="0">
              <a:buNone/>
            </a:pPr>
            <a:r>
              <a:rPr lang="en-US" sz="1500" dirty="0"/>
              <a:t> 						                  Custom   Dinosaur   Gorilla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500" dirty="0"/>
              <a:t>							        Insect     Robot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0" y="482918"/>
            <a:ext cx="2811226" cy="6052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6533163" y="1242465"/>
            <a:ext cx="823797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/>
          <p:cNvSpPr/>
          <p:nvPr/>
        </p:nvSpPr>
        <p:spPr>
          <a:xfrm>
            <a:off x="7414112" y="1242465"/>
            <a:ext cx="79881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9066769" y="1229904"/>
            <a:ext cx="846693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/>
          <p:cNvSpPr/>
          <p:nvPr/>
        </p:nvSpPr>
        <p:spPr>
          <a:xfrm>
            <a:off x="8245772" y="1237329"/>
            <a:ext cx="779626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981471" y="1126588"/>
            <a:ext cx="546123" cy="202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</p:cNvCxnSpPr>
          <p:nvPr/>
        </p:nvCxnSpPr>
        <p:spPr>
          <a:xfrm flipV="1">
            <a:off x="7813522" y="1023417"/>
            <a:ext cx="156309" cy="21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8388788" y="1088204"/>
            <a:ext cx="188303" cy="229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983640" y="1088203"/>
            <a:ext cx="506673" cy="21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88788" y="1846294"/>
            <a:ext cx="710768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4" name="Rectangle 53"/>
          <p:cNvSpPr/>
          <p:nvPr/>
        </p:nvSpPr>
        <p:spPr>
          <a:xfrm>
            <a:off x="9250267" y="1839950"/>
            <a:ext cx="808097" cy="4503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Arrow Connector 55"/>
          <p:cNvCxnSpPr>
            <a:stCxn id="53" idx="0"/>
          </p:cNvCxnSpPr>
          <p:nvPr/>
        </p:nvCxnSpPr>
        <p:spPr>
          <a:xfrm flipV="1">
            <a:off x="8744173" y="1710423"/>
            <a:ext cx="538881" cy="135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4" idx="0"/>
          </p:cNvCxnSpPr>
          <p:nvPr/>
        </p:nvCxnSpPr>
        <p:spPr>
          <a:xfrm flipH="1" flipV="1">
            <a:off x="9424596" y="1692841"/>
            <a:ext cx="229719" cy="147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831368" y="2862554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Rectangle 61"/>
          <p:cNvSpPr/>
          <p:nvPr/>
        </p:nvSpPr>
        <p:spPr>
          <a:xfrm>
            <a:off x="8557790" y="2862553"/>
            <a:ext cx="763418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9399900" y="2862553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Rectangle 63"/>
          <p:cNvSpPr/>
          <p:nvPr/>
        </p:nvSpPr>
        <p:spPr>
          <a:xfrm>
            <a:off x="8263614" y="344880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5" name="Rectangle 64"/>
          <p:cNvSpPr/>
          <p:nvPr/>
        </p:nvSpPr>
        <p:spPr>
          <a:xfrm>
            <a:off x="8967639" y="3467191"/>
            <a:ext cx="660739" cy="416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7" name="Straight Arrow Connector 66"/>
          <p:cNvCxnSpPr>
            <a:stCxn id="61" idx="0"/>
          </p:cNvCxnSpPr>
          <p:nvPr/>
        </p:nvCxnSpPr>
        <p:spPr>
          <a:xfrm flipV="1">
            <a:off x="8161737" y="2376608"/>
            <a:ext cx="1238162" cy="485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937914" y="2376608"/>
            <a:ext cx="580040" cy="46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54" idx="2"/>
          </p:cNvCxnSpPr>
          <p:nvPr/>
        </p:nvCxnSpPr>
        <p:spPr>
          <a:xfrm flipV="1">
            <a:off x="8802318" y="2290327"/>
            <a:ext cx="851996" cy="107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9344984" y="2350885"/>
            <a:ext cx="385285" cy="1097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0"/>
          </p:cNvCxnSpPr>
          <p:nvPr/>
        </p:nvCxnSpPr>
        <p:spPr>
          <a:xfrm flipV="1">
            <a:off x="9730269" y="2350886"/>
            <a:ext cx="91175" cy="511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790826" y="1829465"/>
            <a:ext cx="5852915" cy="31393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Entity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includes every item that can be seen and interacted with on the game board.</a:t>
            </a:r>
          </a:p>
          <a:p>
            <a:r>
              <a:rPr lang="en-US" dirty="0">
                <a:solidFill>
                  <a:srgbClr val="C00000"/>
                </a:solidFill>
              </a:rPr>
              <a:t>This is a hierarchy of inheritance:  each subclass inherits all data fields and concrete methods from its superclass.</a:t>
            </a:r>
          </a:p>
          <a:p>
            <a:r>
              <a:rPr lang="en-US" dirty="0">
                <a:solidFill>
                  <a:srgbClr val="C00000"/>
                </a:solidFill>
              </a:rPr>
              <a:t>	An </a:t>
            </a:r>
            <a:r>
              <a:rPr lang="en-US" b="1" dirty="0"/>
              <a:t>Explosion</a:t>
            </a:r>
            <a:r>
              <a:rPr lang="en-US" dirty="0">
                <a:solidFill>
                  <a:srgbClr val="C00000"/>
                </a:solidFill>
              </a:rPr>
              <a:t> is an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b="1" dirty="0"/>
              <a:t>Vehicle</a:t>
            </a:r>
            <a:r>
              <a:rPr lang="en-US" dirty="0">
                <a:solidFill>
                  <a:srgbClr val="C00000"/>
                </a:solidFill>
              </a:rPr>
              <a:t> is a </a:t>
            </a:r>
            <a:r>
              <a:rPr lang="en-US" b="1" dirty="0"/>
              <a:t>Player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	A </a:t>
            </a:r>
            <a:r>
              <a:rPr lang="en-US" b="1" dirty="0"/>
              <a:t>Dinosaur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is a </a:t>
            </a:r>
            <a:r>
              <a:rPr lang="en-US" b="1" dirty="0"/>
              <a:t>Monster</a:t>
            </a:r>
            <a:r>
              <a:rPr lang="en-US" dirty="0">
                <a:solidFill>
                  <a:srgbClr val="C00000"/>
                </a:solidFill>
              </a:rPr>
              <a:t>, a </a:t>
            </a:r>
            <a:r>
              <a:rPr lang="en-US" b="1" dirty="0"/>
              <a:t>Player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and an </a:t>
            </a:r>
            <a:r>
              <a:rPr lang="en-US" b="1" dirty="0"/>
              <a:t>Entity</a:t>
            </a:r>
          </a:p>
          <a:p>
            <a:r>
              <a:rPr lang="en-US" dirty="0">
                <a:solidFill>
                  <a:srgbClr val="C00000"/>
                </a:solidFill>
              </a:rPr>
              <a:t>Each superclass defines all attributes that are common among its subclasses.</a:t>
            </a:r>
          </a:p>
          <a:p>
            <a:r>
              <a:rPr lang="en-US" dirty="0">
                <a:solidFill>
                  <a:srgbClr val="C00000"/>
                </a:solidFill>
              </a:rPr>
              <a:t>Each subclass need only define those things that make them different from one another.</a:t>
            </a:r>
          </a:p>
        </p:txBody>
      </p:sp>
    </p:spTree>
    <p:extLst>
      <p:ext uri="{BB962C8B-B14F-4D97-AF65-F5344CB8AC3E}">
        <p14:creationId xmlns:p14="http://schemas.microsoft.com/office/powerpoint/2010/main" val="209238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super class, you can define a subclass that inherits all data fields and concrete methods (except constructors).</a:t>
            </a:r>
          </a:p>
          <a:p>
            <a:pPr lvl="1"/>
            <a:r>
              <a:rPr lang="en-US" dirty="0"/>
              <a:t>The subclass need only define a constructor, and anything new that makes it different from the base class</a:t>
            </a:r>
          </a:p>
          <a:p>
            <a:pPr lvl="1"/>
            <a:r>
              <a:rPr lang="en-US" dirty="0"/>
              <a:t>You can create an entire hierarchy of inheritance</a:t>
            </a:r>
          </a:p>
        </p:txBody>
      </p:sp>
    </p:spTree>
    <p:extLst>
      <p:ext uri="{BB962C8B-B14F-4D97-AF65-F5344CB8AC3E}">
        <p14:creationId xmlns:p14="http://schemas.microsoft.com/office/powerpoint/2010/main" val="298923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base (super)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7912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class Entity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   private String name;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protected static final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UP = 0, RIGHT = 1, DOWN = 2, LEFT = 3;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ImageIcon</a:t>
            </a:r>
            <a:r>
              <a:rPr lang="en-US" sz="2000" b="1" dirty="0">
                <a:solidFill>
                  <a:srgbClr val="7030A0"/>
                </a:solidFill>
              </a:rPr>
              <a:t>[][][] picture;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x, y;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[] </a:t>
            </a:r>
            <a:r>
              <a:rPr lang="en-US" sz="2000" b="1" dirty="0" err="1">
                <a:solidFill>
                  <a:srgbClr val="7030A0"/>
                </a:solidFill>
              </a:rPr>
              <a:t>moveDir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animationIndex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animationDelay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numFrames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public Entity(String n,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X,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Y, String[][][] image,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ad)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{  </a:t>
            </a:r>
            <a:r>
              <a:rPr lang="en-US" sz="2000" dirty="0">
                <a:solidFill>
                  <a:srgbClr val="C00000"/>
                </a:solidFill>
              </a:rPr>
              <a:t>/*constructor sets values to data fields here */ </a:t>
            </a: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public String </a:t>
            </a:r>
            <a:r>
              <a:rPr lang="en-US" sz="2000" b="1" dirty="0" err="1">
                <a:solidFill>
                  <a:srgbClr val="7030A0"/>
                </a:solidFill>
              </a:rPr>
              <a:t>getName</a:t>
            </a:r>
            <a:r>
              <a:rPr lang="en-US" sz="2000" b="1" dirty="0">
                <a:solidFill>
                  <a:srgbClr val="7030A0"/>
                </a:solidFill>
              </a:rPr>
              <a:t>()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 return name;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    //other concrete methods defined here</a:t>
            </a:r>
          </a:p>
        </p:txBody>
      </p:sp>
    </p:spTree>
    <p:extLst>
      <p:ext uri="{BB962C8B-B14F-4D97-AF65-F5344CB8AC3E}">
        <p14:creationId xmlns:p14="http://schemas.microsoft.com/office/powerpoint/2010/main" val="136922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subclass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686800" cy="5813524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class Projectile extends Entity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{   private String type;	          </a:t>
            </a:r>
            <a:r>
              <a:rPr lang="en-US" sz="2000" dirty="0">
                <a:solidFill>
                  <a:srgbClr val="C00000"/>
                </a:solidFill>
              </a:rPr>
              <a:t>//ROCKET, SHELL, MISSILE, </a:t>
            </a:r>
            <a:r>
              <a:rPr lang="en-US" sz="2000" dirty="0" err="1">
                <a:solidFill>
                  <a:srgbClr val="C00000"/>
                </a:solidFill>
              </a:rPr>
              <a:t>etc</a:t>
            </a:r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power, speed, owner;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boolean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inAir</a:t>
            </a:r>
            <a:r>
              <a:rPr lang="en-US" sz="2000" b="1" dirty="0">
                <a:solidFill>
                  <a:srgbClr val="7030A0"/>
                </a:solidFill>
              </a:rPr>
              <a:t>;	          </a:t>
            </a:r>
            <a:r>
              <a:rPr lang="en-US" sz="2000" dirty="0">
                <a:solidFill>
                  <a:srgbClr val="C00000"/>
                </a:solidFill>
              </a:rPr>
              <a:t>//shooting at airborne target?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int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detX</a:t>
            </a:r>
            <a:r>
              <a:rPr lang="en-US" sz="2000" b="1" dirty="0">
                <a:solidFill>
                  <a:srgbClr val="7030A0"/>
                </a:solidFill>
              </a:rPr>
              <a:t>, </a:t>
            </a:r>
            <a:r>
              <a:rPr lang="en-US" sz="2000" b="1" dirty="0" err="1">
                <a:solidFill>
                  <a:srgbClr val="7030A0"/>
                </a:solidFill>
              </a:rPr>
              <a:t>detY</a:t>
            </a:r>
            <a:r>
              <a:rPr lang="en-US" sz="2000" b="1" dirty="0">
                <a:solidFill>
                  <a:srgbClr val="7030A0"/>
                </a:solidFill>
              </a:rPr>
              <a:t>;             </a:t>
            </a:r>
            <a:r>
              <a:rPr lang="en-US" sz="2000" dirty="0">
                <a:solidFill>
                  <a:srgbClr val="C00000"/>
                </a:solidFill>
              </a:rPr>
              <a:t>//coordinates an explosive shell will detonate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public Projectile(String n, int X, int Y, int p, String[][][] image, int ad, … )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super(</a:t>
            </a:r>
            <a:r>
              <a:rPr lang="en-US" sz="2000" b="1" dirty="0" err="1">
                <a:solidFill>
                  <a:srgbClr val="7030A0"/>
                </a:solidFill>
              </a:rPr>
              <a:t>n,X,Y,image,ad</a:t>
            </a:r>
            <a:r>
              <a:rPr lang="en-US" sz="2000" b="1" dirty="0">
                <a:solidFill>
                  <a:srgbClr val="7030A0"/>
                </a:solidFill>
              </a:rPr>
              <a:t>);        </a:t>
            </a:r>
            <a:r>
              <a:rPr lang="en-US" sz="2000" dirty="0">
                <a:solidFill>
                  <a:srgbClr val="C00000"/>
                </a:solidFill>
              </a:rPr>
              <a:t>//calls constructor from Entity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power = p;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type = t;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speed = s;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</a:t>
            </a:r>
            <a:r>
              <a:rPr lang="en-US" sz="2000" b="1" dirty="0" err="1">
                <a:solidFill>
                  <a:srgbClr val="7030A0"/>
                </a:solidFill>
              </a:rPr>
              <a:t>inAir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ia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owner = o;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</a:t>
            </a:r>
            <a:r>
              <a:rPr lang="en-US" sz="2000" b="1" dirty="0" err="1">
                <a:solidFill>
                  <a:srgbClr val="7030A0"/>
                </a:solidFill>
              </a:rPr>
              <a:t>detX</a:t>
            </a:r>
            <a:r>
              <a:rPr lang="en-US" sz="2000" b="1" dirty="0">
                <a:solidFill>
                  <a:srgbClr val="7030A0"/>
                </a:solidFill>
              </a:rPr>
              <a:t> = dx;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</a:t>
            </a:r>
            <a:r>
              <a:rPr lang="en-US" sz="2000" b="1" dirty="0" err="1">
                <a:solidFill>
                  <a:srgbClr val="7030A0"/>
                </a:solidFill>
              </a:rPr>
              <a:t>detY</a:t>
            </a:r>
            <a:r>
              <a:rPr lang="en-US" sz="2000" b="1" dirty="0">
                <a:solidFill>
                  <a:srgbClr val="7030A0"/>
                </a:solidFill>
              </a:rPr>
              <a:t> = </a:t>
            </a:r>
            <a:r>
              <a:rPr lang="en-US" sz="2000" b="1" dirty="0" err="1">
                <a:solidFill>
                  <a:srgbClr val="7030A0"/>
                </a:solidFill>
              </a:rPr>
              <a:t>dy</a:t>
            </a:r>
            <a:r>
              <a:rPr lang="en-US" sz="2000" b="1" dirty="0">
                <a:solidFill>
                  <a:srgbClr val="7030A0"/>
                </a:solidFill>
              </a:rPr>
              <a:t>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4419600"/>
            <a:ext cx="5943600" cy="2308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Projectile</a:t>
            </a:r>
            <a:r>
              <a:rPr lang="en-US" dirty="0"/>
              <a:t> inherits all data-fields from </a:t>
            </a:r>
            <a:r>
              <a:rPr lang="en-US" b="1" dirty="0"/>
              <a:t>Entity</a:t>
            </a:r>
            <a:r>
              <a:rPr lang="en-US" dirty="0"/>
              <a:t>:</a:t>
            </a:r>
          </a:p>
          <a:p>
            <a:r>
              <a:rPr lang="en-US" dirty="0"/>
              <a:t>     </a:t>
            </a:r>
            <a:r>
              <a:rPr lang="en-US" dirty="0">
                <a:solidFill>
                  <a:srgbClr val="C00000"/>
                </a:solidFill>
              </a:rPr>
              <a:t>name, UP, RIGHT, DOWN, LEFT, picture, x, y, </a:t>
            </a:r>
            <a:r>
              <a:rPr lang="en-US" dirty="0" err="1">
                <a:solidFill>
                  <a:srgbClr val="C00000"/>
                </a:solidFill>
              </a:rPr>
              <a:t>moveDir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Projectile</a:t>
            </a:r>
            <a:r>
              <a:rPr lang="en-US" dirty="0"/>
              <a:t> inherits all concrete methods except constructors:</a:t>
            </a:r>
          </a:p>
          <a:p>
            <a:r>
              <a:rPr lang="en-US" dirty="0"/>
              <a:t>      </a:t>
            </a:r>
            <a:r>
              <a:rPr lang="en-US" dirty="0" err="1">
                <a:solidFill>
                  <a:srgbClr val="C00000"/>
                </a:solidFill>
              </a:rPr>
              <a:t>getName</a:t>
            </a:r>
            <a:r>
              <a:rPr lang="en-US" dirty="0">
                <a:solidFill>
                  <a:srgbClr val="C00000"/>
                </a:solidFill>
              </a:rPr>
              <a:t>(), </a:t>
            </a:r>
            <a:r>
              <a:rPr lang="en-US" dirty="0" err="1">
                <a:solidFill>
                  <a:srgbClr val="C00000"/>
                </a:solidFill>
              </a:rPr>
              <a:t>getPicture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getX</a:t>
            </a:r>
            <a:r>
              <a:rPr lang="en-US" dirty="0">
                <a:solidFill>
                  <a:srgbClr val="C00000"/>
                </a:solidFill>
              </a:rPr>
              <a:t>(), </a:t>
            </a:r>
            <a:r>
              <a:rPr lang="en-US" dirty="0" err="1">
                <a:solidFill>
                  <a:srgbClr val="C00000"/>
                </a:solidFill>
              </a:rPr>
              <a:t>getY</a:t>
            </a:r>
            <a:r>
              <a:rPr lang="en-US" dirty="0">
                <a:solidFill>
                  <a:srgbClr val="C00000"/>
                </a:solidFill>
              </a:rPr>
              <a:t>(), </a:t>
            </a:r>
            <a:r>
              <a:rPr lang="en-US" dirty="0" err="1">
                <a:solidFill>
                  <a:srgbClr val="C00000"/>
                </a:solidFill>
              </a:rPr>
              <a:t>setDirection</a:t>
            </a:r>
            <a:r>
              <a:rPr lang="en-US" dirty="0">
                <a:solidFill>
                  <a:srgbClr val="C00000"/>
                </a:solidFill>
              </a:rPr>
              <a:t>(),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Invoking </a:t>
            </a:r>
            <a:r>
              <a:rPr lang="en-US" b="1" dirty="0"/>
              <a:t>super</a:t>
            </a:r>
            <a:r>
              <a:rPr lang="en-US" dirty="0"/>
              <a:t> from </a:t>
            </a:r>
            <a:r>
              <a:rPr lang="en-US" b="1" dirty="0"/>
              <a:t>Projectile</a:t>
            </a:r>
            <a:r>
              <a:rPr lang="en-US" dirty="0"/>
              <a:t> calls a method from the super-class </a:t>
            </a:r>
            <a:r>
              <a:rPr lang="en-US" b="1" dirty="0"/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6147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1092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An introduction to  Mash, Mangle and Munch</vt:lpstr>
      <vt:lpstr>Early PC Games</vt:lpstr>
      <vt:lpstr>What is this all about?</vt:lpstr>
      <vt:lpstr>PowerPoint Presentation</vt:lpstr>
      <vt:lpstr>PowerPoint Presentation</vt:lpstr>
      <vt:lpstr>PowerPoint Presentation</vt:lpstr>
      <vt:lpstr>Inheritance</vt:lpstr>
      <vt:lpstr>The base (super) class</vt:lpstr>
      <vt:lpstr>The subclass</vt:lpstr>
      <vt:lpstr>PowerPoint Presentation</vt:lpstr>
      <vt:lpstr>MMM, the assignment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Sublcasses and inheritance</dc:title>
  <dc:creator>Administrator</dc:creator>
  <cp:lastModifiedBy>Oberle, Doug R</cp:lastModifiedBy>
  <cp:revision>41</cp:revision>
  <dcterms:created xsi:type="dcterms:W3CDTF">2014-09-19T14:00:10Z</dcterms:created>
  <dcterms:modified xsi:type="dcterms:W3CDTF">2024-01-30T12:28:57Z</dcterms:modified>
</cp:coreProperties>
</file>