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0" y="3296012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0" y="1120676"/>
            <a:ext cx="5266135" cy="2308324"/>
          </a:xfrm>
        </p:spPr>
        <p:txBody>
          <a:bodyPr>
            <a:normAutofit/>
          </a:bodyPr>
          <a:lstStyle/>
          <a:p>
            <a:pPr algn="l"/>
            <a:r>
              <a:rPr lang="en-US" sz="6300">
                <a:solidFill>
                  <a:schemeClr val="bg1"/>
                </a:solidFill>
              </a:rPr>
              <a:t>The Classes of MMM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5261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305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</a:t>
            </a:r>
            <a:r>
              <a:rPr lang="en-US" sz="2400" b="1" dirty="0"/>
              <a:t>Player</a:t>
            </a:r>
            <a:r>
              <a:rPr lang="en-US" sz="2400" b="1" dirty="0">
                <a:solidFill>
                  <a:srgbClr val="7030A0"/>
                </a:solidFill>
              </a:rPr>
              <a:t>[] players;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final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PLAYER1    = 0;      </a:t>
            </a:r>
            <a:r>
              <a:rPr lang="en-US" sz="2400" dirty="0">
                <a:solidFill>
                  <a:srgbClr val="C00000"/>
                </a:solidFill>
              </a:rPr>
              <a:t>//player 1 index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final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PLAYER2    = 1;      </a:t>
            </a:r>
            <a:r>
              <a:rPr lang="en-US" sz="2400" dirty="0">
                <a:solidFill>
                  <a:srgbClr val="C00000"/>
                </a:solidFill>
              </a:rPr>
              <a:t>//player 2 index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//…define other index values for other players</a:t>
            </a:r>
          </a:p>
          <a:p>
            <a:pPr marL="0" indent="0">
              <a:buNone/>
            </a:pPr>
            <a:r>
              <a:rPr lang="en-US" sz="2400" b="1" dirty="0"/>
              <a:t>Player</a:t>
            </a:r>
            <a:r>
              <a:rPr lang="en-US" sz="2400" b="1" dirty="0">
                <a:solidFill>
                  <a:srgbClr val="7030A0"/>
                </a:solidFill>
              </a:rPr>
              <a:t> current = players[PLAYER1];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//…fill up array with Player instances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if(current </a:t>
            </a:r>
            <a:r>
              <a:rPr lang="en-US" sz="2400" b="1" dirty="0" err="1">
                <a:solidFill>
                  <a:srgbClr val="7030A0"/>
                </a:solidFill>
              </a:rPr>
              <a:t>instanceof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Monster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String food;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//…assign food to the name of unit in front of PLAYER1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if(((</a:t>
            </a:r>
            <a:r>
              <a:rPr lang="en-US" sz="2400" b="1" dirty="0"/>
              <a:t>Monster</a:t>
            </a:r>
            <a:r>
              <a:rPr lang="en-US" sz="2400" b="1" dirty="0">
                <a:solidFill>
                  <a:srgbClr val="7030A0"/>
                </a:solidFill>
              </a:rPr>
              <a:t>)(current)).</a:t>
            </a:r>
            <a:r>
              <a:rPr lang="en-US" sz="2400" b="1" dirty="0" err="1">
                <a:solidFill>
                  <a:srgbClr val="7030A0"/>
                </a:solidFill>
              </a:rPr>
              <a:t>canGrabUnit</a:t>
            </a:r>
            <a:r>
              <a:rPr lang="en-US" sz="2400" b="1" dirty="0">
                <a:solidFill>
                  <a:srgbClr val="7030A0"/>
                </a:solidFill>
              </a:rPr>
              <a:t>(food))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   </a:t>
            </a:r>
            <a:r>
              <a:rPr lang="en-US" sz="2400" dirty="0">
                <a:solidFill>
                  <a:srgbClr val="C00000"/>
                </a:solidFill>
              </a:rPr>
              <a:t>//note that current is only known as a Player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//we must cast current into a Monster to call </a:t>
            </a:r>
            <a:r>
              <a:rPr lang="en-US" sz="2400" dirty="0" err="1">
                <a:solidFill>
                  <a:srgbClr val="C00000"/>
                </a:solidFill>
              </a:rPr>
              <a:t>canGrabUnit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C090D-8B41-49C8-8D66-77646B37E31A}"/>
              </a:ext>
            </a:extLst>
          </p:cNvPr>
          <p:cNvSpPr txBox="1"/>
          <p:nvPr/>
        </p:nvSpPr>
        <p:spPr>
          <a:xfrm>
            <a:off x="6858000" y="2667001"/>
            <a:ext cx="36576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(X </a:t>
            </a:r>
            <a:r>
              <a:rPr lang="en-US" dirty="0" err="1"/>
              <a:t>instanceof</a:t>
            </a:r>
            <a:r>
              <a:rPr lang="en-US" dirty="0"/>
              <a:t> Y) is true if </a:t>
            </a:r>
          </a:p>
          <a:p>
            <a:pPr marL="342900" indent="-342900">
              <a:buAutoNum type="arabicParenR"/>
            </a:pPr>
            <a:r>
              <a:rPr lang="en-US" dirty="0"/>
              <a:t>X is defined as a type of class Y</a:t>
            </a:r>
          </a:p>
          <a:p>
            <a:r>
              <a:rPr lang="en-US" dirty="0"/>
              <a:t>                       or </a:t>
            </a:r>
          </a:p>
          <a:p>
            <a:r>
              <a:rPr lang="en-US" dirty="0"/>
              <a:t>2)   X is a subclass of class 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080DCEA-EBA5-4964-AF6A-C09FB684793E}"/>
              </a:ext>
            </a:extLst>
          </p:cNvPr>
          <p:cNvSpPr/>
          <p:nvPr/>
        </p:nvSpPr>
        <p:spPr>
          <a:xfrm rot="10800000">
            <a:off x="6096000" y="2982236"/>
            <a:ext cx="762000" cy="314236"/>
          </a:xfrm>
          <a:prstGeom prst="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setup for polymorphism…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Consider a base class for </a:t>
            </a:r>
            <a:r>
              <a:rPr lang="en-US" altLang="en-US" b="1" dirty="0"/>
              <a:t>Monster</a:t>
            </a:r>
            <a:r>
              <a:rPr lang="en-US" altLang="en-US" dirty="0"/>
              <a:t> with many subclasses:  </a:t>
            </a:r>
          </a:p>
          <a:p>
            <a:pPr marL="0" indent="0" eaLnBrk="1" hangingPunct="1">
              <a:buNone/>
            </a:pPr>
            <a:r>
              <a:rPr lang="en-US" altLang="en-US" b="1" dirty="0"/>
              <a:t>			Dinosaur</a:t>
            </a:r>
            <a:r>
              <a:rPr lang="en-US" altLang="en-US" dirty="0"/>
              <a:t>, </a:t>
            </a:r>
            <a:r>
              <a:rPr lang="en-US" altLang="en-US" b="1" dirty="0"/>
              <a:t>Gorilla</a:t>
            </a:r>
            <a:r>
              <a:rPr lang="en-US" altLang="en-US" dirty="0"/>
              <a:t>, </a:t>
            </a:r>
            <a:r>
              <a:rPr lang="en-US" altLang="en-US" b="1" dirty="0"/>
              <a:t>Insect</a:t>
            </a:r>
            <a:r>
              <a:rPr lang="en-US" altLang="en-US" dirty="0"/>
              <a:t>, </a:t>
            </a:r>
            <a:r>
              <a:rPr lang="en-US" altLang="en-US" b="1" dirty="0"/>
              <a:t>Robot</a:t>
            </a:r>
          </a:p>
          <a:p>
            <a:pPr eaLnBrk="1" hangingPunct="1"/>
            <a:r>
              <a:rPr lang="en-US" altLang="en-US" dirty="0"/>
              <a:t>All subclasses has a method called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7030A0"/>
                </a:solidFill>
              </a:rPr>
              <a:t>                      </a:t>
            </a:r>
            <a:r>
              <a:rPr lang="en-US" altLang="en-US" b="1" dirty="0" err="1">
                <a:solidFill>
                  <a:srgbClr val="7030A0"/>
                </a:solidFill>
              </a:rPr>
              <a:t>boolean</a:t>
            </a:r>
            <a:r>
              <a:rPr lang="en-US" altLang="en-US" b="1" dirty="0">
                <a:solidFill>
                  <a:srgbClr val="7030A0"/>
                </a:solidFill>
              </a:rPr>
              <a:t> </a:t>
            </a:r>
            <a:r>
              <a:rPr lang="en-US" altLang="en-US" b="1" dirty="0" err="1">
                <a:solidFill>
                  <a:srgbClr val="7030A0"/>
                </a:solidFill>
              </a:rPr>
              <a:t>canGrabUnit</a:t>
            </a:r>
            <a:r>
              <a:rPr lang="en-US" altLang="en-US" b="1" dirty="0">
                <a:solidFill>
                  <a:srgbClr val="7030A0"/>
                </a:solidFill>
              </a:rPr>
              <a:t>(String name)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b="1" dirty="0">
                <a:solidFill>
                  <a:srgbClr val="7030A0"/>
                </a:solidFill>
              </a:rPr>
              <a:t>	</a:t>
            </a:r>
            <a:r>
              <a:rPr lang="en-US" altLang="en-US" sz="2800" dirty="0"/>
              <a:t>- </a:t>
            </a:r>
            <a:r>
              <a:rPr lang="en-US" altLang="en-US" sz="2800" b="1" dirty="0"/>
              <a:t>Dinosaur</a:t>
            </a:r>
            <a:r>
              <a:rPr lang="en-US" altLang="en-US" sz="2800" dirty="0"/>
              <a:t> can grab civilian vehicles and all boats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/>
              <a:t>	- </a:t>
            </a:r>
            <a:r>
              <a:rPr lang="en-US" altLang="en-US" sz="2800" b="1" dirty="0"/>
              <a:t>Gorilla</a:t>
            </a:r>
            <a:r>
              <a:rPr lang="en-US" altLang="en-US" sz="2800" dirty="0"/>
              <a:t> can only grab civilian ground vehicles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/>
              <a:t>	- </a:t>
            </a:r>
            <a:r>
              <a:rPr lang="en-US" altLang="en-US" sz="2800" b="1" dirty="0"/>
              <a:t>Insect</a:t>
            </a:r>
            <a:r>
              <a:rPr lang="en-US" altLang="en-US" sz="2800" dirty="0"/>
              <a:t> can grab civilian vehicles and any aircraft</a:t>
            </a:r>
          </a:p>
          <a:p>
            <a:pPr marL="0" indent="0">
              <a:buNone/>
            </a:pPr>
            <a:r>
              <a:rPr lang="en-US" altLang="en-US" sz="2800" dirty="0"/>
              <a:t>    -  </a:t>
            </a:r>
            <a:r>
              <a:rPr lang="en-US" altLang="en-US" sz="2800" b="1" dirty="0"/>
              <a:t>Robot</a:t>
            </a:r>
            <a:r>
              <a:rPr lang="en-US" altLang="en-US" sz="2800" dirty="0"/>
              <a:t> can only grab trains to absorb their power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67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600200" y="372209"/>
            <a:ext cx="9067800" cy="6409591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i="1" dirty="0"/>
              <a:t>				         </a:t>
            </a:r>
            <a:r>
              <a:rPr lang="en-US" altLang="en-US" b="1" dirty="0"/>
              <a:t>Entity</a:t>
            </a:r>
          </a:p>
          <a:p>
            <a:pPr eaLnBrk="1" hangingPunct="1">
              <a:buFont typeface="Arial" charset="0"/>
              <a:buNone/>
            </a:pPr>
            <a:endParaRPr lang="en-US" altLang="en-US" b="1" dirty="0"/>
          </a:p>
          <a:p>
            <a:pPr eaLnBrk="1" hangingPunct="1">
              <a:buFont typeface="Arial" charset="0"/>
              <a:buNone/>
            </a:pPr>
            <a:r>
              <a:rPr lang="en-US" altLang="en-US" b="1" dirty="0"/>
              <a:t> Projectile    Explosion   Structure	   Player</a:t>
            </a:r>
          </a:p>
          <a:p>
            <a:pPr eaLnBrk="1" hangingPunct="1">
              <a:buFont typeface="Arial" charset="0"/>
              <a:buNone/>
            </a:pPr>
            <a:endParaRPr lang="en-US" altLang="en-US" b="1" dirty="0"/>
          </a:p>
          <a:p>
            <a:pPr eaLnBrk="1" hangingPunct="1">
              <a:buFont typeface="Arial" charset="0"/>
              <a:buNone/>
            </a:pPr>
            <a:r>
              <a:rPr lang="en-US" altLang="en-US" b="1" dirty="0"/>
              <a:t>							    </a:t>
            </a:r>
            <a:r>
              <a:rPr lang="en-US" altLang="en-US" i="1" dirty="0">
                <a:solidFill>
                  <a:srgbClr val="7030A0"/>
                </a:solidFill>
              </a:rPr>
              <a:t>abstract</a:t>
            </a:r>
          </a:p>
          <a:p>
            <a:pPr eaLnBrk="1" hangingPunct="1">
              <a:buFont typeface="Arial" charset="0"/>
              <a:buNone/>
            </a:pPr>
            <a:r>
              <a:rPr lang="en-US" altLang="en-US" b="1" dirty="0"/>
              <a:t>							    Monster</a:t>
            </a:r>
          </a:p>
          <a:p>
            <a:pPr eaLnBrk="1" hangingPunct="1">
              <a:buFont typeface="Arial" charset="0"/>
              <a:buNone/>
            </a:pPr>
            <a:endParaRPr lang="en-US" altLang="en-US" b="1" dirty="0"/>
          </a:p>
          <a:p>
            <a:pPr eaLnBrk="1" hangingPunct="1">
              <a:buFont typeface="Arial" charset="0"/>
              <a:buNone/>
            </a:pPr>
            <a:r>
              <a:rPr lang="en-US" altLang="en-US" b="1" dirty="0"/>
              <a:t>			Dinosaur	Gorilla	Insect        Robot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b="1" dirty="0"/>
              <a:t>Dinosaur</a:t>
            </a:r>
            <a:r>
              <a:rPr lang="en-US" altLang="en-US" sz="2400" dirty="0"/>
              <a:t> inherits all data fields and concrete methods from </a:t>
            </a:r>
            <a:r>
              <a:rPr lang="en-US" altLang="en-US" sz="2400" b="1" dirty="0"/>
              <a:t>Monster</a:t>
            </a:r>
            <a:r>
              <a:rPr lang="en-US" altLang="en-US" sz="2400" dirty="0"/>
              <a:t>,</a:t>
            </a:r>
          </a:p>
          <a:p>
            <a:pPr>
              <a:buNone/>
            </a:pPr>
            <a:r>
              <a:rPr lang="en-US" altLang="en-US" sz="2400" b="1" dirty="0"/>
              <a:t>Monster</a:t>
            </a:r>
            <a:r>
              <a:rPr lang="en-US" altLang="en-US" sz="2400" dirty="0"/>
              <a:t> inherits all data fields and concrete methods from </a:t>
            </a:r>
            <a:r>
              <a:rPr lang="en-US" altLang="en-US" sz="2400" b="1" dirty="0"/>
              <a:t>Player</a:t>
            </a:r>
            <a:r>
              <a:rPr lang="en-US" altLang="en-US" sz="2400" dirty="0"/>
              <a:t>,</a:t>
            </a:r>
          </a:p>
          <a:p>
            <a:pPr>
              <a:buNone/>
            </a:pPr>
            <a:r>
              <a:rPr lang="en-US" altLang="en-US" sz="2400" b="1" dirty="0"/>
              <a:t>Player</a:t>
            </a:r>
            <a:r>
              <a:rPr lang="en-US" altLang="en-US" sz="2400" dirty="0"/>
              <a:t> inherits all data fields and concrete methods from </a:t>
            </a:r>
            <a:r>
              <a:rPr lang="en-US" altLang="en-US" sz="2400" b="1" dirty="0"/>
              <a:t>Entity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304800"/>
            <a:ext cx="2362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7429" y="4549255"/>
            <a:ext cx="1600200" cy="499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7036" y="2751161"/>
            <a:ext cx="2286000" cy="1162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009" y="1549459"/>
            <a:ext cx="2286000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4287529" y="3939654"/>
            <a:ext cx="31623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31223" y="2346148"/>
            <a:ext cx="44355" cy="416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6635461" y="1039943"/>
            <a:ext cx="1909548" cy="50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8567" y="4549255"/>
            <a:ext cx="1600200" cy="499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05058" y="4554656"/>
            <a:ext cx="1600200" cy="499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610600" y="4549255"/>
            <a:ext cx="1600200" cy="499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18" idx="0"/>
            <a:endCxn id="6" idx="2"/>
          </p:cNvCxnSpPr>
          <p:nvPr/>
        </p:nvCxnSpPr>
        <p:spPr>
          <a:xfrm flipV="1">
            <a:off x="7705158" y="3914063"/>
            <a:ext cx="434878" cy="6405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</p:cNvCxnSpPr>
          <p:nvPr/>
        </p:nvCxnSpPr>
        <p:spPr>
          <a:xfrm flipV="1">
            <a:off x="5988667" y="3904410"/>
            <a:ext cx="1877062" cy="6448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8481944" y="3887776"/>
            <a:ext cx="928756" cy="6614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34403" y="1538216"/>
            <a:ext cx="1753026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05100" y="1028700"/>
            <a:ext cx="2211506" cy="50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19133" y="1536515"/>
            <a:ext cx="1973328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91001" y="1020762"/>
            <a:ext cx="1089261" cy="51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92461" y="1554292"/>
            <a:ext cx="1909548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600700" y="1013631"/>
            <a:ext cx="475538" cy="526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it make sense that all Monsters must know how to see if they </a:t>
            </a:r>
            <a:r>
              <a:rPr lang="en-US" b="1" dirty="0" err="1">
                <a:solidFill>
                  <a:srgbClr val="7030A0"/>
                </a:solidFill>
              </a:rPr>
              <a:t>canGrabUnit</a:t>
            </a:r>
            <a:r>
              <a:rPr lang="en-US" b="1" dirty="0">
                <a:solidFill>
                  <a:srgbClr val="7030A0"/>
                </a:solidFill>
              </a:rPr>
              <a:t>(String name)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 any concrete subclass of Monster needs to define a method called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canGrabUnit</a:t>
            </a:r>
            <a:r>
              <a:rPr lang="en-US" b="1" dirty="0">
                <a:solidFill>
                  <a:srgbClr val="7030A0"/>
                </a:solidFill>
              </a:rPr>
              <a:t>(String name)</a:t>
            </a:r>
            <a:r>
              <a:rPr lang="en-US" dirty="0"/>
              <a:t>.</a:t>
            </a:r>
          </a:p>
          <a:p>
            <a:r>
              <a:rPr lang="en-US" dirty="0"/>
              <a:t>So we should also define </a:t>
            </a:r>
            <a:r>
              <a:rPr lang="en-US" b="1" dirty="0" err="1">
                <a:solidFill>
                  <a:srgbClr val="7030A0"/>
                </a:solidFill>
              </a:rPr>
              <a:t>canGrabUnit</a:t>
            </a:r>
            <a:r>
              <a:rPr lang="en-US" dirty="0"/>
              <a:t> for the super class </a:t>
            </a:r>
            <a:r>
              <a:rPr lang="en-US" b="1" dirty="0"/>
              <a:t>Monster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Dinosaurs grab civilians and boats</a:t>
            </a:r>
          </a:p>
          <a:p>
            <a:pPr lvl="1"/>
            <a:r>
              <a:rPr lang="en-US" dirty="0"/>
              <a:t>Insects grab civilians and aircraft</a:t>
            </a:r>
          </a:p>
          <a:p>
            <a:pPr lvl="1"/>
            <a:r>
              <a:rPr lang="en-US" dirty="0"/>
              <a:t>Robots can only grab trains.</a:t>
            </a:r>
          </a:p>
          <a:p>
            <a:pPr marL="57150" indent="0">
              <a:buNone/>
            </a:pPr>
            <a:r>
              <a:rPr lang="en-US" b="1" dirty="0">
                <a:solidFill>
                  <a:srgbClr val="C00000"/>
                </a:solidFill>
              </a:rPr>
              <a:t>How should Monster define </a:t>
            </a:r>
            <a:r>
              <a:rPr lang="en-US" b="1" dirty="0" err="1">
                <a:solidFill>
                  <a:srgbClr val="C00000"/>
                </a:solidFill>
              </a:rPr>
              <a:t>canGrabUnit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  <a:p>
            <a:pPr marL="5715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 is:</a:t>
            </a:r>
          </a:p>
          <a:p>
            <a:pPr lvl="1"/>
            <a:r>
              <a:rPr lang="en-US" dirty="0"/>
              <a:t>A way to guarantee that for any concrete subclass of </a:t>
            </a:r>
            <a:r>
              <a:rPr lang="en-US" b="1" dirty="0"/>
              <a:t>Monster</a:t>
            </a:r>
            <a:r>
              <a:rPr lang="en-US" dirty="0"/>
              <a:t>, we have a method called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canGrabUnit</a:t>
            </a:r>
            <a:r>
              <a:rPr lang="en-US" b="1" dirty="0">
                <a:solidFill>
                  <a:srgbClr val="7030A0"/>
                </a:solidFill>
              </a:rPr>
              <a:t>(String name)</a:t>
            </a:r>
            <a:r>
              <a:rPr lang="en-US" dirty="0"/>
              <a:t> defined.</a:t>
            </a:r>
          </a:p>
          <a:p>
            <a:pPr lvl="1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Monster</a:t>
            </a:r>
            <a:r>
              <a:rPr lang="en-US" dirty="0"/>
              <a:t> will only contain all of the code that is common among all of the subclasses.</a:t>
            </a:r>
          </a:p>
          <a:p>
            <a:pPr lvl="1">
              <a:buFontTx/>
              <a:buChar char="-"/>
            </a:pPr>
            <a:r>
              <a:rPr lang="en-US" dirty="0"/>
              <a:t>That way, each subclass need only define the things that make them different from one another.</a:t>
            </a:r>
          </a:p>
        </p:txBody>
      </p:sp>
    </p:spTree>
    <p:extLst>
      <p:ext uri="{BB962C8B-B14F-4D97-AF65-F5344CB8AC3E}">
        <p14:creationId xmlns:p14="http://schemas.microsoft.com/office/powerpoint/2010/main" val="336533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Abstract method</a:t>
            </a:r>
            <a:r>
              <a:rPr lang="en-US" sz="2400" dirty="0"/>
              <a:t>:  a method header with no code body.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rgbClr val="7030A0"/>
                </a:solidFill>
              </a:rPr>
              <a:t>public abstract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canGrabUnit</a:t>
            </a:r>
            <a:r>
              <a:rPr lang="en-US" sz="2400" b="1" dirty="0">
                <a:solidFill>
                  <a:srgbClr val="7030A0"/>
                </a:solidFill>
              </a:rPr>
              <a:t>(String name);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/>
              <a:t>All we know about it is:  the return type (if any), the name, any needed arguments.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u="sng" dirty="0"/>
              <a:t>Abstract class</a:t>
            </a:r>
            <a:r>
              <a:rPr lang="en-US" sz="2400" dirty="0"/>
              <a:t>:  a class definition that contains at least one abstract method.</a:t>
            </a:r>
          </a:p>
          <a:p>
            <a:pPr lvl="1"/>
            <a:r>
              <a:rPr lang="en-US" sz="2400" dirty="0"/>
              <a:t>The first concrete subclass of an abstract class must define the abstract method concretely (give it a code body).</a:t>
            </a:r>
          </a:p>
          <a:p>
            <a:pPr lvl="1"/>
            <a:r>
              <a:rPr lang="en-US" sz="2400" dirty="0"/>
              <a:t>You can not create an instance of an abstract object</a:t>
            </a:r>
          </a:p>
          <a:p>
            <a:pPr lvl="1"/>
            <a:r>
              <a:rPr lang="en-US" sz="2400" dirty="0"/>
              <a:t>The abstract super class contains all of the code that is common between the concrete base classes.</a:t>
            </a:r>
          </a:p>
        </p:txBody>
      </p:sp>
    </p:spTree>
    <p:extLst>
      <p:ext uri="{BB962C8B-B14F-4D97-AF65-F5344CB8AC3E}">
        <p14:creationId xmlns:p14="http://schemas.microsoft.com/office/powerpoint/2010/main" val="30856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686800" cy="5943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/>
              <a:t>                          </a:t>
            </a:r>
            <a:r>
              <a:rPr lang="en-US" altLang="en-US" i="1" dirty="0"/>
              <a:t>abstract</a:t>
            </a:r>
            <a:r>
              <a:rPr lang="en-US" altLang="en-US" dirty="0"/>
              <a:t> </a:t>
            </a:r>
            <a:r>
              <a:rPr lang="en-US" altLang="en-US" b="1" dirty="0"/>
              <a:t>Monster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               </a:t>
            </a:r>
            <a:r>
              <a:rPr lang="en-US" altLang="en-US" sz="2000" b="1" dirty="0">
                <a:solidFill>
                  <a:srgbClr val="7030A0"/>
                </a:solidFill>
              </a:rPr>
              <a:t>abstract </a:t>
            </a:r>
            <a:r>
              <a:rPr lang="en-US" alt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en-US" sz="2000" b="1" dirty="0" err="1">
                <a:solidFill>
                  <a:srgbClr val="7030A0"/>
                </a:solidFill>
              </a:rPr>
              <a:t>canGrabUnit</a:t>
            </a:r>
            <a:r>
              <a:rPr lang="en-US" altLang="en-US" sz="2000" b="1" dirty="0">
                <a:solidFill>
                  <a:srgbClr val="7030A0"/>
                </a:solidFill>
              </a:rPr>
              <a:t>(String name);</a:t>
            </a:r>
            <a:endParaRPr lang="en-US" altLang="en-US" dirty="0"/>
          </a:p>
          <a:p>
            <a:pPr eaLnBrk="1" hangingPunct="1">
              <a:buFont typeface="Arial" charset="0"/>
              <a:buNone/>
            </a:pPr>
            <a:endParaRPr lang="en-US" altLang="en-US" dirty="0"/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Dinosaur		      			Robot		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public </a:t>
            </a:r>
            <a:r>
              <a:rPr lang="en-US" sz="1400" b="1" dirty="0" err="1">
                <a:solidFill>
                  <a:srgbClr val="7030A0"/>
                </a:solidFill>
              </a:rPr>
              <a:t>boolean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canGrabUnit</a:t>
            </a:r>
            <a:r>
              <a:rPr lang="en-US" sz="1400" b="1" dirty="0">
                <a:solidFill>
                  <a:srgbClr val="7030A0"/>
                </a:solidFill>
              </a:rPr>
              <a:t>(String name)   		 public </a:t>
            </a:r>
            <a:r>
              <a:rPr lang="en-US" sz="1400" b="1" dirty="0" err="1">
                <a:solidFill>
                  <a:srgbClr val="7030A0"/>
                </a:solidFill>
              </a:rPr>
              <a:t>boolean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canGrabUnit</a:t>
            </a:r>
            <a:r>
              <a:rPr lang="en-US" sz="1400" b="1" dirty="0">
                <a:solidFill>
                  <a:srgbClr val="7030A0"/>
                </a:solidFill>
              </a:rPr>
              <a:t>(String name)  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{ 				          		  {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if(</a:t>
            </a:r>
            <a:r>
              <a:rPr lang="en-US" sz="1400" b="1" dirty="0" err="1">
                <a:solidFill>
                  <a:srgbClr val="7030A0"/>
                </a:solidFill>
              </a:rPr>
              <a:t>name.startsWith</a:t>
            </a:r>
            <a:r>
              <a:rPr lang="en-US" sz="1400" b="1" dirty="0">
                <a:solidFill>
                  <a:srgbClr val="7030A0"/>
                </a:solidFill>
              </a:rPr>
              <a:t>("</a:t>
            </a:r>
            <a:r>
              <a:rPr lang="en-US" sz="1400" b="1" dirty="0">
                <a:solidFill>
                  <a:srgbClr val="C00000"/>
                </a:solidFill>
              </a:rPr>
              <a:t>CYCLE</a:t>
            </a:r>
            <a:r>
              <a:rPr lang="en-US" sz="1400" b="1" dirty="0">
                <a:solidFill>
                  <a:srgbClr val="7030A0"/>
                </a:solidFill>
              </a:rPr>
              <a:t>") ||	             		    if(</a:t>
            </a:r>
            <a:r>
              <a:rPr lang="en-US" sz="1400" b="1" dirty="0" err="1">
                <a:solidFill>
                  <a:srgbClr val="7030A0"/>
                </a:solidFill>
              </a:rPr>
              <a:t>name.startsWith</a:t>
            </a:r>
            <a:r>
              <a:rPr lang="en-US" sz="1400" b="1" dirty="0">
                <a:solidFill>
                  <a:srgbClr val="7030A0"/>
                </a:solidFill>
              </a:rPr>
              <a:t>(“</a:t>
            </a:r>
            <a:r>
              <a:rPr lang="en-US" sz="1400" b="1" dirty="0">
                <a:solidFill>
                  <a:srgbClr val="C00000"/>
                </a:solidFill>
              </a:rPr>
              <a:t>TRAIN</a:t>
            </a:r>
            <a:r>
              <a:rPr lang="en-US" sz="1400" b="1" dirty="0">
                <a:solidFill>
                  <a:srgbClr val="7030A0"/>
                </a:solidFill>
              </a:rPr>
              <a:t>"))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name.startsWith</a:t>
            </a:r>
            <a:r>
              <a:rPr lang="en-US" sz="1400" b="1" dirty="0">
                <a:solidFill>
                  <a:srgbClr val="7030A0"/>
                </a:solidFill>
              </a:rPr>
              <a:t>("</a:t>
            </a:r>
            <a:r>
              <a:rPr lang="en-US" sz="1400" b="1" dirty="0">
                <a:solidFill>
                  <a:srgbClr val="C00000"/>
                </a:solidFill>
              </a:rPr>
              <a:t>CAR</a:t>
            </a:r>
            <a:r>
              <a:rPr lang="en-US" sz="1400" b="1" dirty="0">
                <a:solidFill>
                  <a:srgbClr val="7030A0"/>
                </a:solidFill>
              </a:rPr>
              <a:t>") || 			        return true;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name.startsWith</a:t>
            </a:r>
            <a:r>
              <a:rPr lang="en-US" sz="1400" b="1" dirty="0">
                <a:solidFill>
                  <a:srgbClr val="7030A0"/>
                </a:solidFill>
              </a:rPr>
              <a:t>("</a:t>
            </a:r>
            <a:r>
              <a:rPr lang="en-US" sz="1400" b="1" dirty="0">
                <a:solidFill>
                  <a:srgbClr val="C00000"/>
                </a:solidFill>
              </a:rPr>
              <a:t>CROWD</a:t>
            </a:r>
            <a:r>
              <a:rPr lang="en-US" sz="1400" b="1" dirty="0">
                <a:solidFill>
                  <a:srgbClr val="7030A0"/>
                </a:solidFill>
              </a:rPr>
              <a:t>") || 	              		    return false;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name.startsWith</a:t>
            </a:r>
            <a:r>
              <a:rPr lang="en-US" sz="1400" b="1" dirty="0">
                <a:solidFill>
                  <a:srgbClr val="7030A0"/>
                </a:solidFill>
              </a:rPr>
              <a:t>("</a:t>
            </a:r>
            <a:r>
              <a:rPr lang="en-US" sz="1400" b="1" dirty="0">
                <a:solidFill>
                  <a:srgbClr val="C00000"/>
                </a:solidFill>
              </a:rPr>
              <a:t>BOAT</a:t>
            </a:r>
            <a:r>
              <a:rPr lang="en-US" sz="1400" b="1" dirty="0">
                <a:solidFill>
                  <a:srgbClr val="7030A0"/>
                </a:solidFill>
              </a:rPr>
              <a:t>") || 	           		 }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name.equals</a:t>
            </a:r>
            <a:r>
              <a:rPr lang="en-US" sz="1400" b="1" dirty="0">
                <a:solidFill>
                  <a:srgbClr val="7030A0"/>
                </a:solidFill>
              </a:rPr>
              <a:t>("</a:t>
            </a:r>
            <a:r>
              <a:rPr lang="en-US" sz="1400" b="1" dirty="0">
                <a:solidFill>
                  <a:srgbClr val="C00000"/>
                </a:solidFill>
              </a:rPr>
              <a:t>AIR </a:t>
            </a:r>
            <a:r>
              <a:rPr lang="en-US" sz="1400" b="1" dirty="0" err="1">
                <a:solidFill>
                  <a:srgbClr val="C00000"/>
                </a:solidFill>
              </a:rPr>
              <a:t>newscopter</a:t>
            </a:r>
            <a:r>
              <a:rPr lang="en-US" sz="1400" b="1" dirty="0">
                <a:solidFill>
                  <a:srgbClr val="7030A0"/>
                </a:solidFill>
              </a:rPr>
              <a:t>"))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   return true;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return false;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}</a:t>
            </a:r>
            <a:endParaRPr lang="en-US" alt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4800"/>
            <a:ext cx="4724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209800"/>
            <a:ext cx="3352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1" y="2225177"/>
            <a:ext cx="3182203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3505200" y="1600200"/>
            <a:ext cx="25908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6629400" y="1630363"/>
            <a:ext cx="1591102" cy="594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3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can’t we create an instance of an abstract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</a:t>
            </a:r>
            <a:r>
              <a:rPr lang="en-US" sz="2400" b="1" dirty="0"/>
              <a:t>CAN </a:t>
            </a:r>
            <a:r>
              <a:rPr lang="en-US" sz="2400" dirty="0"/>
              <a:t>do the following: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Monster x = new Dinosaur(row, col, images);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Monster y = new Robot(row, col, images);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Monster z = new Gorilla(row, col, images);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x.canGrabUnit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BOAT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//returns true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y.canGrabUnit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BOAT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//returns false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z.canGrabUnit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BOAT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//returns false</a:t>
            </a:r>
          </a:p>
          <a:p>
            <a:pPr marL="0" indent="0">
              <a:buNone/>
            </a:pPr>
            <a:r>
              <a:rPr lang="en-US" sz="2400" dirty="0"/>
              <a:t>We can </a:t>
            </a:r>
            <a:r>
              <a:rPr lang="en-US" sz="2400" b="1" dirty="0"/>
              <a:t>NOT</a:t>
            </a:r>
            <a:r>
              <a:rPr lang="en-US" sz="2400" dirty="0"/>
              <a:t> do the following: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>
                <a:solidFill>
                  <a:srgbClr val="C00000"/>
                </a:solidFill>
              </a:rPr>
              <a:t>Monster a = new Monster();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</a:t>
            </a:r>
            <a:r>
              <a:rPr lang="en-US" sz="2400" b="1" dirty="0" err="1">
                <a:solidFill>
                  <a:srgbClr val="C00000"/>
                </a:solidFill>
              </a:rPr>
              <a:t>a.canGrabUnit</a:t>
            </a:r>
            <a:r>
              <a:rPr lang="en-US" sz="2400" b="1" dirty="0">
                <a:solidFill>
                  <a:srgbClr val="C00000"/>
                </a:solidFill>
              </a:rPr>
              <a:t>(“BOAT”);</a:t>
            </a:r>
            <a:r>
              <a:rPr lang="en-US" sz="2400" dirty="0">
                <a:solidFill>
                  <a:srgbClr val="C00000"/>
                </a:solidFill>
              </a:rPr>
              <a:t>  //what does this do?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           //It has no code body</a:t>
            </a:r>
          </a:p>
        </p:txBody>
      </p:sp>
    </p:spTree>
    <p:extLst>
      <p:ext uri="{BB962C8B-B14F-4D97-AF65-F5344CB8AC3E}">
        <p14:creationId xmlns:p14="http://schemas.microsoft.com/office/powerpoint/2010/main" val="40874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305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</a:t>
            </a:r>
            <a:r>
              <a:rPr lang="en-US" sz="2400" b="1" dirty="0"/>
              <a:t>Player</a:t>
            </a:r>
            <a:r>
              <a:rPr lang="en-US" sz="2400" b="1" dirty="0">
                <a:solidFill>
                  <a:srgbClr val="7030A0"/>
                </a:solidFill>
              </a:rPr>
              <a:t>[] players;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final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PLAYER1    = 0;      </a:t>
            </a:r>
            <a:r>
              <a:rPr lang="en-US" sz="2400" dirty="0">
                <a:solidFill>
                  <a:srgbClr val="C00000"/>
                </a:solidFill>
              </a:rPr>
              <a:t>//player 1 index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protected static final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PLAYER2    = 1;      </a:t>
            </a:r>
            <a:r>
              <a:rPr lang="en-US" sz="2400" dirty="0">
                <a:solidFill>
                  <a:srgbClr val="C00000"/>
                </a:solidFill>
              </a:rPr>
              <a:t>//player 2 index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//…define other index values for other players</a:t>
            </a:r>
          </a:p>
          <a:p>
            <a:pPr marL="0" indent="0">
              <a:buNone/>
            </a:pPr>
            <a:r>
              <a:rPr lang="en-US" sz="2400" b="1" dirty="0"/>
              <a:t>Player</a:t>
            </a:r>
            <a:r>
              <a:rPr lang="en-US" sz="2400" b="1" dirty="0">
                <a:solidFill>
                  <a:srgbClr val="7030A0"/>
                </a:solidFill>
              </a:rPr>
              <a:t> current = players[PLAYER1];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//…fill up array with Player instances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if(current </a:t>
            </a:r>
            <a:r>
              <a:rPr lang="en-US" sz="2400" b="1" dirty="0" err="1">
                <a:solidFill>
                  <a:srgbClr val="7030A0"/>
                </a:solidFill>
              </a:rPr>
              <a:t>instanceof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Monster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String food;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//…assign food to the name of unit in front of PLAYER1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if(((</a:t>
            </a:r>
            <a:r>
              <a:rPr lang="en-US" sz="2400" b="1" dirty="0"/>
              <a:t>Monster</a:t>
            </a:r>
            <a:r>
              <a:rPr lang="en-US" sz="2400" b="1" dirty="0">
                <a:solidFill>
                  <a:srgbClr val="7030A0"/>
                </a:solidFill>
              </a:rPr>
              <a:t>)(current)).</a:t>
            </a:r>
            <a:r>
              <a:rPr lang="en-US" sz="2400" b="1" dirty="0" err="1">
                <a:solidFill>
                  <a:srgbClr val="7030A0"/>
                </a:solidFill>
              </a:rPr>
              <a:t>canGrabUnit</a:t>
            </a:r>
            <a:r>
              <a:rPr lang="en-US" sz="2400" b="1" dirty="0">
                <a:solidFill>
                  <a:srgbClr val="7030A0"/>
                </a:solidFill>
              </a:rPr>
              <a:t>(food))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   </a:t>
            </a:r>
            <a:r>
              <a:rPr lang="en-US" sz="2400" dirty="0">
                <a:solidFill>
                  <a:srgbClr val="C00000"/>
                </a:solidFill>
              </a:rPr>
              <a:t>//note that current is only known as a Player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//we must cast current into a Monster to call </a:t>
            </a:r>
            <a:r>
              <a:rPr lang="en-US" sz="2400" dirty="0" err="1">
                <a:solidFill>
                  <a:srgbClr val="C00000"/>
                </a:solidFill>
              </a:rPr>
              <a:t>canGrabUnit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17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922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Classes of MMM</vt:lpstr>
      <vt:lpstr>The setup for polymorphism…</vt:lpstr>
      <vt:lpstr> </vt:lpstr>
      <vt:lpstr>Abstract class</vt:lpstr>
      <vt:lpstr>Abstract class rationale</vt:lpstr>
      <vt:lpstr>Abstract methods and classes</vt:lpstr>
      <vt:lpstr> </vt:lpstr>
      <vt:lpstr>Why can’t we create an instance of an abstract object?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</dc:title>
  <dc:creator>Oberle, Doug R</dc:creator>
  <cp:lastModifiedBy>Oberle, Doug R</cp:lastModifiedBy>
  <cp:revision>32</cp:revision>
  <dcterms:created xsi:type="dcterms:W3CDTF">2006-08-16T00:00:00Z</dcterms:created>
  <dcterms:modified xsi:type="dcterms:W3CDTF">2024-01-30T12:35:17Z</dcterms:modified>
</cp:coreProperties>
</file>