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60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143" autoAdjust="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B36DB-C26F-480A-8778-D615BBFF2B3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C32D-35A2-4140-9E00-880E19DE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C32D-35A2-4140-9E00-880E19DEC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7AFD-0CD9-44B0-A159-F42AD5E06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88AB-C38C-42FF-B75A-9BA32E0A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B92C-AE21-422A-AD5B-9345624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D606-842C-4E6B-9727-CD914FAC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3CC5-38FB-402C-A8BE-75B45956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B440-88ED-42BA-819B-16C15BF9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14D8-111B-4B5C-887B-633878AA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0727-0963-4760-B796-6B521E2F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CD85-8D56-4AF6-9271-59E1506D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6A86-64D4-4C3F-A089-C2CDF067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5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A0AAF-FBC4-4B9D-A805-E5C153288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5944-AB50-450A-BDF2-5DC5206F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B6A2-E8CE-4BD0-8EC5-5E146BF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5F74-6CD2-4091-A8B7-371C542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ED47-827D-44E4-A70E-CB5AD79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9C3B-0609-4734-8E88-EA6D157B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825F-DFFF-45DF-9ED1-F5FBB395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404-1631-4466-95A3-3EA40EBE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9E23-00F9-4B19-A9F3-6D76B236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942C-8D07-489F-9A44-ABDB06FC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7FA5-17B9-4132-9CB2-D28971B6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01C1-4A4F-46D8-A77E-4ADC802A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BD47A-853A-49B2-8693-9334141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C6C2-79C8-436F-B8C6-00DB6AA0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3E61-9813-4A8D-8832-86F7E600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344E-152C-4EB9-BFD0-D32A0F94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CE03-E4CE-48EC-8956-0C53D806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62CB-C61B-4BCB-918C-D6B89843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1400A-D3BC-4C86-A400-8063997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BFE5-05E1-41AB-9755-D7314DA7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24E27-C712-4029-863C-72365482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2508-3AEA-4C63-9668-A8C5B3BA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B0B2B-8994-4F66-9049-32CFBEBC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5A424-C84B-48B8-AC5C-039BFCF3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0AB53-A9CD-4DA5-A32E-92FB3C40C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AB92D-A2C7-4F8F-AC5A-0E3B14BAC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9071-447C-4FA8-9AB1-19D50D5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58E5C-A2B6-47E6-96EA-BF04298B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1D21-E1AE-418E-A475-6161C3F1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B789-6DC0-4E5B-9372-BD0B46BD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A17A4-FE2C-43AF-A202-2500E6C1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1E97-23A9-4489-AD3E-B202CFC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577A-19A5-43B1-BE6B-29498A74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0B591-3AE6-4DB2-A3FF-3F8D00E3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995C1-7087-4BE6-B28B-5FB9891E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C1F5C-3049-4EEA-96C5-B271556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8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268-5AB3-465E-9286-F1A38383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E669-FED8-4117-AD7E-F65758C9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9FDF-BE14-4974-8DD1-51A84647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1953-D5FE-4020-BC1B-DB41C5F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6173-1FF7-4AFA-A93F-2705A076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679AA-EF08-4EBD-9468-49264479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B40-BC55-4178-BCDB-17068D6A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0BED-6267-4638-B859-405318F25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4A2D-F005-4225-A882-FA6395D9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3C9E3-CF61-4661-8D2D-ABCB1656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D98F7-CBB3-4EBD-8754-AA481580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963F-8ED1-44E7-9701-5E10090D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50ACE-AFD7-4EF9-977C-2BD80E1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BF527-47A8-4D90-9750-C29C1F4A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B9E1-3133-4AC5-9FA6-E11AE2401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DCE4-F56B-4DA0-8184-06BE0930437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ABBC-33C7-4704-8300-80AC69FB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5A03-2DF0-4F73-BAAA-A58979DB8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728E-FFA3-4982-AAA0-E3C7132B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2E173-F16E-4ABA-AD25-4A4B0A59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5600"/>
              <a:t>How to start the </a:t>
            </a:r>
            <a:br>
              <a:rPr lang="en-US" sz="5600"/>
            </a:br>
            <a:r>
              <a:rPr lang="en-US" sz="5600"/>
              <a:t>MMM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1D37D-F3F0-485E-A2CB-9028DE767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Researching code and reverse engineering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Use the Dinosaur’s other methods as models for The-</a:t>
            </a:r>
            <a:r>
              <a:rPr lang="en-US" sz="2000" dirty="0" err="1"/>
              <a:t>Blop</a:t>
            </a:r>
            <a:endParaRPr lang="en-US" sz="2000" dirty="0"/>
          </a:p>
          <a:p>
            <a:pPr lvl="1"/>
            <a:r>
              <a:rPr lang="en-US" sz="1600" dirty="0"/>
              <a:t>Keep in mind what needs to be different for the new monster, and what is abstract in the base-class.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88547" y="2025908"/>
            <a:ext cx="553329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String </a:t>
            </a:r>
            <a:r>
              <a:rPr lang="en-US" sz="1600" dirty="0" err="1">
                <a:solidFill>
                  <a:srgbClr val="7030A0"/>
                </a:solidFill>
              </a:rPr>
              <a:t>reloadingMessage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return "Out of breath!";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025908"/>
            <a:ext cx="553329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String </a:t>
            </a:r>
            <a:r>
              <a:rPr lang="en-US" sz="1600" dirty="0" err="1">
                <a:solidFill>
                  <a:srgbClr val="7030A0"/>
                </a:solidFill>
              </a:rPr>
              <a:t>reloadingMessage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return “</a:t>
            </a:r>
            <a:r>
              <a:rPr lang="en-US" sz="1600" dirty="0">
                <a:solidFill>
                  <a:srgbClr val="C00000"/>
                </a:solidFill>
              </a:rPr>
              <a:t>Generating glop</a:t>
            </a:r>
            <a:r>
              <a:rPr lang="en-US" sz="1600" dirty="0">
                <a:solidFill>
                  <a:srgbClr val="7030A0"/>
                </a:solidFill>
              </a:rPr>
              <a:t>!";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015525" y="2810738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7F0DE-6715-4CE3-A71B-65BAEBD7BFB3}"/>
              </a:ext>
            </a:extLst>
          </p:cNvPr>
          <p:cNvSpPr txBox="1"/>
          <p:nvPr/>
        </p:nvSpPr>
        <p:spPr>
          <a:xfrm>
            <a:off x="5820509" y="3898131"/>
            <a:ext cx="553329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This method is only used for the Earth-Invaders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game mode.  You can set the message to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anything you want (class appropriate).           */</a:t>
            </a:r>
          </a:p>
        </p:txBody>
      </p:sp>
    </p:spTree>
    <p:extLst>
      <p:ext uri="{BB962C8B-B14F-4D97-AF65-F5344CB8AC3E}">
        <p14:creationId xmlns:p14="http://schemas.microsoft.com/office/powerpoint/2010/main" val="221756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F0A4-34C9-4392-BDC9-6D05D46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</a:t>
            </a:r>
            <a:r>
              <a:rPr lang="en-US" dirty="0" err="1"/>
              <a:t>jPanel</a:t>
            </a:r>
            <a:r>
              <a:rPr lang="en-US" dirty="0"/>
              <a:t>: constructing a 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C0A0-86F8-479D-BFD7-D483BE1B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037"/>
            <a:ext cx="10515600" cy="926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it is time to create instances of </a:t>
            </a:r>
            <a:r>
              <a:rPr lang="en-US" dirty="0" err="1"/>
              <a:t>Blops</a:t>
            </a:r>
            <a:r>
              <a:rPr lang="en-US" dirty="0"/>
              <a:t> in the game.</a:t>
            </a:r>
          </a:p>
          <a:p>
            <a:r>
              <a:rPr lang="en-US" dirty="0"/>
              <a:t>Search for every place a new Dinosaur is created.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DCDB1E-C118-431D-B80F-FF10E3FCB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36" y="2221275"/>
            <a:ext cx="8414764" cy="4382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AF933-373A-4A26-90C2-1E12C67CB882}"/>
              </a:ext>
            </a:extLst>
          </p:cNvPr>
          <p:cNvSpPr txBox="1"/>
          <p:nvPr/>
        </p:nvSpPr>
        <p:spPr>
          <a:xfrm>
            <a:off x="838200" y="2415391"/>
            <a:ext cx="28194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instance of a </a:t>
            </a:r>
            <a:r>
              <a:rPr lang="en-US" dirty="0" err="1"/>
              <a:t>Blop</a:t>
            </a:r>
            <a:r>
              <a:rPr lang="en-US" dirty="0"/>
              <a:t> in those same places.</a:t>
            </a:r>
          </a:p>
          <a:p>
            <a:endParaRPr lang="en-US" dirty="0"/>
          </a:p>
          <a:p>
            <a:r>
              <a:rPr lang="en-US" dirty="0"/>
              <a:t>Make sure to pass the correct arguments as needed.</a:t>
            </a:r>
          </a:p>
          <a:p>
            <a:endParaRPr lang="en-US" dirty="0"/>
          </a:p>
          <a:p>
            <a:r>
              <a:rPr lang="en-US" dirty="0"/>
              <a:t>There are several places where monster constructors are called for different game-modes.</a:t>
            </a:r>
          </a:p>
          <a:p>
            <a:endParaRPr lang="en-US" dirty="0"/>
          </a:p>
          <a:p>
            <a:r>
              <a:rPr lang="en-US" dirty="0"/>
              <a:t>For one game mode, the arguments are the same for every monster.</a:t>
            </a:r>
          </a:p>
        </p:txBody>
      </p:sp>
    </p:spTree>
    <p:extLst>
      <p:ext uri="{BB962C8B-B14F-4D97-AF65-F5344CB8AC3E}">
        <p14:creationId xmlns:p14="http://schemas.microsoft.com/office/powerpoint/2010/main" val="347863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127D-3716-4C4E-A1ED-C496840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game to start for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B37D-6E06-42D2-AD3D-77CF247D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9"/>
            <a:ext cx="10515600" cy="2053492"/>
          </a:xfrm>
        </p:spPr>
        <p:txBody>
          <a:bodyPr/>
          <a:lstStyle/>
          <a:p>
            <a:r>
              <a:rPr lang="en-US" dirty="0"/>
              <a:t>Ok – we created the </a:t>
            </a:r>
            <a:r>
              <a:rPr lang="en-US" dirty="0" err="1"/>
              <a:t>Blop</a:t>
            </a:r>
            <a:r>
              <a:rPr lang="en-US" dirty="0"/>
              <a:t> DNA in Blop.java, and added a call to the constructor for a </a:t>
            </a:r>
            <a:r>
              <a:rPr lang="en-US" dirty="0" err="1"/>
              <a:t>Blop</a:t>
            </a:r>
            <a:r>
              <a:rPr lang="en-US" dirty="0"/>
              <a:t> in all the places that other monsters are created.</a:t>
            </a:r>
          </a:p>
          <a:p>
            <a:pPr lvl="1"/>
            <a:r>
              <a:rPr lang="en-US" dirty="0"/>
              <a:t>The game still does not start when we select the </a:t>
            </a:r>
            <a:r>
              <a:rPr lang="en-US" dirty="0" err="1"/>
              <a:t>Blop</a:t>
            </a:r>
            <a:r>
              <a:rPr lang="en-US" dirty="0"/>
              <a:t>.  Why?</a:t>
            </a:r>
          </a:p>
          <a:p>
            <a:pPr lvl="1"/>
            <a:r>
              <a:rPr lang="en-US" dirty="0"/>
              <a:t>We see 5 places with code like this: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D2BB1-412E-4EC2-A712-CA7359E2282D}"/>
              </a:ext>
            </a:extLst>
          </p:cNvPr>
          <p:cNvSpPr txBox="1"/>
          <p:nvPr/>
        </p:nvSpPr>
        <p:spPr>
          <a:xfrm>
            <a:off x="162232" y="3429000"/>
            <a:ext cx="1157748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if(</a:t>
            </a:r>
            <a:r>
              <a:rPr lang="en-US" b="1" dirty="0" err="1"/>
              <a:t>monsterType</a:t>
            </a:r>
            <a:r>
              <a:rPr lang="en-US" b="1" dirty="0"/>
              <a:t> == 1</a:t>
            </a:r>
            <a:r>
              <a:rPr lang="en-US" dirty="0">
                <a:solidFill>
                  <a:srgbClr val="7030A0"/>
                </a:solidFill>
              </a:rPr>
              <a:t>)                </a:t>
            </a:r>
            <a:r>
              <a:rPr lang="en-US" dirty="0">
                <a:solidFill>
                  <a:srgbClr val="FF0000"/>
                </a:solidFill>
              </a:rPr>
              <a:t>//name, row, col, </a:t>
            </a:r>
            <a:r>
              <a:rPr lang="en-US" dirty="0" err="1">
                <a:solidFill>
                  <a:srgbClr val="FF0000"/>
                </a:solidFill>
              </a:rPr>
              <a:t>anim</a:t>
            </a:r>
            <a:r>
              <a:rPr lang="en-US" dirty="0">
                <a:solidFill>
                  <a:srgbClr val="FF0000"/>
                </a:solidFill>
              </a:rPr>
              <a:t> images, </a:t>
            </a:r>
            <a:r>
              <a:rPr lang="en-US" dirty="0" err="1">
                <a:solidFill>
                  <a:srgbClr val="FF0000"/>
                </a:solidFill>
              </a:rPr>
              <a:t>anim</a:t>
            </a:r>
            <a:r>
              <a:rPr lang="en-US" dirty="0">
                <a:solidFill>
                  <a:srgbClr val="FF0000"/>
                </a:solidFill>
              </a:rPr>
              <a:t> speed, stomp power, speed penalty, reload time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    players[PLAYER1] = (new Gorilla("King-Clunk", 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[0],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[1], </a:t>
            </a:r>
            <a:r>
              <a:rPr lang="en-US" dirty="0" err="1">
                <a:solidFill>
                  <a:srgbClr val="7030A0"/>
                </a:solidFill>
              </a:rPr>
              <a:t>playerImages</a:t>
            </a:r>
            <a:r>
              <a:rPr lang="en-US" dirty="0">
                <a:solidFill>
                  <a:srgbClr val="7030A0"/>
                </a:solidFill>
              </a:rPr>
              <a:t>[0], 100, 0, 30));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else if(</a:t>
            </a:r>
            <a:r>
              <a:rPr lang="en-US" b="1" dirty="0" err="1"/>
              <a:t>monsterType</a:t>
            </a:r>
            <a:r>
              <a:rPr lang="en-US" b="1" dirty="0"/>
              <a:t> == 2</a:t>
            </a:r>
            <a:r>
              <a:rPr lang="en-US" dirty="0">
                <a:solidFill>
                  <a:srgbClr val="7030A0"/>
                </a:solidFill>
              </a:rPr>
              <a:t>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players[PLAYER1] = (new Dinosaur("</a:t>
            </a:r>
            <a:r>
              <a:rPr lang="en-US" dirty="0" err="1">
                <a:solidFill>
                  <a:srgbClr val="7030A0"/>
                </a:solidFill>
              </a:rPr>
              <a:t>Gobzilly</a:t>
            </a:r>
            <a:r>
              <a:rPr lang="en-US" dirty="0">
                <a:solidFill>
                  <a:srgbClr val="7030A0"/>
                </a:solidFill>
              </a:rPr>
              <a:t>",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[0],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[1], </a:t>
            </a:r>
            <a:r>
              <a:rPr lang="en-US" dirty="0" err="1">
                <a:solidFill>
                  <a:srgbClr val="7030A0"/>
                </a:solidFill>
              </a:rPr>
              <a:t>playerImages</a:t>
            </a:r>
            <a:r>
              <a:rPr lang="en-US" dirty="0">
                <a:solidFill>
                  <a:srgbClr val="7030A0"/>
                </a:solidFill>
              </a:rPr>
              <a:t>[1], 100, 0, 30));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else if(</a:t>
            </a:r>
            <a:r>
              <a:rPr lang="en-US" b="1" dirty="0" err="1"/>
              <a:t>monsterType</a:t>
            </a:r>
            <a:r>
              <a:rPr lang="en-US" b="1" dirty="0"/>
              <a:t> == 3</a:t>
            </a:r>
            <a:r>
              <a:rPr lang="en-US" dirty="0">
                <a:solidFill>
                  <a:srgbClr val="7030A0"/>
                </a:solidFill>
              </a:rPr>
              <a:t>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players[PLAYER1] = (new Robot("</a:t>
            </a:r>
            <a:r>
              <a:rPr lang="en-US" dirty="0" err="1">
                <a:solidFill>
                  <a:srgbClr val="7030A0"/>
                </a:solidFill>
              </a:rPr>
              <a:t>BoobooTron</a:t>
            </a:r>
            <a:r>
              <a:rPr lang="en-US" dirty="0">
                <a:solidFill>
                  <a:srgbClr val="7030A0"/>
                </a:solidFill>
              </a:rPr>
              <a:t>",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[0], </a:t>
            </a:r>
            <a:r>
              <a:rPr lang="en-US" dirty="0" err="1">
                <a:solidFill>
                  <a:srgbClr val="7030A0"/>
                </a:solidFill>
              </a:rPr>
              <a:t>coord</a:t>
            </a:r>
            <a:r>
              <a:rPr lang="en-US" dirty="0">
                <a:solidFill>
                  <a:srgbClr val="7030A0"/>
                </a:solidFill>
              </a:rPr>
              <a:t>[1], </a:t>
            </a:r>
            <a:r>
              <a:rPr lang="en-US" dirty="0" err="1">
                <a:solidFill>
                  <a:srgbClr val="7030A0"/>
                </a:solidFill>
              </a:rPr>
              <a:t>playerImages</a:t>
            </a:r>
            <a:r>
              <a:rPr lang="en-US" dirty="0">
                <a:solidFill>
                  <a:srgbClr val="7030A0"/>
                </a:solidFill>
              </a:rPr>
              <a:t>[2], 100, 0, 30));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76336-1988-444B-B4F4-D89A241C1075}"/>
              </a:ext>
            </a:extLst>
          </p:cNvPr>
          <p:cNvSpPr txBox="1">
            <a:spLocks/>
          </p:cNvSpPr>
          <p:nvPr/>
        </p:nvSpPr>
        <p:spPr>
          <a:xfrm>
            <a:off x="990600" y="5241585"/>
            <a:ext cx="10515600" cy="161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Note that this code only calls the appropriate constructor type depending on the state of the variable </a:t>
            </a:r>
            <a:r>
              <a:rPr lang="en-US" dirty="0" err="1"/>
              <a:t>monsterType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need to find where </a:t>
            </a:r>
            <a:r>
              <a:rPr lang="en-US" dirty="0" err="1"/>
              <a:t>monsterType</a:t>
            </a:r>
            <a:r>
              <a:rPr lang="en-US" dirty="0"/>
              <a:t> is assigned, and make sure that the </a:t>
            </a:r>
            <a:r>
              <a:rPr lang="en-US" dirty="0" err="1"/>
              <a:t>Blop</a:t>
            </a:r>
            <a:r>
              <a:rPr lang="en-US" dirty="0"/>
              <a:t> gets the value 5 assigned to it.  So, search for </a:t>
            </a:r>
            <a:r>
              <a:rPr lang="en-US" dirty="0" err="1"/>
              <a:t>monsterType</a:t>
            </a:r>
            <a:r>
              <a:rPr lang="en-US" dirty="0"/>
              <a:t>.  HURRY UP!</a:t>
            </a:r>
          </a:p>
        </p:txBody>
      </p:sp>
    </p:spTree>
    <p:extLst>
      <p:ext uri="{BB962C8B-B14F-4D97-AF65-F5344CB8AC3E}">
        <p14:creationId xmlns:p14="http://schemas.microsoft.com/office/powerpoint/2010/main" val="104560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127D-3716-4C4E-A1ED-C496840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game to start for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B37D-6E06-42D2-AD3D-77CF247D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4801455"/>
          </a:xfrm>
        </p:spPr>
        <p:txBody>
          <a:bodyPr/>
          <a:lstStyle/>
          <a:p>
            <a:r>
              <a:rPr lang="en-US" dirty="0"/>
              <a:t>Search for the place where the variable </a:t>
            </a:r>
            <a:r>
              <a:rPr lang="en-US" dirty="0" err="1"/>
              <a:t>monsterType</a:t>
            </a:r>
            <a:r>
              <a:rPr lang="en-US" dirty="0"/>
              <a:t> is assigned.</a:t>
            </a:r>
          </a:p>
          <a:p>
            <a:pPr lvl="2"/>
            <a:r>
              <a:rPr lang="en-US" dirty="0"/>
              <a:t>Click on the Find-tab in the lower-left corner.</a:t>
            </a:r>
          </a:p>
          <a:p>
            <a:pPr lvl="2"/>
            <a:r>
              <a:rPr lang="en-US" dirty="0"/>
              <a:t>In the Find-field in the upper-left corner, search for </a:t>
            </a:r>
            <a:r>
              <a:rPr lang="en-US" dirty="0" err="1"/>
              <a:t>monsterType</a:t>
            </a:r>
            <a:endParaRPr lang="en-US" dirty="0"/>
          </a:p>
          <a:p>
            <a:pPr lvl="2"/>
            <a:r>
              <a:rPr lang="en-US" dirty="0"/>
              <a:t>Continue to click the Find button in the middle of the left-side until you find the code that assigns values for the </a:t>
            </a:r>
            <a:r>
              <a:rPr lang="en-US" dirty="0" err="1"/>
              <a:t>monsterType</a:t>
            </a:r>
            <a:r>
              <a:rPr lang="en-US" dirty="0"/>
              <a:t> and sets the game so that it can start.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From the code where the constructor’s are called, you might have figured that The-</a:t>
            </a:r>
            <a:r>
              <a:rPr lang="en-US" dirty="0" err="1"/>
              <a:t>Blop’s</a:t>
            </a:r>
            <a:r>
              <a:rPr lang="en-US" dirty="0"/>
              <a:t> </a:t>
            </a:r>
            <a:r>
              <a:rPr lang="en-US" dirty="0" err="1"/>
              <a:t>monsterType</a:t>
            </a:r>
            <a:r>
              <a:rPr lang="en-US" dirty="0"/>
              <a:t> is 5.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You need to make sure that the </a:t>
            </a:r>
            <a:r>
              <a:rPr lang="en-US" dirty="0" err="1"/>
              <a:t>monsterType</a:t>
            </a:r>
            <a:r>
              <a:rPr lang="en-US" dirty="0"/>
              <a:t> gets set to 5 if someone selects The-</a:t>
            </a:r>
            <a:r>
              <a:rPr lang="en-US" dirty="0" err="1"/>
              <a:t>Blop</a:t>
            </a:r>
            <a:r>
              <a:rPr lang="en-US" dirty="0"/>
              <a:t> and the game is allowed to start.</a:t>
            </a:r>
          </a:p>
        </p:txBody>
      </p:sp>
    </p:spTree>
    <p:extLst>
      <p:ext uri="{BB962C8B-B14F-4D97-AF65-F5344CB8AC3E}">
        <p14:creationId xmlns:p14="http://schemas.microsoft.com/office/powerpoint/2010/main" val="176017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127D-3716-4C4E-A1ED-C4968402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game to start for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B37D-6E06-42D2-AD3D-77CF247D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48014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else if(k==KeyEvent.VK_2)     	</a:t>
            </a:r>
            <a:r>
              <a:rPr lang="en-US" dirty="0">
                <a:solidFill>
                  <a:srgbClr val="C00000"/>
                </a:solidFill>
              </a:rPr>
              <a:t>//hit 2 key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monsterType</a:t>
            </a:r>
            <a:r>
              <a:rPr lang="en-US" dirty="0">
                <a:solidFill>
                  <a:srgbClr val="7030A0"/>
                </a:solidFill>
              </a:rPr>
              <a:t> = 2;           	</a:t>
            </a:r>
            <a:r>
              <a:rPr lang="en-US" dirty="0">
                <a:solidFill>
                  <a:srgbClr val="C00000"/>
                </a:solidFill>
              </a:rPr>
              <a:t>//select </a:t>
            </a:r>
            <a:r>
              <a:rPr lang="en-US" dirty="0" err="1">
                <a:solidFill>
                  <a:srgbClr val="C00000"/>
                </a:solidFill>
              </a:rPr>
              <a:t>Gobzilly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needToStart</a:t>
            </a:r>
            <a:r>
              <a:rPr lang="en-US" dirty="0">
                <a:solidFill>
                  <a:srgbClr val="7030A0"/>
                </a:solidFill>
              </a:rPr>
              <a:t> = true;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}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else if(k==KeyEvent.VK_3)     	</a:t>
            </a:r>
            <a:r>
              <a:rPr lang="en-US" dirty="0">
                <a:solidFill>
                  <a:srgbClr val="C00000"/>
                </a:solidFill>
              </a:rPr>
              <a:t>//hit 3 key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monsterType</a:t>
            </a:r>
            <a:r>
              <a:rPr lang="en-US" dirty="0">
                <a:solidFill>
                  <a:srgbClr val="7030A0"/>
                </a:solidFill>
              </a:rPr>
              <a:t> = 3;        		</a:t>
            </a:r>
            <a:r>
              <a:rPr lang="en-US" dirty="0">
                <a:solidFill>
                  <a:srgbClr val="C00000"/>
                </a:solidFill>
              </a:rPr>
              <a:t>//select </a:t>
            </a:r>
            <a:r>
              <a:rPr lang="en-US" dirty="0" err="1">
                <a:solidFill>
                  <a:srgbClr val="C00000"/>
                </a:solidFill>
              </a:rPr>
              <a:t>BoobooTron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needToStart</a:t>
            </a:r>
            <a:r>
              <a:rPr lang="en-US" dirty="0">
                <a:solidFill>
                  <a:srgbClr val="7030A0"/>
                </a:solidFill>
              </a:rPr>
              <a:t> = true;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}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else if(k==KeyEvent.VK_4)     	</a:t>
            </a:r>
            <a:r>
              <a:rPr lang="en-US" dirty="0">
                <a:solidFill>
                  <a:srgbClr val="C00000"/>
                </a:solidFill>
              </a:rPr>
              <a:t>//hit 4 key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monsterType</a:t>
            </a:r>
            <a:r>
              <a:rPr lang="en-US" dirty="0">
                <a:solidFill>
                  <a:srgbClr val="7030A0"/>
                </a:solidFill>
              </a:rPr>
              <a:t> = 4;        		</a:t>
            </a:r>
            <a:r>
              <a:rPr lang="en-US" dirty="0">
                <a:solidFill>
                  <a:srgbClr val="C00000"/>
                </a:solidFill>
              </a:rPr>
              <a:t>//select </a:t>
            </a:r>
            <a:r>
              <a:rPr lang="en-US" dirty="0" err="1">
                <a:solidFill>
                  <a:srgbClr val="C00000"/>
                </a:solidFill>
              </a:rPr>
              <a:t>WoeMantis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</a:t>
            </a:r>
            <a:r>
              <a:rPr lang="en-US" dirty="0" err="1">
                <a:solidFill>
                  <a:srgbClr val="7030A0"/>
                </a:solidFill>
              </a:rPr>
              <a:t>needToStart</a:t>
            </a:r>
            <a:r>
              <a:rPr lang="en-US" dirty="0">
                <a:solidFill>
                  <a:srgbClr val="7030A0"/>
                </a:solidFill>
              </a:rPr>
              <a:t> = true;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}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else if(k==KeyEvent.VK_5)     	</a:t>
            </a:r>
            <a:r>
              <a:rPr lang="en-US" dirty="0">
                <a:solidFill>
                  <a:srgbClr val="C00000"/>
                </a:solidFill>
              </a:rPr>
              <a:t>//hit 5 key - pick random vehicle or The-</a:t>
            </a:r>
            <a:r>
              <a:rPr lang="en-US" dirty="0" err="1">
                <a:solidFill>
                  <a:srgbClr val="C00000"/>
                </a:solidFill>
              </a:rPr>
              <a:t>Blop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if(</a:t>
            </a:r>
            <a:r>
              <a:rPr lang="en-US" dirty="0" err="1">
                <a:solidFill>
                  <a:srgbClr val="7030A0"/>
                </a:solidFill>
              </a:rPr>
              <a:t>gameMode</a:t>
            </a:r>
            <a:r>
              <a:rPr lang="en-US" dirty="0">
                <a:solidFill>
                  <a:srgbClr val="7030A0"/>
                </a:solidFill>
              </a:rPr>
              <a:t> == CITY_SAVER)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{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</a:t>
            </a:r>
            <a:r>
              <a:rPr lang="en-US" dirty="0" err="1">
                <a:solidFill>
                  <a:srgbClr val="7030A0"/>
                </a:solidFill>
              </a:rPr>
              <a:t>monsterType</a:t>
            </a:r>
            <a:r>
              <a:rPr lang="en-US" dirty="0">
                <a:solidFill>
                  <a:srgbClr val="7030A0"/>
                </a:solidFill>
              </a:rPr>
              <a:t> = (int)(</a:t>
            </a:r>
            <a:r>
              <a:rPr lang="en-US" dirty="0" err="1">
                <a:solidFill>
                  <a:srgbClr val="7030A0"/>
                </a:solidFill>
              </a:rPr>
              <a:t>Math.random</a:t>
            </a:r>
            <a:r>
              <a:rPr lang="en-US" dirty="0">
                <a:solidFill>
                  <a:srgbClr val="7030A0"/>
                </a:solidFill>
              </a:rPr>
              <a:t>()*4);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   </a:t>
            </a:r>
            <a:r>
              <a:rPr lang="en-US" dirty="0" err="1">
                <a:solidFill>
                  <a:srgbClr val="7030A0"/>
                </a:solidFill>
              </a:rPr>
              <a:t>needToStart</a:t>
            </a:r>
            <a:r>
              <a:rPr lang="en-US" dirty="0">
                <a:solidFill>
                  <a:srgbClr val="7030A0"/>
                </a:solidFill>
              </a:rPr>
              <a:t> = true;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         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A77B2-4F5F-4053-A67B-628B79E66309}"/>
              </a:ext>
            </a:extLst>
          </p:cNvPr>
          <p:cNvSpPr txBox="1"/>
          <p:nvPr/>
        </p:nvSpPr>
        <p:spPr>
          <a:xfrm>
            <a:off x="7158892" y="2521059"/>
            <a:ext cx="3891809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We want to keep the same code for CITY_SAVER where it selects a random vehicle.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But if the game mode is not CITY_SAVER, we want to make sure that the </a:t>
            </a:r>
            <a:r>
              <a:rPr lang="en-US" sz="1600" dirty="0" err="1">
                <a:solidFill>
                  <a:srgbClr val="FF0000"/>
                </a:solidFill>
              </a:rPr>
              <a:t>mosterType</a:t>
            </a:r>
            <a:r>
              <a:rPr lang="en-US" sz="1600" dirty="0">
                <a:solidFill>
                  <a:srgbClr val="FF0000"/>
                </a:solidFill>
              </a:rPr>
              <a:t> gets set to the correct value for 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 and that the game gets set to start.             */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CE0FBC-076B-4D52-A7D0-E8697ED5375D}"/>
              </a:ext>
            </a:extLst>
          </p:cNvPr>
          <p:cNvSpPr/>
          <p:nvPr/>
        </p:nvSpPr>
        <p:spPr>
          <a:xfrm rot="9228907">
            <a:off x="8600703" y="4593480"/>
            <a:ext cx="1008185" cy="500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The narrative for what to do and where to look is in &lt;MMM The Assignment.docx&gt;.</a:t>
            </a:r>
          </a:p>
          <a:p>
            <a:r>
              <a:rPr lang="en-US" sz="2000" dirty="0"/>
              <a:t>Consider the specifications needed for The-</a:t>
            </a:r>
            <a:r>
              <a:rPr lang="en-US" sz="2000" dirty="0" err="1"/>
              <a:t>Blop</a:t>
            </a:r>
            <a:r>
              <a:rPr lang="en-US" sz="2000" dirty="0"/>
              <a:t> and use Dinosaur.java as a model/template.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924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100" dirty="0">
                <a:solidFill>
                  <a:srgbClr val="FF0000"/>
                </a:solidFill>
              </a:rPr>
              <a:t>//in Dinosaur.java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{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//ARGS:                  row, col, image collection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public Dinosaur(int r, int c, String[][][] image)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{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super("</a:t>
            </a:r>
            <a:r>
              <a:rPr lang="en-US" sz="1100" dirty="0" err="1">
                <a:solidFill>
                  <a:srgbClr val="7030A0"/>
                </a:solidFill>
              </a:rPr>
              <a:t>Gobzilly</a:t>
            </a:r>
            <a:r>
              <a:rPr lang="en-US" sz="1100" dirty="0">
                <a:solidFill>
                  <a:srgbClr val="7030A0"/>
                </a:solidFill>
              </a:rPr>
              <a:t>", r, c, image, 15, 50, 1, 100, 20, "FIRE", 5);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setIsSwimmer</a:t>
            </a:r>
            <a:r>
              <a:rPr lang="en-US" sz="1100" dirty="0">
                <a:solidFill>
                  <a:srgbClr val="7030A0"/>
                </a:solidFill>
              </a:rPr>
              <a:t>(true);     		</a:t>
            </a:r>
            <a:r>
              <a:rPr lang="en-US" sz="1100" dirty="0">
                <a:solidFill>
                  <a:srgbClr val="FF0000"/>
                </a:solidFill>
              </a:rPr>
              <a:t>//we can swim fast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setIsShooter</a:t>
            </a:r>
            <a:r>
              <a:rPr lang="en-US" sz="1100" dirty="0">
                <a:solidFill>
                  <a:srgbClr val="7030A0"/>
                </a:solidFill>
              </a:rPr>
              <a:t>(true);     		</a:t>
            </a:r>
            <a:r>
              <a:rPr lang="en-US" sz="1100" dirty="0">
                <a:solidFill>
                  <a:srgbClr val="FF0000"/>
                </a:solidFill>
              </a:rPr>
              <a:t>//we can shoot a projectile (FIRE)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setHealInWater</a:t>
            </a:r>
            <a:r>
              <a:rPr lang="en-US" sz="1100" dirty="0">
                <a:solidFill>
                  <a:srgbClr val="7030A0"/>
                </a:solidFill>
              </a:rPr>
              <a:t>(true);   		</a:t>
            </a:r>
            <a:r>
              <a:rPr lang="en-US" sz="1100" dirty="0">
                <a:solidFill>
                  <a:srgbClr val="FF0000"/>
                </a:solidFill>
              </a:rPr>
              <a:t>//we can heal in water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setCanEatAll</a:t>
            </a:r>
            <a:r>
              <a:rPr lang="en-US" sz="1100" dirty="0">
                <a:solidFill>
                  <a:srgbClr val="7030A0"/>
                </a:solidFill>
              </a:rPr>
              <a:t>(true);     		</a:t>
            </a:r>
            <a:r>
              <a:rPr lang="en-US" sz="1100" dirty="0">
                <a:solidFill>
                  <a:srgbClr val="FF0000"/>
                </a:solidFill>
              </a:rPr>
              <a:t>//we can grab and eat every type of unit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}</a:t>
            </a:r>
            <a:br>
              <a:rPr lang="en-US" sz="1100" dirty="0">
                <a:solidFill>
                  <a:srgbClr val="7030A0"/>
                </a:solidFill>
              </a:rPr>
            </a:b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</a:t>
            </a:r>
            <a:r>
              <a:rPr lang="en-US" sz="1100" dirty="0">
                <a:solidFill>
                  <a:srgbClr val="FF0000"/>
                </a:solidFill>
              </a:rPr>
              <a:t>//ARGS:  name, row loc, col loc, image collection, stomp power, speed penalty, reload time </a:t>
            </a:r>
            <a:r>
              <a:rPr lang="en-US" sz="1100" dirty="0">
                <a:solidFill>
                  <a:srgbClr val="7030A0"/>
                </a:solidFill>
              </a:rPr>
              <a:t>     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public Dinosaur(String n, int r, int c, String[][][] image, int </a:t>
            </a:r>
            <a:r>
              <a:rPr lang="en-US" sz="1100" dirty="0" err="1">
                <a:solidFill>
                  <a:srgbClr val="7030A0"/>
                </a:solidFill>
              </a:rPr>
              <a:t>sp</a:t>
            </a:r>
            <a:r>
              <a:rPr lang="en-US" sz="1100" dirty="0">
                <a:solidFill>
                  <a:srgbClr val="7030A0"/>
                </a:solidFill>
              </a:rPr>
              <a:t>, int </a:t>
            </a:r>
            <a:r>
              <a:rPr lang="en-US" sz="1100" dirty="0" err="1">
                <a:solidFill>
                  <a:srgbClr val="7030A0"/>
                </a:solidFill>
              </a:rPr>
              <a:t>spp</a:t>
            </a:r>
            <a:r>
              <a:rPr lang="en-US" sz="1100" dirty="0">
                <a:solidFill>
                  <a:srgbClr val="7030A0"/>
                </a:solidFill>
              </a:rPr>
              <a:t>, int rt)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{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super (n,  r, c, image, 15, </a:t>
            </a:r>
            <a:r>
              <a:rPr lang="en-US" sz="1100" dirty="0" err="1">
                <a:solidFill>
                  <a:srgbClr val="7030A0"/>
                </a:solidFill>
              </a:rPr>
              <a:t>sp</a:t>
            </a:r>
            <a:r>
              <a:rPr lang="en-US" sz="1100" dirty="0">
                <a:solidFill>
                  <a:srgbClr val="7030A0"/>
                </a:solidFill>
              </a:rPr>
              <a:t>, </a:t>
            </a:r>
            <a:r>
              <a:rPr lang="en-US" sz="1100" dirty="0" err="1">
                <a:solidFill>
                  <a:srgbClr val="7030A0"/>
                </a:solidFill>
              </a:rPr>
              <a:t>spp</a:t>
            </a:r>
            <a:r>
              <a:rPr lang="en-US" sz="1100" dirty="0">
                <a:solidFill>
                  <a:srgbClr val="7030A0"/>
                </a:solidFill>
              </a:rPr>
              <a:t>, rt, 20, "FIRE", 5);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setIsSwimmer</a:t>
            </a:r>
            <a:r>
              <a:rPr lang="en-US" sz="1100" dirty="0">
                <a:solidFill>
                  <a:srgbClr val="7030A0"/>
                </a:solidFill>
              </a:rPr>
              <a:t>(true);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setIsShooter</a:t>
            </a:r>
            <a:r>
              <a:rPr lang="en-US" sz="1100" dirty="0">
                <a:solidFill>
                  <a:srgbClr val="7030A0"/>
                </a:solidFill>
              </a:rPr>
              <a:t>(true);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setHealInWater</a:t>
            </a:r>
            <a:r>
              <a:rPr lang="en-US" sz="1100" dirty="0">
                <a:solidFill>
                  <a:srgbClr val="7030A0"/>
                </a:solidFill>
              </a:rPr>
              <a:t>(true);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   </a:t>
            </a:r>
            <a:r>
              <a:rPr lang="en-US" sz="1100" dirty="0" err="1">
                <a:solidFill>
                  <a:srgbClr val="7030A0"/>
                </a:solidFill>
              </a:rPr>
              <a:t>setCanEatAll</a:t>
            </a:r>
            <a:r>
              <a:rPr lang="en-US" sz="1100" dirty="0">
                <a:solidFill>
                  <a:srgbClr val="7030A0"/>
                </a:solidFill>
              </a:rPr>
              <a:t>(true);     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3924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public class </a:t>
            </a:r>
            <a:r>
              <a:rPr lang="en-US" sz="1100" dirty="0" err="1">
                <a:solidFill>
                  <a:srgbClr val="7030A0"/>
                </a:solidFill>
              </a:rPr>
              <a:t>Blop</a:t>
            </a:r>
            <a:r>
              <a:rPr lang="en-US" sz="1100" dirty="0">
                <a:solidFill>
                  <a:srgbClr val="7030A0"/>
                </a:solidFill>
              </a:rPr>
              <a:t> extends Monster	</a:t>
            </a:r>
            <a:r>
              <a:rPr lang="en-US" sz="1100" dirty="0">
                <a:solidFill>
                  <a:srgbClr val="FF0000"/>
                </a:solidFill>
              </a:rPr>
              <a:t>//in Blop.java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{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//ARGS:                 row, col, image collection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public </a:t>
            </a:r>
            <a:r>
              <a:rPr lang="en-US" sz="1100" dirty="0" err="1">
                <a:solidFill>
                  <a:srgbClr val="7030A0"/>
                </a:solidFill>
              </a:rPr>
              <a:t>Blop</a:t>
            </a:r>
            <a:r>
              <a:rPr lang="en-US" sz="1100" dirty="0">
                <a:solidFill>
                  <a:srgbClr val="7030A0"/>
                </a:solidFill>
              </a:rPr>
              <a:t>(int r, int c, String[][][] image)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{</a:t>
            </a:r>
            <a:br>
              <a:rPr lang="en-US" sz="1100" dirty="0">
                <a:solidFill>
                  <a:srgbClr val="7030A0"/>
                </a:solidFill>
              </a:rPr>
            </a:br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}</a:t>
            </a:r>
            <a:br>
              <a:rPr lang="en-US" sz="1100" dirty="0">
                <a:solidFill>
                  <a:srgbClr val="7030A0"/>
                </a:solidFill>
              </a:rPr>
            </a:b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</a:t>
            </a:r>
            <a:r>
              <a:rPr lang="en-US" sz="1100" dirty="0">
                <a:solidFill>
                  <a:srgbClr val="FF0000"/>
                </a:solidFill>
              </a:rPr>
              <a:t>//ARGS:  name, row loc, col loc, image collection, stomp power, speed penalty, reload time      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public </a:t>
            </a:r>
            <a:r>
              <a:rPr lang="en-US" sz="1100" dirty="0" err="1">
                <a:solidFill>
                  <a:srgbClr val="7030A0"/>
                </a:solidFill>
              </a:rPr>
              <a:t>Blop</a:t>
            </a:r>
            <a:r>
              <a:rPr lang="en-US" sz="1100" dirty="0">
                <a:solidFill>
                  <a:srgbClr val="7030A0"/>
                </a:solidFill>
              </a:rPr>
              <a:t>(String n, int r, int c, String[][][] image, int </a:t>
            </a:r>
            <a:r>
              <a:rPr lang="en-US" sz="1100" dirty="0" err="1">
                <a:solidFill>
                  <a:srgbClr val="7030A0"/>
                </a:solidFill>
              </a:rPr>
              <a:t>sp</a:t>
            </a:r>
            <a:r>
              <a:rPr lang="en-US" sz="1100" dirty="0">
                <a:solidFill>
                  <a:srgbClr val="7030A0"/>
                </a:solidFill>
              </a:rPr>
              <a:t>, int </a:t>
            </a:r>
            <a:r>
              <a:rPr lang="en-US" sz="1100" dirty="0" err="1">
                <a:solidFill>
                  <a:srgbClr val="7030A0"/>
                </a:solidFill>
              </a:rPr>
              <a:t>spp</a:t>
            </a:r>
            <a:r>
              <a:rPr lang="en-US" sz="1100" dirty="0">
                <a:solidFill>
                  <a:srgbClr val="7030A0"/>
                </a:solidFill>
              </a:rPr>
              <a:t>, int rt)</a:t>
            </a:r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{</a:t>
            </a:r>
            <a:br>
              <a:rPr lang="en-US" sz="1100" dirty="0">
                <a:solidFill>
                  <a:srgbClr val="7030A0"/>
                </a:solidFill>
              </a:rPr>
            </a:br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endParaRPr lang="en-US" sz="1100" dirty="0">
              <a:solidFill>
                <a:srgbClr val="7030A0"/>
              </a:solidFill>
            </a:endParaRPr>
          </a:p>
          <a:p>
            <a:br>
              <a:rPr lang="en-US" sz="1100" dirty="0">
                <a:solidFill>
                  <a:srgbClr val="7030A0"/>
                </a:solidFill>
              </a:rPr>
            </a:br>
            <a:r>
              <a:rPr lang="en-US" sz="11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158154" y="3429000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The narrative for what to do and where to look is in &lt;MMM The Assignment.docx&gt;.</a:t>
            </a:r>
          </a:p>
          <a:p>
            <a:r>
              <a:rPr lang="en-US" sz="2000" dirty="0"/>
              <a:t>Consider the specifications needed for The-</a:t>
            </a:r>
            <a:r>
              <a:rPr lang="en-US" sz="2000" dirty="0" err="1"/>
              <a:t>Blop</a:t>
            </a:r>
            <a:r>
              <a:rPr lang="en-US" sz="2000" dirty="0"/>
              <a:t> and use Dinosaur.java as a model/template.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Dinosaur(int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super("</a:t>
            </a:r>
            <a:r>
              <a:rPr lang="en-US" sz="1600" dirty="0" err="1">
                <a:solidFill>
                  <a:srgbClr val="7030A0"/>
                </a:solidFill>
              </a:rPr>
              <a:t>Gobzilly</a:t>
            </a:r>
            <a:r>
              <a:rPr lang="en-US" sz="1600" dirty="0">
                <a:solidFill>
                  <a:srgbClr val="7030A0"/>
                </a:solidFill>
              </a:rPr>
              <a:t>", r, c, image, 15, 50, 1, 100, 20, "FIRE", 5);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setIsSwimmer</a:t>
            </a:r>
            <a:r>
              <a:rPr lang="en-US" sz="1600" dirty="0">
                <a:solidFill>
                  <a:srgbClr val="7030A0"/>
                </a:solidFill>
              </a:rPr>
              <a:t>(true);       </a:t>
            </a:r>
            <a:r>
              <a:rPr lang="en-US" sz="1600" dirty="0">
                <a:solidFill>
                  <a:srgbClr val="FF0000"/>
                </a:solidFill>
              </a:rPr>
              <a:t>//we can swim fast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setIsShooter</a:t>
            </a:r>
            <a:r>
              <a:rPr lang="en-US" sz="1600" dirty="0">
                <a:solidFill>
                  <a:srgbClr val="7030A0"/>
                </a:solidFill>
              </a:rPr>
              <a:t>(true);          </a:t>
            </a:r>
            <a:r>
              <a:rPr lang="en-US" sz="1600" dirty="0">
                <a:solidFill>
                  <a:srgbClr val="FF0000"/>
                </a:solidFill>
              </a:rPr>
              <a:t>//we can shoot a projectile (FIRE)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setHealInWater</a:t>
            </a:r>
            <a:r>
              <a:rPr lang="en-US" sz="1600" dirty="0">
                <a:solidFill>
                  <a:srgbClr val="7030A0"/>
                </a:solidFill>
              </a:rPr>
              <a:t>(true);    </a:t>
            </a:r>
            <a:r>
              <a:rPr lang="en-US" sz="1600" dirty="0">
                <a:solidFill>
                  <a:srgbClr val="FF0000"/>
                </a:solidFill>
              </a:rPr>
              <a:t>//we can heal in water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setCanEatAll</a:t>
            </a:r>
            <a:r>
              <a:rPr lang="en-US" sz="1600" dirty="0">
                <a:solidFill>
                  <a:srgbClr val="7030A0"/>
                </a:solidFill>
              </a:rPr>
              <a:t>(true);     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	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51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The narrative for what to do and where to look is in &lt;MMM The Assignment.docx&gt;.</a:t>
            </a:r>
          </a:p>
          <a:p>
            <a:r>
              <a:rPr lang="en-US" sz="2000" dirty="0"/>
              <a:t>Consider the specifications needed for The-</a:t>
            </a:r>
            <a:r>
              <a:rPr lang="en-US" sz="2000" dirty="0" err="1"/>
              <a:t>Blop</a:t>
            </a:r>
            <a:r>
              <a:rPr lang="en-US" sz="2000" dirty="0"/>
              <a:t> and use Dinosaur.java as a model/template.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Dinosaur(int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super("</a:t>
            </a:r>
            <a:r>
              <a:rPr lang="en-US" sz="1600" dirty="0" err="1">
                <a:solidFill>
                  <a:srgbClr val="7030A0"/>
                </a:solidFill>
              </a:rPr>
              <a:t>Gobzilly</a:t>
            </a:r>
            <a:r>
              <a:rPr lang="en-US" sz="1600" dirty="0">
                <a:solidFill>
                  <a:srgbClr val="7030A0"/>
                </a:solidFill>
              </a:rPr>
              <a:t>", r, c, image, 15, 50, 1, 100, 20, "FIRE", 5);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setIsSwimmer</a:t>
            </a:r>
            <a:r>
              <a:rPr lang="en-US" sz="1600" dirty="0">
                <a:solidFill>
                  <a:srgbClr val="7030A0"/>
                </a:solidFill>
              </a:rPr>
              <a:t>(true);       </a:t>
            </a:r>
            <a:r>
              <a:rPr lang="en-US" sz="1600" dirty="0">
                <a:solidFill>
                  <a:srgbClr val="FF0000"/>
                </a:solidFill>
              </a:rPr>
              <a:t>//we can swim fast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setIsShooter</a:t>
            </a:r>
            <a:r>
              <a:rPr lang="en-US" sz="1600" dirty="0">
                <a:solidFill>
                  <a:srgbClr val="7030A0"/>
                </a:solidFill>
              </a:rPr>
              <a:t>(true);          </a:t>
            </a:r>
            <a:r>
              <a:rPr lang="en-US" sz="1600" dirty="0">
                <a:solidFill>
                  <a:srgbClr val="FF0000"/>
                </a:solidFill>
              </a:rPr>
              <a:t>//we can shoot a projectile (FIRE)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setHealInWater</a:t>
            </a:r>
            <a:r>
              <a:rPr lang="en-US" sz="1600" dirty="0">
                <a:solidFill>
                  <a:srgbClr val="7030A0"/>
                </a:solidFill>
              </a:rPr>
              <a:t>(true);    </a:t>
            </a:r>
            <a:r>
              <a:rPr lang="en-US" sz="1600" dirty="0">
                <a:solidFill>
                  <a:srgbClr val="FF0000"/>
                </a:solidFill>
              </a:rPr>
              <a:t>//we can heal in water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setCanEatAll</a:t>
            </a:r>
            <a:r>
              <a:rPr lang="en-US" sz="1600" dirty="0">
                <a:solidFill>
                  <a:srgbClr val="7030A0"/>
                </a:solidFill>
              </a:rPr>
              <a:t>(true);     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	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301604" y="3459513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362FB-FAFD-4A7D-845A-0196DAA931B6}"/>
              </a:ext>
            </a:extLst>
          </p:cNvPr>
          <p:cNvSpPr txBox="1"/>
          <p:nvPr/>
        </p:nvSpPr>
        <p:spPr>
          <a:xfrm>
            <a:off x="6223000" y="3437792"/>
            <a:ext cx="51308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Call to the super constructor for Monster should be invoked first:  use the values sent as arguments from the assignment document.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Note: make sure to use the exact values in the document, even for the name “The-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”.  Setting it to something different can affect any code that is looking for that exact name in particular.    */</a:t>
            </a:r>
          </a:p>
        </p:txBody>
      </p:sp>
    </p:spTree>
    <p:extLst>
      <p:ext uri="{BB962C8B-B14F-4D97-AF65-F5344CB8AC3E}">
        <p14:creationId xmlns:p14="http://schemas.microsoft.com/office/powerpoint/2010/main" val="305024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The narrative for what to do and where to look is in &lt;MMM The Assignment.docx&gt;.</a:t>
            </a:r>
          </a:p>
          <a:p>
            <a:r>
              <a:rPr lang="en-US" sz="2000" dirty="0"/>
              <a:t>Consider the specifications needed for The-</a:t>
            </a:r>
            <a:r>
              <a:rPr lang="en-US" sz="2000" dirty="0" err="1"/>
              <a:t>Blop</a:t>
            </a:r>
            <a:r>
              <a:rPr lang="en-US" sz="2000" dirty="0"/>
              <a:t> and use Dinosaur.java as a model/template.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Dinosaur(int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super("</a:t>
            </a:r>
            <a:r>
              <a:rPr lang="en-US" sz="1600" dirty="0" err="1">
                <a:solidFill>
                  <a:srgbClr val="7030A0"/>
                </a:solidFill>
              </a:rPr>
              <a:t>Gobzilly</a:t>
            </a:r>
            <a:r>
              <a:rPr lang="en-US" sz="1600" dirty="0">
                <a:solidFill>
                  <a:srgbClr val="7030A0"/>
                </a:solidFill>
              </a:rPr>
              <a:t>", r, c, image, 15, 50, 1, 100, 20, "FIRE", 5);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setIsSwimmer</a:t>
            </a:r>
            <a:r>
              <a:rPr lang="en-US" sz="1600" dirty="0">
                <a:solidFill>
                  <a:srgbClr val="7030A0"/>
                </a:solidFill>
              </a:rPr>
              <a:t>(true);       </a:t>
            </a:r>
            <a:r>
              <a:rPr lang="en-US" sz="1600" dirty="0">
                <a:solidFill>
                  <a:srgbClr val="FF0000"/>
                </a:solidFill>
              </a:rPr>
              <a:t>//we can swim fast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setIsShooter</a:t>
            </a:r>
            <a:r>
              <a:rPr lang="en-US" sz="1600" dirty="0">
                <a:solidFill>
                  <a:srgbClr val="7030A0"/>
                </a:solidFill>
              </a:rPr>
              <a:t>(true);          </a:t>
            </a:r>
            <a:r>
              <a:rPr lang="en-US" sz="1600" dirty="0">
                <a:solidFill>
                  <a:srgbClr val="FF0000"/>
                </a:solidFill>
              </a:rPr>
              <a:t>//we can shoot a projectile (FIRE)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setHealInWater</a:t>
            </a:r>
            <a:r>
              <a:rPr lang="en-US" sz="1600" dirty="0">
                <a:solidFill>
                  <a:srgbClr val="7030A0"/>
                </a:solidFill>
              </a:rPr>
              <a:t>(true);    </a:t>
            </a:r>
            <a:r>
              <a:rPr lang="en-US" sz="1600" dirty="0">
                <a:solidFill>
                  <a:srgbClr val="FF0000"/>
                </a:solidFill>
              </a:rPr>
              <a:t>//we can heal in water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setCanEatAll</a:t>
            </a:r>
            <a:r>
              <a:rPr lang="en-US" sz="1600" dirty="0">
                <a:solidFill>
                  <a:srgbClr val="7030A0"/>
                </a:solidFill>
              </a:rPr>
              <a:t>(true);     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//ARGS:                 row, col, image collection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(int r, int c, String[][][] image)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	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360598" y="3976401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362FB-FAFD-4A7D-845A-0196DAA931B6}"/>
              </a:ext>
            </a:extLst>
          </p:cNvPr>
          <p:cNvSpPr txBox="1"/>
          <p:nvPr/>
        </p:nvSpPr>
        <p:spPr>
          <a:xfrm>
            <a:off x="6223000" y="3437792"/>
            <a:ext cx="51308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 has different abilities.  Try to find where the dinosaur’s set-methods are defined so you can find the ones that 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 needs.  You won’t find them in Monster, so where must they be?                                                         */</a:t>
            </a:r>
          </a:p>
        </p:txBody>
      </p:sp>
    </p:spTree>
    <p:extLst>
      <p:ext uri="{BB962C8B-B14F-4D97-AF65-F5344CB8AC3E}">
        <p14:creationId xmlns:p14="http://schemas.microsoft.com/office/powerpoint/2010/main" val="44609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The narrative for what to do and where to look is in &lt;MMM The Assignment.docx&gt;.</a:t>
            </a:r>
          </a:p>
          <a:p>
            <a:r>
              <a:rPr lang="en-US" sz="2000" dirty="0"/>
              <a:t>Consider the specifications needed for The-</a:t>
            </a:r>
            <a:r>
              <a:rPr lang="en-US" sz="2000" dirty="0" err="1"/>
              <a:t>Blop</a:t>
            </a:r>
            <a:r>
              <a:rPr lang="en-US" sz="2000" dirty="0"/>
              <a:t> and use Dinosaur.java as a model/template.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Dinosaur(String n, int r, int c, String[][][] image,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                                                                     int </a:t>
            </a:r>
            <a:r>
              <a:rPr lang="en-US" sz="1600" dirty="0" err="1">
                <a:solidFill>
                  <a:srgbClr val="7030A0"/>
                </a:solidFill>
              </a:rPr>
              <a:t>sp</a:t>
            </a:r>
            <a:r>
              <a:rPr lang="en-US" sz="1600" dirty="0">
                <a:solidFill>
                  <a:srgbClr val="7030A0"/>
                </a:solidFill>
              </a:rPr>
              <a:t>, int </a:t>
            </a:r>
            <a:r>
              <a:rPr lang="en-US" sz="1600" dirty="0" err="1">
                <a:solidFill>
                  <a:srgbClr val="7030A0"/>
                </a:solidFill>
              </a:rPr>
              <a:t>spp</a:t>
            </a:r>
            <a:r>
              <a:rPr lang="en-US" sz="1600" dirty="0">
                <a:solidFill>
                  <a:srgbClr val="7030A0"/>
                </a:solidFill>
              </a:rPr>
              <a:t>, int rt)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super (n,  r, c, image, 15, </a:t>
            </a:r>
            <a:r>
              <a:rPr lang="en-US" sz="1600" dirty="0" err="1">
                <a:solidFill>
                  <a:srgbClr val="7030A0"/>
                </a:solidFill>
              </a:rPr>
              <a:t>sp</a:t>
            </a:r>
            <a:r>
              <a:rPr lang="en-US" sz="1600" dirty="0">
                <a:solidFill>
                  <a:srgbClr val="7030A0"/>
                </a:solidFill>
              </a:rPr>
              <a:t>, </a:t>
            </a:r>
            <a:r>
              <a:rPr lang="en-US" sz="1600" dirty="0" err="1">
                <a:solidFill>
                  <a:srgbClr val="7030A0"/>
                </a:solidFill>
              </a:rPr>
              <a:t>spp</a:t>
            </a:r>
            <a:r>
              <a:rPr lang="en-US" sz="1600" dirty="0">
                <a:solidFill>
                  <a:srgbClr val="7030A0"/>
                </a:solidFill>
              </a:rPr>
              <a:t>, rt, 20, "FIRE", 5);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setIsSwimmer</a:t>
            </a:r>
            <a:r>
              <a:rPr lang="en-US" sz="1600" dirty="0">
                <a:solidFill>
                  <a:srgbClr val="7030A0"/>
                </a:solidFill>
              </a:rPr>
              <a:t>(true);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setIsShooter</a:t>
            </a:r>
            <a:r>
              <a:rPr lang="en-US" sz="1600" dirty="0">
                <a:solidFill>
                  <a:srgbClr val="7030A0"/>
                </a:solidFill>
              </a:rPr>
              <a:t>(true);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setHealInWater</a:t>
            </a:r>
            <a:r>
              <a:rPr lang="en-US" sz="1600" dirty="0">
                <a:solidFill>
                  <a:srgbClr val="7030A0"/>
                </a:solidFill>
              </a:rPr>
              <a:t>(true);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setCanEatAll</a:t>
            </a:r>
            <a:r>
              <a:rPr lang="en-US" sz="1600" dirty="0">
                <a:solidFill>
                  <a:srgbClr val="7030A0"/>
                </a:solidFill>
              </a:rPr>
              <a:t>(true);    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30777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(String n, int r, int c, String[][][] image,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                                                             int </a:t>
            </a:r>
            <a:r>
              <a:rPr lang="en-US" sz="1600" dirty="0" err="1">
                <a:solidFill>
                  <a:srgbClr val="7030A0"/>
                </a:solidFill>
              </a:rPr>
              <a:t>sp</a:t>
            </a:r>
            <a:r>
              <a:rPr lang="en-US" sz="1600" dirty="0">
                <a:solidFill>
                  <a:srgbClr val="7030A0"/>
                </a:solidFill>
              </a:rPr>
              <a:t>, int </a:t>
            </a:r>
            <a:r>
              <a:rPr lang="en-US" sz="1600" dirty="0" err="1">
                <a:solidFill>
                  <a:srgbClr val="7030A0"/>
                </a:solidFill>
              </a:rPr>
              <a:t>spp</a:t>
            </a:r>
            <a:r>
              <a:rPr lang="en-US" sz="1600" dirty="0">
                <a:solidFill>
                  <a:srgbClr val="7030A0"/>
                </a:solidFill>
              </a:rPr>
              <a:t>, int rt)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br>
              <a:rPr lang="en-US" dirty="0"/>
            </a:b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364569" y="3705033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362FB-FAFD-4A7D-845A-0196DAA931B6}"/>
              </a:ext>
            </a:extLst>
          </p:cNvPr>
          <p:cNvSpPr txBox="1"/>
          <p:nvPr/>
        </p:nvSpPr>
        <p:spPr>
          <a:xfrm>
            <a:off x="6223001" y="3508643"/>
            <a:ext cx="45138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Also define the 7-argument constructor in a similar way.  The different constructors are used for different game-modes                                            */</a:t>
            </a:r>
          </a:p>
        </p:txBody>
      </p:sp>
    </p:spTree>
    <p:extLst>
      <p:ext uri="{BB962C8B-B14F-4D97-AF65-F5344CB8AC3E}">
        <p14:creationId xmlns:p14="http://schemas.microsoft.com/office/powerpoint/2010/main" val="332207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Use the Dinosaur’s other methods as models for The-</a:t>
            </a:r>
            <a:r>
              <a:rPr lang="en-US" sz="2000" dirty="0" err="1"/>
              <a:t>Blop</a:t>
            </a:r>
            <a:endParaRPr lang="en-US" sz="2000" dirty="0"/>
          </a:p>
          <a:p>
            <a:pPr lvl="1"/>
            <a:r>
              <a:rPr lang="en-US" sz="1600" dirty="0"/>
              <a:t>Keep in mind what needs to be different for the new monster, and what is abstract in the base-class.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//returns true if the monster can grab the unit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//</a:t>
            </a:r>
            <a:r>
              <a:rPr lang="en-US" sz="1600" dirty="0" err="1">
                <a:solidFill>
                  <a:srgbClr val="FF0000"/>
                </a:solidFill>
              </a:rPr>
              <a:t>Gobzilly</a:t>
            </a:r>
            <a:r>
              <a:rPr lang="en-US" sz="1600" dirty="0">
                <a:solidFill>
                  <a:srgbClr val="FF0000"/>
                </a:solidFill>
              </a:rPr>
              <a:t> can grab any kind of boat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boolean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canGrabUnit</a:t>
            </a:r>
            <a:r>
              <a:rPr lang="en-US" sz="1600" dirty="0">
                <a:solidFill>
                  <a:srgbClr val="7030A0"/>
                </a:solidFill>
              </a:rPr>
              <a:t>(String name)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if(</a:t>
            </a:r>
            <a:r>
              <a:rPr lang="en-US" sz="1600" dirty="0" err="1">
                <a:solidFill>
                  <a:srgbClr val="7030A0"/>
                </a:solidFill>
              </a:rPr>
              <a:t>name.startsWith</a:t>
            </a:r>
            <a:r>
              <a:rPr lang="en-US" sz="1600" dirty="0">
                <a:solidFill>
                  <a:srgbClr val="7030A0"/>
                </a:solidFill>
              </a:rPr>
              <a:t>("CYCLE") || </a:t>
            </a:r>
            <a:r>
              <a:rPr lang="en-US" sz="1600" dirty="0" err="1">
                <a:solidFill>
                  <a:srgbClr val="7030A0"/>
                </a:solidFill>
              </a:rPr>
              <a:t>name.startsWith</a:t>
            </a:r>
            <a:r>
              <a:rPr lang="en-US" sz="1600" dirty="0">
                <a:solidFill>
                  <a:srgbClr val="7030A0"/>
                </a:solidFill>
              </a:rPr>
              <a:t>("CAR")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|| </a:t>
            </a:r>
            <a:r>
              <a:rPr lang="en-US" sz="1600" dirty="0" err="1">
                <a:solidFill>
                  <a:srgbClr val="7030A0"/>
                </a:solidFill>
              </a:rPr>
              <a:t>name.startsWith</a:t>
            </a:r>
            <a:r>
              <a:rPr lang="en-US" sz="1600" dirty="0">
                <a:solidFill>
                  <a:srgbClr val="7030A0"/>
                </a:solidFill>
              </a:rPr>
              <a:t>("CROWD")  ||  </a:t>
            </a:r>
            <a:r>
              <a:rPr lang="en-US" sz="1600" dirty="0" err="1">
                <a:solidFill>
                  <a:srgbClr val="7030A0"/>
                </a:solidFill>
              </a:rPr>
              <a:t>name.startsWith</a:t>
            </a:r>
            <a:r>
              <a:rPr lang="en-US" sz="1600" dirty="0">
                <a:solidFill>
                  <a:srgbClr val="7030A0"/>
                </a:solidFill>
              </a:rPr>
              <a:t>("BOAT")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|| </a:t>
            </a:r>
            <a:r>
              <a:rPr lang="en-US" sz="1600" dirty="0" err="1">
                <a:solidFill>
                  <a:srgbClr val="7030A0"/>
                </a:solidFill>
              </a:rPr>
              <a:t>name.equals</a:t>
            </a:r>
            <a:r>
              <a:rPr lang="en-US" sz="1600" dirty="0">
                <a:solidFill>
                  <a:srgbClr val="7030A0"/>
                </a:solidFill>
              </a:rPr>
              <a:t>("AIR </a:t>
            </a:r>
            <a:r>
              <a:rPr lang="en-US" sz="1600" dirty="0" err="1">
                <a:solidFill>
                  <a:srgbClr val="7030A0"/>
                </a:solidFill>
              </a:rPr>
              <a:t>newscopter</a:t>
            </a:r>
            <a:r>
              <a:rPr lang="en-US" sz="1600" dirty="0">
                <a:solidFill>
                  <a:srgbClr val="7030A0"/>
                </a:solidFill>
              </a:rPr>
              <a:t>"))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    return true;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return false;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//returns true if the monster can grab the unit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//The-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 can grab everything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</a:t>
            </a:r>
            <a:r>
              <a:rPr lang="en-US" sz="1600" dirty="0" err="1">
                <a:solidFill>
                  <a:srgbClr val="7030A0"/>
                </a:solidFill>
              </a:rPr>
              <a:t>boolean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err="1">
                <a:solidFill>
                  <a:srgbClr val="7030A0"/>
                </a:solidFill>
              </a:rPr>
              <a:t>canGrabUnit</a:t>
            </a:r>
            <a:r>
              <a:rPr lang="en-US" sz="1600" dirty="0">
                <a:solidFill>
                  <a:srgbClr val="7030A0"/>
                </a:solidFill>
              </a:rPr>
              <a:t>(String name)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165970" y="3533458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7F0DE-6715-4CE3-A71B-65BAEBD7BFB3}"/>
              </a:ext>
            </a:extLst>
          </p:cNvPr>
          <p:cNvSpPr txBox="1"/>
          <p:nvPr/>
        </p:nvSpPr>
        <p:spPr>
          <a:xfrm>
            <a:off x="6221048" y="3882537"/>
            <a:ext cx="46632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We can do this one with a single return statement.  Good times.                                                                    */</a:t>
            </a:r>
          </a:p>
        </p:txBody>
      </p:sp>
    </p:spTree>
    <p:extLst>
      <p:ext uri="{BB962C8B-B14F-4D97-AF65-F5344CB8AC3E}">
        <p14:creationId xmlns:p14="http://schemas.microsoft.com/office/powerpoint/2010/main" val="6009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Use the Dinosaur’s other methods as models for The-</a:t>
            </a:r>
            <a:r>
              <a:rPr lang="en-US" sz="2000" dirty="0" err="1"/>
              <a:t>Blop</a:t>
            </a:r>
            <a:endParaRPr lang="en-US" sz="2000" dirty="0"/>
          </a:p>
          <a:p>
            <a:pPr lvl="1"/>
            <a:r>
              <a:rPr lang="en-US" sz="1600" dirty="0"/>
              <a:t>Keep in mind what needs to be different for the new monster, and what is abstract in the base-class.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40678" y="2344615"/>
            <a:ext cx="5533291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600" dirty="0">
                <a:solidFill>
                  <a:srgbClr val="FF0000"/>
                </a:solidFill>
              </a:rPr>
              <a:t>//in Dinosaur.java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//grabs a unit of type specified by name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void </a:t>
            </a:r>
            <a:r>
              <a:rPr lang="en-US" sz="1600" dirty="0" err="1">
                <a:solidFill>
                  <a:srgbClr val="7030A0"/>
                </a:solidFill>
              </a:rPr>
              <a:t>grabUnit</a:t>
            </a:r>
            <a:r>
              <a:rPr lang="en-US" sz="1600" dirty="0">
                <a:solidFill>
                  <a:srgbClr val="7030A0"/>
                </a:solidFill>
              </a:rPr>
              <a:t>(String name)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super.setClawContents</a:t>
            </a:r>
            <a:r>
              <a:rPr lang="en-US" sz="1600" dirty="0">
                <a:solidFill>
                  <a:srgbClr val="7030A0"/>
                </a:solidFill>
              </a:rPr>
              <a:t>(name);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344615"/>
            <a:ext cx="5533291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//grabs a unit of type specified by name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public void </a:t>
            </a:r>
            <a:r>
              <a:rPr lang="en-US" sz="1600" dirty="0" err="1">
                <a:solidFill>
                  <a:srgbClr val="7030A0"/>
                </a:solidFill>
              </a:rPr>
              <a:t>grabUnit</a:t>
            </a:r>
            <a:r>
              <a:rPr lang="en-US" sz="1600" dirty="0">
                <a:solidFill>
                  <a:srgbClr val="7030A0"/>
                </a:solidFill>
              </a:rPr>
              <a:t>(String name)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super.setClawContents</a:t>
            </a:r>
            <a:r>
              <a:rPr lang="en-US" sz="1600" dirty="0">
                <a:solidFill>
                  <a:srgbClr val="7030A0"/>
                </a:solidFill>
              </a:rPr>
              <a:t>(name);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015525" y="3429000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7F0DE-6715-4CE3-A71B-65BAEBD7BFB3}"/>
              </a:ext>
            </a:extLst>
          </p:cNvPr>
          <p:cNvSpPr txBox="1"/>
          <p:nvPr/>
        </p:nvSpPr>
        <p:spPr>
          <a:xfrm>
            <a:off x="8953597" y="3137709"/>
            <a:ext cx="240020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This method doesn’t need to change at all.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More good times.        */</a:t>
            </a:r>
          </a:p>
        </p:txBody>
      </p:sp>
    </p:spTree>
    <p:extLst>
      <p:ext uri="{BB962C8B-B14F-4D97-AF65-F5344CB8AC3E}">
        <p14:creationId xmlns:p14="http://schemas.microsoft.com/office/powerpoint/2010/main" val="33833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A80-6A66-4406-8796-2D685300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The-</a:t>
            </a:r>
            <a:r>
              <a:rPr lang="en-US" dirty="0" err="1"/>
              <a:t>Blop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A4-6CF3-4F5C-B5D0-9A57E9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02"/>
            <a:ext cx="10515600" cy="886313"/>
          </a:xfrm>
        </p:spPr>
        <p:txBody>
          <a:bodyPr>
            <a:normAutofit/>
          </a:bodyPr>
          <a:lstStyle/>
          <a:p>
            <a:r>
              <a:rPr lang="en-US" sz="2000" dirty="0"/>
              <a:t>Use the Dinosaur’s other methods as models for The-</a:t>
            </a:r>
            <a:r>
              <a:rPr lang="en-US" sz="2000" dirty="0" err="1"/>
              <a:t>Blop</a:t>
            </a:r>
            <a:endParaRPr lang="en-US" sz="2000" dirty="0"/>
          </a:p>
          <a:p>
            <a:pPr lvl="1"/>
            <a:r>
              <a:rPr lang="en-US" sz="1600" dirty="0"/>
              <a:t>Keep in mind what needs to be different for the new monster, and what is abstract in the base-class.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FD964-5DD2-45F9-8504-3DC0989AEF28}"/>
              </a:ext>
            </a:extLst>
          </p:cNvPr>
          <p:cNvSpPr txBox="1"/>
          <p:nvPr/>
        </p:nvSpPr>
        <p:spPr>
          <a:xfrm>
            <a:off x="188547" y="2025908"/>
            <a:ext cx="5533291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public class Dinosaur extends Monster	</a:t>
            </a:r>
            <a:r>
              <a:rPr lang="en-US" sz="1400" dirty="0">
                <a:solidFill>
                  <a:srgbClr val="FF0000"/>
                </a:solidFill>
              </a:rPr>
              <a:t>//in Dinosaur.java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7030A0"/>
                </a:solidFill>
              </a:rPr>
              <a:t>   public void </a:t>
            </a:r>
            <a:r>
              <a:rPr lang="en-US" sz="1400" dirty="0" err="1">
                <a:solidFill>
                  <a:srgbClr val="7030A0"/>
                </a:solidFill>
              </a:rPr>
              <a:t>eatUnit</a:t>
            </a:r>
            <a:r>
              <a:rPr lang="en-US" sz="1400" dirty="0">
                <a:solidFill>
                  <a:srgbClr val="7030A0"/>
                </a:solidFill>
              </a:rPr>
              <a:t>()	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{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String[] contents = </a:t>
            </a:r>
            <a:r>
              <a:rPr lang="en-US" sz="1400" dirty="0" err="1">
                <a:solidFill>
                  <a:srgbClr val="7030A0"/>
                </a:solidFill>
              </a:rPr>
              <a:t>super.getClawContents</a:t>
            </a:r>
            <a:r>
              <a:rPr lang="en-US" sz="1400" dirty="0">
                <a:solidFill>
                  <a:srgbClr val="7030A0"/>
                </a:solidFill>
              </a:rPr>
              <a:t>();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int index = -1;      	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if(!contents[0].equals("empty"))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index = 0;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else if(!contents[1].equals("empty"))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index = 1;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if(index &gt;= 0)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{      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if(</a:t>
            </a:r>
            <a:r>
              <a:rPr lang="en-US" sz="1400" dirty="0" err="1">
                <a:solidFill>
                  <a:srgbClr val="7030A0"/>
                </a:solidFill>
              </a:rPr>
              <a:t>super.getHunger</a:t>
            </a:r>
            <a:r>
              <a:rPr lang="en-US" sz="1400" dirty="0">
                <a:solidFill>
                  <a:srgbClr val="7030A0"/>
                </a:solidFill>
              </a:rPr>
              <a:t>() &gt; 0)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</a:t>
            </a:r>
            <a:r>
              <a:rPr lang="en-US" sz="1400" dirty="0" err="1">
                <a:solidFill>
                  <a:srgbClr val="7030A0"/>
                </a:solidFill>
              </a:rPr>
              <a:t>super.setHunger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super.getHunger</a:t>
            </a:r>
            <a:r>
              <a:rPr lang="en-US" sz="1400" dirty="0">
                <a:solidFill>
                  <a:srgbClr val="7030A0"/>
                </a:solidFill>
              </a:rPr>
              <a:t>()-1);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if(contents[index].</a:t>
            </a:r>
            <a:r>
              <a:rPr lang="en-US" sz="1400" dirty="0" err="1">
                <a:solidFill>
                  <a:srgbClr val="7030A0"/>
                </a:solidFill>
              </a:rPr>
              <a:t>startsWith</a:t>
            </a:r>
            <a:r>
              <a:rPr lang="en-US" sz="1400" dirty="0">
                <a:solidFill>
                  <a:srgbClr val="7030A0"/>
                </a:solidFill>
              </a:rPr>
              <a:t>("CROWD") 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|| contents[index].</a:t>
            </a:r>
            <a:r>
              <a:rPr lang="en-US" sz="1400" dirty="0" err="1">
                <a:solidFill>
                  <a:srgbClr val="7030A0"/>
                </a:solidFill>
              </a:rPr>
              <a:t>endsWith</a:t>
            </a:r>
            <a:r>
              <a:rPr lang="en-US" sz="1400" dirty="0">
                <a:solidFill>
                  <a:srgbClr val="7030A0"/>
                </a:solidFill>
              </a:rPr>
              <a:t>("destroyer"))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</a:t>
            </a:r>
            <a:r>
              <a:rPr lang="en-US" sz="1400" dirty="0" err="1">
                <a:solidFill>
                  <a:srgbClr val="7030A0"/>
                </a:solidFill>
              </a:rPr>
              <a:t>super.setHunger</a:t>
            </a:r>
            <a:r>
              <a:rPr lang="en-US" sz="1400" dirty="0">
                <a:solidFill>
                  <a:srgbClr val="7030A0"/>
                </a:solidFill>
              </a:rPr>
              <a:t>(0); 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else if(contents[index].</a:t>
            </a:r>
            <a:r>
              <a:rPr lang="en-US" sz="1400" dirty="0" err="1">
                <a:solidFill>
                  <a:srgbClr val="7030A0"/>
                </a:solidFill>
              </a:rPr>
              <a:t>endsWith</a:t>
            </a:r>
            <a:r>
              <a:rPr lang="en-US" sz="1400" dirty="0">
                <a:solidFill>
                  <a:srgbClr val="7030A0"/>
                </a:solidFill>
              </a:rPr>
              <a:t>("bus"))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   </a:t>
            </a:r>
            <a:r>
              <a:rPr lang="en-US" sz="1400" dirty="0" err="1">
                <a:solidFill>
                  <a:srgbClr val="7030A0"/>
                </a:solidFill>
              </a:rPr>
              <a:t>super.setHunger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super.getHunger</a:t>
            </a:r>
            <a:r>
              <a:rPr lang="en-US" sz="1400" dirty="0">
                <a:solidFill>
                  <a:srgbClr val="7030A0"/>
                </a:solidFill>
              </a:rPr>
              <a:t>()-2);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else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      </a:t>
            </a:r>
            <a:r>
              <a:rPr lang="en-US" sz="1400" dirty="0" err="1">
                <a:solidFill>
                  <a:srgbClr val="7030A0"/>
                </a:solidFill>
              </a:rPr>
              <a:t>super.setHunger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super.getHunger</a:t>
            </a:r>
            <a:r>
              <a:rPr lang="en-US" sz="1400" dirty="0">
                <a:solidFill>
                  <a:srgbClr val="7030A0"/>
                </a:solidFill>
              </a:rPr>
              <a:t>()-1);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         </a:t>
            </a:r>
            <a:r>
              <a:rPr lang="en-US" sz="1400" dirty="0" err="1">
                <a:solidFill>
                  <a:srgbClr val="7030A0"/>
                </a:solidFill>
              </a:rPr>
              <a:t>super.clearClawContents</a:t>
            </a:r>
            <a:r>
              <a:rPr lang="en-US" sz="1400" dirty="0">
                <a:solidFill>
                  <a:srgbClr val="7030A0"/>
                </a:solidFill>
              </a:rPr>
              <a:t>();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E965-59F9-4504-A409-CB169173A5DA}"/>
              </a:ext>
            </a:extLst>
          </p:cNvPr>
          <p:cNvSpPr txBox="1"/>
          <p:nvPr/>
        </p:nvSpPr>
        <p:spPr>
          <a:xfrm>
            <a:off x="5820509" y="2025908"/>
            <a:ext cx="5533291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public class </a:t>
            </a:r>
            <a:r>
              <a:rPr lang="en-US" sz="1600" dirty="0" err="1">
                <a:solidFill>
                  <a:srgbClr val="7030A0"/>
                </a:solidFill>
              </a:rPr>
              <a:t>Blop</a:t>
            </a:r>
            <a:r>
              <a:rPr lang="en-US" sz="1600" dirty="0">
                <a:solidFill>
                  <a:srgbClr val="7030A0"/>
                </a:solidFill>
              </a:rPr>
              <a:t> extends Monster	</a:t>
            </a:r>
            <a:r>
              <a:rPr lang="en-US" sz="1600" dirty="0">
                <a:solidFill>
                  <a:srgbClr val="FF0000"/>
                </a:solidFill>
              </a:rPr>
              <a:t>//in Blop.java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public void </a:t>
            </a:r>
            <a:r>
              <a:rPr lang="en-US" sz="1600" dirty="0" err="1">
                <a:solidFill>
                  <a:srgbClr val="7030A0"/>
                </a:solidFill>
              </a:rPr>
              <a:t>eatUnit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474ABD-6053-45A4-9D50-72EA1C03FCC7}"/>
              </a:ext>
            </a:extLst>
          </p:cNvPr>
          <p:cNvSpPr/>
          <p:nvPr/>
        </p:nvSpPr>
        <p:spPr>
          <a:xfrm>
            <a:off x="5264641" y="5399698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7F0DE-6715-4CE3-A71B-65BAEBD7BFB3}"/>
              </a:ext>
            </a:extLst>
          </p:cNvPr>
          <p:cNvSpPr txBox="1"/>
          <p:nvPr/>
        </p:nvSpPr>
        <p:spPr>
          <a:xfrm>
            <a:off x="6147194" y="3123319"/>
            <a:ext cx="487992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/*  The basic structure is the same, but: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     The-</a:t>
            </a:r>
            <a:r>
              <a:rPr lang="en-US" sz="1600" dirty="0" err="1">
                <a:solidFill>
                  <a:srgbClr val="FF0000"/>
                </a:solidFill>
              </a:rPr>
              <a:t>Blop</a:t>
            </a:r>
            <a:r>
              <a:rPr lang="en-US" sz="1600" dirty="0">
                <a:solidFill>
                  <a:srgbClr val="FF0000"/>
                </a:solidFill>
              </a:rPr>
              <a:t> has different rules for how much health gets gained and hunger satisfied as dictated in the assignment document.                                          */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C81FFD-C16C-40FC-A444-6A71F7D4E07D}"/>
              </a:ext>
            </a:extLst>
          </p:cNvPr>
          <p:cNvSpPr/>
          <p:nvPr/>
        </p:nvSpPr>
        <p:spPr>
          <a:xfrm>
            <a:off x="5291016" y="3236179"/>
            <a:ext cx="804984" cy="4239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1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2750</Words>
  <Application>Microsoft Office PowerPoint</Application>
  <PresentationFormat>Widescreen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How to start the  MMM Case Study</vt:lpstr>
      <vt:lpstr>Creating The-Blop</vt:lpstr>
      <vt:lpstr>Creating The-Blop</vt:lpstr>
      <vt:lpstr>Creating The-Blop</vt:lpstr>
      <vt:lpstr>Creating The-Blop</vt:lpstr>
      <vt:lpstr>Creating The-Blop</vt:lpstr>
      <vt:lpstr>Creating The-Blop</vt:lpstr>
      <vt:lpstr>Creating The-Blop</vt:lpstr>
      <vt:lpstr>Creating The-Blop</vt:lpstr>
      <vt:lpstr>Creating The-Blop</vt:lpstr>
      <vt:lpstr>Editing the jPanel: constructing a Blop</vt:lpstr>
      <vt:lpstr>Getting the game to start for The-Blop</vt:lpstr>
      <vt:lpstr>Getting the game to start for The-Blop</vt:lpstr>
      <vt:lpstr>Getting the game to start for The-Blop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start the  MMM Case Study</dc:title>
  <dc:creator>Oberle, Doug R</dc:creator>
  <cp:lastModifiedBy>Oberle, Doug R</cp:lastModifiedBy>
  <cp:revision>24</cp:revision>
  <dcterms:created xsi:type="dcterms:W3CDTF">2021-05-11T14:12:39Z</dcterms:created>
  <dcterms:modified xsi:type="dcterms:W3CDTF">2024-02-06T13:00:12Z</dcterms:modified>
</cp:coreProperties>
</file>