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1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6997" y="4267833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7224" y="3429000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Recursive storage</a:t>
            </a: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484AC021-1065-2516-855C-64DEE72C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0812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07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root</a:t>
            </a:r>
            <a:r>
              <a:rPr lang="en-US" sz="2800" dirty="0"/>
              <a:t> stores an </a:t>
            </a:r>
            <a:r>
              <a:rPr lang="en-US" sz="2800" b="1" dirty="0">
                <a:solidFill>
                  <a:srgbClr val="C00000"/>
                </a:solidFill>
              </a:rPr>
              <a:t>M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left-subtree</a:t>
            </a:r>
            <a:r>
              <a:rPr lang="en-US" sz="2800" dirty="0"/>
              <a:t> stores [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]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right-subtree</a:t>
            </a:r>
            <a:r>
              <a:rPr lang="en-US" sz="2800" dirty="0"/>
              <a:t> stores [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Y</a:t>
            </a:r>
            <a:r>
              <a:rPr lang="en-US" sz="2800" dirty="0"/>
              <a:t>]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7030A0"/>
                </a:solidFill>
              </a:rPr>
              <a:t>leaf</a:t>
            </a:r>
            <a:r>
              <a:rPr lang="en-US" sz="2800" dirty="0"/>
              <a:t> is a node with no children [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Y</a:t>
            </a:r>
            <a:r>
              <a:rPr lang="en-US" sz="2800" dirty="0"/>
              <a:t>]</a:t>
            </a:r>
          </a:p>
          <a:p>
            <a:pPr lvl="1"/>
            <a:r>
              <a:rPr lang="en-US" sz="2400" dirty="0"/>
              <a:t>Its left and right pointers point to null</a:t>
            </a:r>
            <a:r>
              <a:rPr lang="en-US" sz="2000" dirty="0"/>
              <a:t>	</a:t>
            </a:r>
          </a:p>
          <a:p>
            <a:pPr marL="457200" lvl="1" indent="0">
              <a:buNone/>
            </a:pPr>
            <a:r>
              <a:rPr lang="en-US" sz="2400" dirty="0"/>
              <a:t>				</a:t>
            </a:r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300" dirty="0"/>
              <a:t>	root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				  M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			B		    T</a:t>
            </a:r>
          </a:p>
          <a:p>
            <a:pPr marL="457200" lvl="1" indent="0">
              <a:buNone/>
            </a:pPr>
            <a:endParaRPr lang="en-US" sz="2300" dirty="0"/>
          </a:p>
          <a:p>
            <a:pPr marL="457200" lvl="1" indent="0">
              <a:buNone/>
            </a:pPr>
            <a:r>
              <a:rPr lang="en-US" sz="23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0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7030A0"/>
                </a:solidFill>
              </a:rPr>
              <a:t>descendant</a:t>
            </a:r>
            <a:r>
              <a:rPr lang="en-US" sz="2800" dirty="0"/>
              <a:t> of a node is any value that is contained in its subtree.  </a:t>
            </a:r>
            <a:r>
              <a:rPr lang="en-US" sz="2400" dirty="0"/>
              <a:t>The descendants of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are [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r>
              <a:rPr lang="en-US" sz="2400" dirty="0"/>
              <a:t>		          The descendants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are [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]</a:t>
            </a:r>
          </a:p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7030A0"/>
                </a:solidFill>
              </a:rPr>
              <a:t>ancestor</a:t>
            </a:r>
            <a:r>
              <a:rPr lang="en-US" sz="2800" dirty="0"/>
              <a:t> of a node is any value that can be traced up to the root.  </a:t>
            </a:r>
            <a:r>
              <a:rPr lang="en-US" sz="1600" dirty="0"/>
              <a:t>	</a:t>
            </a:r>
            <a:r>
              <a:rPr lang="en-US" sz="2400" dirty="0"/>
              <a:t>The ancestors of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are [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r>
              <a:rPr lang="en-US" sz="2400" dirty="0"/>
              <a:t>			The root has no ancestors.</a:t>
            </a:r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5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depth</a:t>
            </a:r>
            <a:r>
              <a:rPr lang="en-US" sz="2800" dirty="0"/>
              <a:t> of a node can be found by counting the number of branches between the node going up towards the root.	</a:t>
            </a:r>
            <a:r>
              <a:rPr lang="en-US" sz="2400" dirty="0"/>
              <a:t>The depth of 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 is 0</a:t>
            </a:r>
            <a:endParaRPr lang="en-US" sz="2800" dirty="0"/>
          </a:p>
          <a:p>
            <a:pPr marL="3657600" lvl="8" indent="0">
              <a:buNone/>
            </a:pPr>
            <a:r>
              <a:rPr lang="en-US" sz="2400" dirty="0"/>
              <a:t>The depth of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is 1</a:t>
            </a:r>
          </a:p>
          <a:p>
            <a:pPr marL="3657600" lvl="8" indent="0">
              <a:buNone/>
            </a:pPr>
            <a:r>
              <a:rPr lang="en-US" sz="2400" dirty="0"/>
              <a:t>The depth of </a:t>
            </a:r>
            <a:r>
              <a:rPr lang="en-US" sz="2400" b="1" dirty="0">
                <a:solidFill>
                  <a:srgbClr val="C00000"/>
                </a:solidFill>
              </a:rPr>
              <a:t>Y</a:t>
            </a:r>
            <a:r>
              <a:rPr lang="en-US" sz="2400" dirty="0"/>
              <a:t> is 2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depth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7030A0"/>
                </a:solidFill>
              </a:rPr>
              <a:t>height</a:t>
            </a:r>
            <a:r>
              <a:rPr lang="en-US" sz="2800" dirty="0"/>
              <a:t> of a tree is the maximum depth.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01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686800" cy="58213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full</a:t>
            </a:r>
            <a:r>
              <a:rPr lang="en-US" sz="2400" dirty="0"/>
              <a:t> binary tree: every node has two children or is a leaf.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 binary tree:  nodes are added left-to-right, </a:t>
            </a:r>
          </a:p>
          <a:p>
            <a:pPr marL="0" indent="0">
              <a:buNone/>
            </a:pPr>
            <a:r>
              <a:rPr lang="en-US" sz="2400" dirty="0"/>
              <a:t>     completing a level before adding another.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 	      </a:t>
            </a:r>
            <a:r>
              <a:rPr lang="en-US" sz="2400" b="1" dirty="0">
                <a:solidFill>
                  <a:srgbClr val="7030A0"/>
                </a:solidFill>
              </a:rPr>
              <a:t>full</a:t>
            </a:r>
            <a:r>
              <a:rPr lang="en-US" sz="2400" dirty="0"/>
              <a:t> 			    </a:t>
            </a:r>
            <a:r>
              <a:rPr lang="en-US" sz="2400" b="1" dirty="0">
                <a:solidFill>
                  <a:srgbClr val="7030A0"/>
                </a:solidFill>
              </a:rPr>
              <a:t>full</a:t>
            </a:r>
            <a:r>
              <a:rPr lang="en-US" sz="2400" dirty="0"/>
              <a:t> 		    not full</a:t>
            </a:r>
          </a:p>
          <a:p>
            <a:pPr marL="0" indent="0">
              <a:buNone/>
            </a:pPr>
            <a:r>
              <a:rPr lang="en-US" sz="2400" dirty="0"/>
              <a:t>not full		not complete		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	not complete</a:t>
            </a:r>
          </a:p>
        </p:txBody>
      </p:sp>
      <p:sp>
        <p:nvSpPr>
          <p:cNvPr id="4" name="Oval 3"/>
          <p:cNvSpPr/>
          <p:nvPr/>
        </p:nvSpPr>
        <p:spPr>
          <a:xfrm>
            <a:off x="2438400" y="2971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47455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98073" y="3810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2407619" y="3231964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2698563" y="3231964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76646" y="3685309"/>
            <a:ext cx="141619" cy="16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19600" y="29271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28655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24400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2" idx="7"/>
          </p:cNvCxnSpPr>
          <p:nvPr/>
        </p:nvCxnSpPr>
        <p:spPr>
          <a:xfrm flipH="1">
            <a:off x="4388819" y="3187327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5"/>
            <a:endCxn id="14" idx="1"/>
          </p:cNvCxnSpPr>
          <p:nvPr/>
        </p:nvCxnSpPr>
        <p:spPr>
          <a:xfrm>
            <a:off x="4679763" y="3187327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33455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29200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flipH="1">
            <a:off x="4693619" y="3621428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4984563" y="3621428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0104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651718" y="34186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676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3"/>
            <a:endCxn id="25" idx="7"/>
          </p:cNvCxnSpPr>
          <p:nvPr/>
        </p:nvCxnSpPr>
        <p:spPr>
          <a:xfrm flipH="1">
            <a:off x="6911881" y="3283918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7270563" y="3283918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315200" y="40331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727763" y="40189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6" idx="4"/>
            <a:endCxn id="29" idx="7"/>
          </p:cNvCxnSpPr>
          <p:nvPr/>
        </p:nvCxnSpPr>
        <p:spPr>
          <a:xfrm flipH="1">
            <a:off x="7575364" y="3737263"/>
            <a:ext cx="44637" cy="3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30" idx="1"/>
          </p:cNvCxnSpPr>
          <p:nvPr/>
        </p:nvCxnSpPr>
        <p:spPr>
          <a:xfrm>
            <a:off x="7620000" y="3737263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323819" y="40599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82636" y="40457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4"/>
            <a:endCxn id="36" idx="7"/>
          </p:cNvCxnSpPr>
          <p:nvPr/>
        </p:nvCxnSpPr>
        <p:spPr>
          <a:xfrm flipH="1">
            <a:off x="6583982" y="3723409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4"/>
            <a:endCxn id="37" idx="1"/>
          </p:cNvCxnSpPr>
          <p:nvPr/>
        </p:nvCxnSpPr>
        <p:spPr>
          <a:xfrm>
            <a:off x="6804119" y="3723409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1440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853055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4488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2" idx="3"/>
            <a:endCxn id="63" idx="7"/>
          </p:cNvCxnSpPr>
          <p:nvPr/>
        </p:nvCxnSpPr>
        <p:spPr>
          <a:xfrm flipH="1">
            <a:off x="9113219" y="3283918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5"/>
            <a:endCxn id="64" idx="1"/>
          </p:cNvCxnSpPr>
          <p:nvPr/>
        </p:nvCxnSpPr>
        <p:spPr>
          <a:xfrm>
            <a:off x="9404163" y="3283918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157855" y="38665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418018" y="4278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7"/>
          </p:cNvCxnSpPr>
          <p:nvPr/>
        </p:nvCxnSpPr>
        <p:spPr>
          <a:xfrm flipH="1">
            <a:off x="9418019" y="3718019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9373381" y="4129801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4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Heaps</a:t>
            </a:r>
          </a:p>
        </p:txBody>
      </p:sp>
      <p:sp>
        <p:nvSpPr>
          <p:cNvPr id="4" name="Oval 3"/>
          <p:cNvSpPr/>
          <p:nvPr/>
        </p:nvSpPr>
        <p:spPr>
          <a:xfrm>
            <a:off x="63246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659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818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6226081" y="546254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6584763" y="5462546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6294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41963" y="619759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  <a:endCxn id="9" idx="7"/>
          </p:cNvCxnSpPr>
          <p:nvPr/>
        </p:nvCxnSpPr>
        <p:spPr>
          <a:xfrm flipH="1">
            <a:off x="6889564" y="5915891"/>
            <a:ext cx="44637" cy="3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0" idx="1"/>
          </p:cNvCxnSpPr>
          <p:nvPr/>
        </p:nvCxnSpPr>
        <p:spPr>
          <a:xfrm>
            <a:off x="6934200" y="59158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6380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1968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4"/>
            <a:endCxn id="13" idx="7"/>
          </p:cNvCxnSpPr>
          <p:nvPr/>
        </p:nvCxnSpPr>
        <p:spPr>
          <a:xfrm flipH="1">
            <a:off x="58981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14" idx="1"/>
          </p:cNvCxnSpPr>
          <p:nvPr/>
        </p:nvCxnSpPr>
        <p:spPr>
          <a:xfrm>
            <a:off x="6118319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14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43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84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  <a:endCxn id="19" idx="7"/>
          </p:cNvCxnSpPr>
          <p:nvPr/>
        </p:nvCxnSpPr>
        <p:spPr>
          <a:xfrm flipH="1">
            <a:off x="4244881" y="283403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248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889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05600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6149881" y="283403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6508563" y="2834036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13108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54426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370308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7"/>
          </p:cNvCxnSpPr>
          <p:nvPr/>
        </p:nvCxnSpPr>
        <p:spPr>
          <a:xfrm flipH="1">
            <a:off x="8814589" y="283403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8" idx="1"/>
          </p:cNvCxnSpPr>
          <p:nvPr/>
        </p:nvCxnSpPr>
        <p:spPr>
          <a:xfrm>
            <a:off x="9173271" y="2834036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226527" y="3610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8486690" y="327352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2514600" y="51777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55918" y="55726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71800" y="558645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2416081" y="5437910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6" idx="1"/>
          </p:cNvCxnSpPr>
          <p:nvPr/>
        </p:nvCxnSpPr>
        <p:spPr>
          <a:xfrm>
            <a:off x="2774763" y="5437910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28019" y="62139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5" idx="4"/>
            <a:endCxn id="39" idx="7"/>
          </p:cNvCxnSpPr>
          <p:nvPr/>
        </p:nvCxnSpPr>
        <p:spPr>
          <a:xfrm flipH="1">
            <a:off x="2088182" y="5877401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416081" y="61914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2337564" y="586910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3434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9847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006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2" idx="3"/>
            <a:endCxn id="53" idx="7"/>
          </p:cNvCxnSpPr>
          <p:nvPr/>
        </p:nvCxnSpPr>
        <p:spPr>
          <a:xfrm flipH="1">
            <a:off x="4244881" y="546254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5"/>
            <a:endCxn id="54" idx="1"/>
          </p:cNvCxnSpPr>
          <p:nvPr/>
        </p:nvCxnSpPr>
        <p:spPr>
          <a:xfrm>
            <a:off x="4603563" y="5462546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6482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4" idx="4"/>
            <a:endCxn id="57" idx="7"/>
          </p:cNvCxnSpPr>
          <p:nvPr/>
        </p:nvCxnSpPr>
        <p:spPr>
          <a:xfrm flipH="1">
            <a:off x="4908364" y="5915891"/>
            <a:ext cx="44637" cy="3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6568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2156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3" idx="4"/>
            <a:endCxn id="61" idx="7"/>
          </p:cNvCxnSpPr>
          <p:nvPr/>
        </p:nvCxnSpPr>
        <p:spPr>
          <a:xfrm flipH="1">
            <a:off x="39169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4"/>
            <a:endCxn id="62" idx="1"/>
          </p:cNvCxnSpPr>
          <p:nvPr/>
        </p:nvCxnSpPr>
        <p:spPr>
          <a:xfrm>
            <a:off x="4137119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8886167" y="504998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7485" y="544483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343367" y="545869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5" idx="3"/>
            <a:endCxn id="66" idx="7"/>
          </p:cNvCxnSpPr>
          <p:nvPr/>
        </p:nvCxnSpPr>
        <p:spPr>
          <a:xfrm flipH="1">
            <a:off x="8787648" y="5310146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7" idx="1"/>
          </p:cNvCxnSpPr>
          <p:nvPr/>
        </p:nvCxnSpPr>
        <p:spPr>
          <a:xfrm>
            <a:off x="9146330" y="5310146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603530" y="604519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7" idx="4"/>
            <a:endCxn id="71" idx="1"/>
          </p:cNvCxnSpPr>
          <p:nvPr/>
        </p:nvCxnSpPr>
        <p:spPr>
          <a:xfrm>
            <a:off x="9495767" y="57634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772400" y="4038600"/>
            <a:ext cx="2743200" cy="2667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2719AF-C61C-4A1B-69BF-2C6C5B2DCA9B}"/>
              </a:ext>
            </a:extLst>
          </p:cNvPr>
          <p:cNvSpPr txBox="1"/>
          <p:nvPr/>
        </p:nvSpPr>
        <p:spPr>
          <a:xfrm>
            <a:off x="2272133" y="1807006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&amp;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696C5A-1CF8-9D05-AE2E-124C87375642}"/>
              </a:ext>
            </a:extLst>
          </p:cNvPr>
          <p:cNvSpPr txBox="1"/>
          <p:nvPr/>
        </p:nvSpPr>
        <p:spPr>
          <a:xfrm>
            <a:off x="5957605" y="1753775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&amp;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023D42-8535-F41E-7DD1-0553B6307B5B}"/>
              </a:ext>
            </a:extLst>
          </p:cNvPr>
          <p:cNvSpPr txBox="1"/>
          <p:nvPr/>
        </p:nvSpPr>
        <p:spPr>
          <a:xfrm>
            <a:off x="2198250" y="4244324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&amp;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E3346A-9FB0-71E1-C23B-2FA2067D5A4A}"/>
              </a:ext>
            </a:extLst>
          </p:cNvPr>
          <p:cNvSpPr txBox="1"/>
          <p:nvPr/>
        </p:nvSpPr>
        <p:spPr>
          <a:xfrm>
            <a:off x="6082133" y="4313377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&amp;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9B846E-CE99-D391-EC8A-602B53E5B195}"/>
              </a:ext>
            </a:extLst>
          </p:cNvPr>
          <p:cNvSpPr txBox="1"/>
          <p:nvPr/>
        </p:nvSpPr>
        <p:spPr>
          <a:xfrm>
            <a:off x="4045061" y="1802335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75FCAF-6D29-3542-D993-88FC1E267CFD}"/>
              </a:ext>
            </a:extLst>
          </p:cNvPr>
          <p:cNvSpPr txBox="1"/>
          <p:nvPr/>
        </p:nvSpPr>
        <p:spPr>
          <a:xfrm>
            <a:off x="8649859" y="1805168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0BC001-77B7-6E7B-90F3-CCADBF00B520}"/>
              </a:ext>
            </a:extLst>
          </p:cNvPr>
          <p:cNvSpPr txBox="1"/>
          <p:nvPr/>
        </p:nvSpPr>
        <p:spPr>
          <a:xfrm>
            <a:off x="4013738" y="4264813"/>
            <a:ext cx="124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complete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23C851-D9B0-7288-F3FE-88FDB05C1508}"/>
              </a:ext>
            </a:extLst>
          </p:cNvPr>
          <p:cNvSpPr txBox="1"/>
          <p:nvPr/>
        </p:nvSpPr>
        <p:spPr>
          <a:xfrm>
            <a:off x="7948556" y="4260076"/>
            <a:ext cx="223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NOT FULL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NOT COMPLETE</a:t>
            </a:r>
          </a:p>
        </p:txBody>
      </p:sp>
    </p:spTree>
    <p:extLst>
      <p:ext uri="{BB962C8B-B14F-4D97-AF65-F5344CB8AC3E}">
        <p14:creationId xmlns:p14="http://schemas.microsoft.com/office/powerpoint/2010/main" val="315626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TreeNode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fields:	Comparable value</a:t>
            </a:r>
          </a:p>
          <a:p>
            <a:pPr marL="2743200" lvl="6" indent="0">
              <a:buNone/>
            </a:pPr>
            <a:r>
              <a:rPr lang="en-US" sz="3200" dirty="0"/>
              <a:t>reference to a left </a:t>
            </a:r>
            <a:r>
              <a:rPr lang="en-US" sz="3200" dirty="0" err="1"/>
              <a:t>TreeNode</a:t>
            </a:r>
            <a:endParaRPr lang="en-US" sz="3200" dirty="0"/>
          </a:p>
          <a:p>
            <a:pPr marL="2743200" lvl="6" indent="0">
              <a:buNone/>
            </a:pPr>
            <a:r>
              <a:rPr lang="en-US" sz="3200" dirty="0"/>
              <a:t>reference to a right </a:t>
            </a:r>
            <a:r>
              <a:rPr lang="en-US" sz="3200" dirty="0" err="1"/>
              <a:t>TreeNode</a:t>
            </a:r>
            <a:endParaRPr lang="en-US" sz="3200" dirty="0"/>
          </a:p>
          <a:p>
            <a:pPr marL="571500" indent="-457200">
              <a:buFont typeface="Arial" charset="0"/>
              <a:buChar char="•"/>
            </a:pPr>
            <a:r>
              <a:rPr lang="en-US" dirty="0"/>
              <a:t>Methods:</a:t>
            </a:r>
            <a:r>
              <a:rPr lang="en-US"/>
              <a:t>	constructors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		</a:t>
            </a:r>
            <a:r>
              <a:rPr lang="en-US" dirty="0" err="1"/>
              <a:t>accessor</a:t>
            </a:r>
            <a:r>
              <a:rPr lang="en-US" dirty="0"/>
              <a:t> methods (get)</a:t>
            </a:r>
          </a:p>
          <a:p>
            <a:pPr marL="114300" indent="0">
              <a:buNone/>
            </a:pPr>
            <a:r>
              <a:rPr lang="en-US" dirty="0"/>
              <a:t>			</a:t>
            </a:r>
            <a:r>
              <a:rPr lang="en-US" dirty="0" err="1"/>
              <a:t>mutator</a:t>
            </a:r>
            <a:r>
              <a:rPr lang="en-US" dirty="0"/>
              <a:t> methods (set)</a:t>
            </a:r>
          </a:p>
          <a:p>
            <a:pPr marL="514350" lvl="1" indent="0">
              <a:buNone/>
            </a:pPr>
            <a:r>
              <a:rPr lang="en-US" dirty="0"/>
              <a:t>			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4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411480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class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private Comparable value;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private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left; 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private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right;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public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(Comparable v,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{                    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l,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r)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value = v;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left = l;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right = r;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public 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(Comparable v)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value = v;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left = null;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right = null;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228600"/>
            <a:ext cx="4114800" cy="632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228600"/>
            <a:ext cx="4114800" cy="632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228601"/>
            <a:ext cx="4114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public Comparable 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     return value;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public </a:t>
            </a:r>
            <a:r>
              <a:rPr lang="en-US" b="1" dirty="0" err="1">
                <a:solidFill>
                  <a:srgbClr val="7030A0"/>
                </a:solidFill>
              </a:rPr>
              <a:t>TreeNode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getLeft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     return left;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public </a:t>
            </a:r>
            <a:r>
              <a:rPr lang="en-US" b="1" dirty="0" err="1">
                <a:solidFill>
                  <a:srgbClr val="7030A0"/>
                </a:solidFill>
              </a:rPr>
              <a:t>TreeNode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getRight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      return right;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  <a:br>
              <a:rPr lang="en-US" b="1" dirty="0">
                <a:solidFill>
                  <a:srgbClr val="7030A0"/>
                </a:solidFill>
              </a:rPr>
            </a:b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public void </a:t>
            </a:r>
            <a:r>
              <a:rPr lang="en-US" b="1" dirty="0" err="1">
                <a:solidFill>
                  <a:srgbClr val="7030A0"/>
                </a:solidFill>
              </a:rPr>
              <a:t>setValue</a:t>
            </a:r>
            <a:r>
              <a:rPr lang="en-US" b="1" dirty="0">
                <a:solidFill>
                  <a:srgbClr val="7030A0"/>
                </a:solidFill>
              </a:rPr>
              <a:t>(Comparable v)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      value = v;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public void </a:t>
            </a:r>
            <a:r>
              <a:rPr lang="en-US" b="1" dirty="0" err="1">
                <a:solidFill>
                  <a:srgbClr val="7030A0"/>
                </a:solidFill>
              </a:rPr>
              <a:t>setLeft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TreeNode</a:t>
            </a:r>
            <a:r>
              <a:rPr lang="en-US" b="1" dirty="0">
                <a:solidFill>
                  <a:srgbClr val="7030A0"/>
                </a:solidFill>
              </a:rPr>
              <a:t> l)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{     left = l;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public void </a:t>
            </a:r>
            <a:r>
              <a:rPr lang="en-US" b="1" dirty="0" err="1">
                <a:solidFill>
                  <a:srgbClr val="7030A0"/>
                </a:solidFill>
              </a:rPr>
              <a:t>setRight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TreeNode</a:t>
            </a:r>
            <a:r>
              <a:rPr lang="en-US" b="1" dirty="0">
                <a:solidFill>
                  <a:srgbClr val="7030A0"/>
                </a:solidFill>
              </a:rPr>
              <a:t> r)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{     right = r;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}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A Binary Tree is a dynamic-sized container composed of </a:t>
            </a:r>
            <a:r>
              <a:rPr lang="en-US" sz="2800" dirty="0" err="1"/>
              <a:t>TreeNodes</a:t>
            </a:r>
            <a:r>
              <a:rPr lang="en-US" sz="2800" dirty="0"/>
              <a:t>.</a:t>
            </a:r>
          </a:p>
          <a:p>
            <a:r>
              <a:rPr lang="en-US" sz="2800" dirty="0"/>
              <a:t>Each data value can point-to another value on its left and right (left and right subtrees).</a:t>
            </a:r>
          </a:p>
          <a:p>
            <a:r>
              <a:rPr lang="en-US" sz="2800" dirty="0"/>
              <a:t>The first element is called the root</a:t>
            </a:r>
          </a:p>
          <a:p>
            <a:pPr lvl="1"/>
            <a:r>
              <a:rPr lang="en-US" sz="2400" dirty="0"/>
              <a:t>Every element can be considered a root of its own subtree.</a:t>
            </a:r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2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05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44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0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19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5181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67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5092327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6235327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494709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7225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TreeNodes</a:t>
            </a:r>
            <a:r>
              <a:rPr lang="en-US" dirty="0"/>
              <a:t> to make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root = new </a:t>
            </a:r>
            <a:r>
              <a:rPr lang="en-US" sz="2400" dirty="0" err="1"/>
              <a:t>TreeNode</a:t>
            </a:r>
            <a:r>
              <a:rPr lang="en-US" sz="2400" dirty="0"/>
              <a:t>(“</a:t>
            </a:r>
            <a:r>
              <a:rPr lang="en-US" sz="2400" b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”);</a:t>
            </a:r>
          </a:p>
        </p:txBody>
      </p:sp>
      <p:sp>
        <p:nvSpPr>
          <p:cNvPr id="4" name="Oval 3"/>
          <p:cNvSpPr/>
          <p:nvPr/>
        </p:nvSpPr>
        <p:spPr>
          <a:xfrm>
            <a:off x="8534400" y="2819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392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FF6968-806B-FFA6-02CA-6EFA0F68E65C}"/>
              </a:ext>
            </a:extLst>
          </p:cNvPr>
          <p:cNvSpPr txBox="1"/>
          <p:nvPr/>
        </p:nvSpPr>
        <p:spPr>
          <a:xfrm>
            <a:off x="8458200" y="19812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0B158-61E3-294C-9423-FEBCA5BA39D8}"/>
              </a:ext>
            </a:extLst>
          </p:cNvPr>
          <p:cNvSpPr txBox="1"/>
          <p:nvPr/>
        </p:nvSpPr>
        <p:spPr>
          <a:xfrm>
            <a:off x="8674331" y="2913611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548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TreeNodes</a:t>
            </a:r>
            <a:r>
              <a:rPr lang="en-US" dirty="0"/>
              <a:t> to make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root = new </a:t>
            </a:r>
            <a:r>
              <a:rPr lang="en-US" sz="2400" dirty="0" err="1"/>
              <a:t>TreeNode</a:t>
            </a:r>
            <a:r>
              <a:rPr lang="en-US" sz="2400" dirty="0"/>
              <a:t>(“M”);</a:t>
            </a:r>
          </a:p>
          <a:p>
            <a:pPr marL="0" indent="0">
              <a:buNone/>
            </a:pPr>
            <a:r>
              <a:rPr lang="en-US" sz="2400" dirty="0" err="1"/>
              <a:t>root.setLeft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”));</a:t>
            </a:r>
          </a:p>
        </p:txBody>
      </p:sp>
      <p:sp>
        <p:nvSpPr>
          <p:cNvPr id="4" name="Oval 3"/>
          <p:cNvSpPr/>
          <p:nvPr/>
        </p:nvSpPr>
        <p:spPr>
          <a:xfrm>
            <a:off x="8534400" y="2819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392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38992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8305800" y="3429000"/>
            <a:ext cx="4572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A80094-1705-E5BB-C045-454233256B9C}"/>
              </a:ext>
            </a:extLst>
          </p:cNvPr>
          <p:cNvSpPr txBox="1"/>
          <p:nvPr/>
        </p:nvSpPr>
        <p:spPr>
          <a:xfrm>
            <a:off x="8458200" y="19812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D4C1F-B824-5DC6-9617-3DA1512A1B66}"/>
              </a:ext>
            </a:extLst>
          </p:cNvPr>
          <p:cNvSpPr txBox="1"/>
          <p:nvPr/>
        </p:nvSpPr>
        <p:spPr>
          <a:xfrm>
            <a:off x="8674331" y="2913611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5CC16-BEC5-0638-6144-C45178C04D5F}"/>
              </a:ext>
            </a:extLst>
          </p:cNvPr>
          <p:cNvSpPr txBox="1"/>
          <p:nvPr/>
        </p:nvSpPr>
        <p:spPr>
          <a:xfrm>
            <a:off x="8159635" y="3992079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2311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TreeNodes</a:t>
            </a:r>
            <a:r>
              <a:rPr lang="en-US" dirty="0"/>
              <a:t> to make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root = new </a:t>
            </a:r>
            <a:r>
              <a:rPr lang="en-US" sz="2400" dirty="0" err="1"/>
              <a:t>TreeNode</a:t>
            </a:r>
            <a:r>
              <a:rPr lang="en-US" sz="2400" dirty="0"/>
              <a:t>(“M”);</a:t>
            </a:r>
          </a:p>
          <a:p>
            <a:pPr marL="0" indent="0">
              <a:buNone/>
            </a:pPr>
            <a:r>
              <a:rPr lang="en-US" sz="2400" dirty="0" err="1"/>
              <a:t>root.setLeft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(“B”));</a:t>
            </a:r>
          </a:p>
          <a:p>
            <a:pPr marL="0" indent="0">
              <a:buNone/>
            </a:pPr>
            <a:r>
              <a:rPr lang="en-US" sz="2400" dirty="0" err="1"/>
              <a:t>root.setRight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/>
              <a:t>”));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8534400" y="2819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392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38992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8305800" y="3429000"/>
            <a:ext cx="5334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144000" y="391927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8839200" y="3429001"/>
            <a:ext cx="609600" cy="49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6C0CAF-13E8-C42C-6127-67F651F1229E}"/>
              </a:ext>
            </a:extLst>
          </p:cNvPr>
          <p:cNvSpPr txBox="1"/>
          <p:nvPr/>
        </p:nvSpPr>
        <p:spPr>
          <a:xfrm>
            <a:off x="8458200" y="19812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F7F06-8CAC-1B99-DF8D-9AF43DC1B984}"/>
              </a:ext>
            </a:extLst>
          </p:cNvPr>
          <p:cNvSpPr txBox="1"/>
          <p:nvPr/>
        </p:nvSpPr>
        <p:spPr>
          <a:xfrm>
            <a:off x="8674331" y="2913611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ACB3A-2483-D2CD-BA9B-A06032A33C52}"/>
              </a:ext>
            </a:extLst>
          </p:cNvPr>
          <p:cNvSpPr txBox="1"/>
          <p:nvPr/>
        </p:nvSpPr>
        <p:spPr>
          <a:xfrm>
            <a:off x="8159635" y="3992079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5AB9C-A8A6-AF22-B65B-6C44D7821105}"/>
              </a:ext>
            </a:extLst>
          </p:cNvPr>
          <p:cNvSpPr txBox="1"/>
          <p:nvPr/>
        </p:nvSpPr>
        <p:spPr>
          <a:xfrm>
            <a:off x="9261417" y="4006158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3010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TreeNodes</a:t>
            </a:r>
            <a:r>
              <a:rPr lang="en-US" dirty="0"/>
              <a:t> to make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root = new </a:t>
            </a:r>
            <a:r>
              <a:rPr lang="en-US" sz="2400" dirty="0" err="1"/>
              <a:t>TreeNode</a:t>
            </a:r>
            <a:r>
              <a:rPr lang="en-US" sz="2400" dirty="0"/>
              <a:t>(“M”);</a:t>
            </a:r>
          </a:p>
          <a:p>
            <a:pPr marL="0" indent="0">
              <a:buNone/>
            </a:pPr>
            <a:r>
              <a:rPr lang="en-US" sz="2400" dirty="0" err="1"/>
              <a:t>root.setLeft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(“B”));</a:t>
            </a:r>
          </a:p>
          <a:p>
            <a:pPr marL="0" indent="0">
              <a:buNone/>
            </a:pPr>
            <a:r>
              <a:rPr lang="en-US" sz="2400" dirty="0" err="1"/>
              <a:t>root.setRight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(“T”));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 err="1"/>
              <a:t>root.getLeft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curr.setLeft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”));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8534400" y="2819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392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38992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8305800" y="3429000"/>
            <a:ext cx="5334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144000" y="391927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8839200" y="3429001"/>
            <a:ext cx="609600" cy="49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67600" y="497914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H="1">
            <a:off x="7772400" y="4508874"/>
            <a:ext cx="5334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3664137"/>
            <a:ext cx="381000" cy="2551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1FBA0B-641F-4BDF-F23D-95FAC39B8B67}"/>
              </a:ext>
            </a:extLst>
          </p:cNvPr>
          <p:cNvSpPr txBox="1"/>
          <p:nvPr/>
        </p:nvSpPr>
        <p:spPr>
          <a:xfrm>
            <a:off x="8458200" y="19812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1B4B7-4B79-9027-B530-ECE8E15FA654}"/>
              </a:ext>
            </a:extLst>
          </p:cNvPr>
          <p:cNvSpPr txBox="1"/>
          <p:nvPr/>
        </p:nvSpPr>
        <p:spPr>
          <a:xfrm>
            <a:off x="8674331" y="2913611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27A75-CFFE-E8DD-0E07-3502E1997A5B}"/>
              </a:ext>
            </a:extLst>
          </p:cNvPr>
          <p:cNvSpPr txBox="1"/>
          <p:nvPr/>
        </p:nvSpPr>
        <p:spPr>
          <a:xfrm>
            <a:off x="8159635" y="3992079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92706-A53C-C804-14D1-E9537C427F3D}"/>
              </a:ext>
            </a:extLst>
          </p:cNvPr>
          <p:cNvSpPr txBox="1"/>
          <p:nvPr/>
        </p:nvSpPr>
        <p:spPr>
          <a:xfrm>
            <a:off x="9261417" y="4006158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863BDA-ACBF-3773-1A0F-DFE66C5A6D48}"/>
              </a:ext>
            </a:extLst>
          </p:cNvPr>
          <p:cNvSpPr txBox="1"/>
          <p:nvPr/>
        </p:nvSpPr>
        <p:spPr>
          <a:xfrm>
            <a:off x="7620000" y="5099282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F491B-74BA-FAAD-20EE-DD7416D775D4}"/>
              </a:ext>
            </a:extLst>
          </p:cNvPr>
          <p:cNvSpPr txBox="1"/>
          <p:nvPr/>
        </p:nvSpPr>
        <p:spPr>
          <a:xfrm>
            <a:off x="7204016" y="3429000"/>
            <a:ext cx="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3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TreeNodes</a:t>
            </a:r>
            <a:r>
              <a:rPr lang="en-US" dirty="0"/>
              <a:t> to make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87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root = new </a:t>
            </a:r>
            <a:r>
              <a:rPr lang="en-US" sz="2400" dirty="0" err="1"/>
              <a:t>TreeNode</a:t>
            </a:r>
            <a:r>
              <a:rPr lang="en-US" sz="2400" dirty="0"/>
              <a:t>(“M”);</a:t>
            </a:r>
          </a:p>
          <a:p>
            <a:pPr marL="0" indent="0">
              <a:buNone/>
            </a:pPr>
            <a:r>
              <a:rPr lang="en-US" sz="2400" dirty="0" err="1"/>
              <a:t>root.setLeft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(“B”));</a:t>
            </a:r>
          </a:p>
          <a:p>
            <a:pPr marL="0" indent="0">
              <a:buNone/>
            </a:pPr>
            <a:r>
              <a:rPr lang="en-US" sz="2400" dirty="0" err="1"/>
              <a:t>root.setRight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(“T”));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TreeNode</a:t>
            </a:r>
            <a:r>
              <a:rPr lang="en-US" sz="2400" dirty="0"/>
              <a:t> </a:t>
            </a:r>
            <a:r>
              <a:rPr lang="en-US" sz="2400" dirty="0" err="1"/>
              <a:t>curr</a:t>
            </a:r>
            <a:r>
              <a:rPr lang="en-US" sz="2400" dirty="0"/>
              <a:t> = </a:t>
            </a:r>
            <a:r>
              <a:rPr lang="en-US" sz="2400" dirty="0" err="1"/>
              <a:t>root.getLeft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curr.setLeft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(“A”));</a:t>
            </a:r>
          </a:p>
          <a:p>
            <a:pPr marL="0" indent="0">
              <a:buNone/>
            </a:pPr>
            <a:r>
              <a:rPr lang="en-US" sz="2400" dirty="0" err="1"/>
              <a:t>curr.setRight</a:t>
            </a:r>
            <a:r>
              <a:rPr lang="en-US" sz="2400" dirty="0"/>
              <a:t>(new </a:t>
            </a:r>
            <a:r>
              <a:rPr lang="en-US" sz="2400" dirty="0" err="1"/>
              <a:t>TreeNode</a:t>
            </a:r>
            <a:r>
              <a:rPr lang="en-US" sz="2400" dirty="0"/>
              <a:t>(“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”));</a:t>
            </a:r>
          </a:p>
        </p:txBody>
      </p:sp>
      <p:sp>
        <p:nvSpPr>
          <p:cNvPr id="4" name="Oval 3"/>
          <p:cNvSpPr/>
          <p:nvPr/>
        </p:nvSpPr>
        <p:spPr>
          <a:xfrm>
            <a:off x="8534400" y="2819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8392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00" y="389927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8305800" y="3429000"/>
            <a:ext cx="5334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144000" y="3919275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8839200" y="3429001"/>
            <a:ext cx="609600" cy="49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467600" y="497914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2" idx="0"/>
          </p:cNvCxnSpPr>
          <p:nvPr/>
        </p:nvCxnSpPr>
        <p:spPr>
          <a:xfrm flipH="1">
            <a:off x="7772400" y="4508874"/>
            <a:ext cx="533400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20000" y="3664137"/>
            <a:ext cx="381000" cy="25513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610600" y="497914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8305800" y="4488874"/>
            <a:ext cx="609600" cy="490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815CD1-3B59-2976-CEAF-CF4B531042DC}"/>
              </a:ext>
            </a:extLst>
          </p:cNvPr>
          <p:cNvSpPr txBox="1"/>
          <p:nvPr/>
        </p:nvSpPr>
        <p:spPr>
          <a:xfrm>
            <a:off x="8458200" y="1981200"/>
            <a:ext cx="68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B6CF3-9CEC-B817-969B-703D8C87EDC2}"/>
              </a:ext>
            </a:extLst>
          </p:cNvPr>
          <p:cNvSpPr txBox="1"/>
          <p:nvPr/>
        </p:nvSpPr>
        <p:spPr>
          <a:xfrm>
            <a:off x="8674331" y="2913611"/>
            <a:ext cx="45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6098E-62C1-17AB-1D18-757F7D1B5A8D}"/>
              </a:ext>
            </a:extLst>
          </p:cNvPr>
          <p:cNvSpPr txBox="1"/>
          <p:nvPr/>
        </p:nvSpPr>
        <p:spPr>
          <a:xfrm>
            <a:off x="8159635" y="3992079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64BBA-0190-5D7D-AC53-7198473C72EF}"/>
              </a:ext>
            </a:extLst>
          </p:cNvPr>
          <p:cNvSpPr txBox="1"/>
          <p:nvPr/>
        </p:nvSpPr>
        <p:spPr>
          <a:xfrm>
            <a:off x="9261417" y="4006158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43A85-C2E1-350E-AF8A-31E529CE13A7}"/>
              </a:ext>
            </a:extLst>
          </p:cNvPr>
          <p:cNvSpPr txBox="1"/>
          <p:nvPr/>
        </p:nvSpPr>
        <p:spPr>
          <a:xfrm>
            <a:off x="7620000" y="5099282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C7239F-1FBD-1383-F6F8-5DD3AFF2D159}"/>
              </a:ext>
            </a:extLst>
          </p:cNvPr>
          <p:cNvSpPr txBox="1"/>
          <p:nvPr/>
        </p:nvSpPr>
        <p:spPr>
          <a:xfrm>
            <a:off x="8769232" y="5060090"/>
            <a:ext cx="37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B345C-1061-BBAB-09D8-542A6C108F9C}"/>
              </a:ext>
            </a:extLst>
          </p:cNvPr>
          <p:cNvSpPr txBox="1"/>
          <p:nvPr/>
        </p:nvSpPr>
        <p:spPr>
          <a:xfrm>
            <a:off x="7204016" y="3429000"/>
            <a:ext cx="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879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Binary Trees</vt:lpstr>
      <vt:lpstr>The TreeNode Object</vt:lpstr>
      <vt:lpstr>PowerPoint Presentation</vt:lpstr>
      <vt:lpstr>PowerPoint Presentation</vt:lpstr>
      <vt:lpstr>Using TreeNodes to make a Tree</vt:lpstr>
      <vt:lpstr>Using TreeNodes to make a Tree</vt:lpstr>
      <vt:lpstr>Using TreeNodes to make a Tree</vt:lpstr>
      <vt:lpstr>Using TreeNodes to make a Tree</vt:lpstr>
      <vt:lpstr>Using TreeNodes to make a Tree</vt:lpstr>
      <vt:lpstr>PowerPoint Presentation</vt:lpstr>
      <vt:lpstr>PowerPoint Presentation</vt:lpstr>
      <vt:lpstr>PowerPoint Presentation</vt:lpstr>
      <vt:lpstr>PowerPoint Presentation</vt:lpstr>
      <vt:lpstr>Building Heaps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Oberle, Doug R</dc:creator>
  <cp:lastModifiedBy>Oberle, Doug R</cp:lastModifiedBy>
  <cp:revision>24</cp:revision>
  <dcterms:created xsi:type="dcterms:W3CDTF">2006-08-16T00:00:00Z</dcterms:created>
  <dcterms:modified xsi:type="dcterms:W3CDTF">2024-02-27T22:28:53Z</dcterms:modified>
</cp:coreProperties>
</file>