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1" y="37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Roadside trees">
            <a:extLst>
              <a:ext uri="{FF2B5EF4-FFF2-40B4-BE49-F238E27FC236}">
                <a16:creationId xmlns:a16="http://schemas.microsoft.com/office/drawing/2014/main" id="{2294909E-3FAA-58FB-A0E2-9CF7C3602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37" b="18848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556" y="5746071"/>
            <a:ext cx="7015499" cy="852260"/>
          </a:xfrm>
        </p:spPr>
        <p:txBody>
          <a:bodyPr anchor="ctr">
            <a:normAutofit/>
          </a:bodyPr>
          <a:lstStyle/>
          <a:p>
            <a:pPr algn="l"/>
            <a:r>
              <a:rPr lang="en-US" sz="3600"/>
              <a:t>Traversing Binary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05056" y="5746071"/>
            <a:ext cx="4114801" cy="852260"/>
          </a:xfrm>
        </p:spPr>
        <p:txBody>
          <a:bodyPr anchor="ctr">
            <a:normAutofit/>
          </a:bodyPr>
          <a:lstStyle/>
          <a:p>
            <a:pPr algn="r"/>
            <a:r>
              <a:rPr lang="en-US" sz="2000"/>
              <a:t>Prefix, Infix, Postfix</a:t>
            </a:r>
          </a:p>
        </p:txBody>
      </p:sp>
    </p:spTree>
    <p:extLst>
      <p:ext uri="{BB962C8B-B14F-4D97-AF65-F5344CB8AC3E}">
        <p14:creationId xmlns:p14="http://schemas.microsoft.com/office/powerpoint/2010/main" val="172807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	B		    </a:t>
            </a:r>
            <a:r>
              <a:rPr lang="en-US" sz="2400" b="1" dirty="0"/>
              <a:t>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A	          D          </a:t>
            </a:r>
            <a:r>
              <a:rPr lang="en-US" sz="2400" b="1" dirty="0"/>
              <a:t>P                   Y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Prefix (preorder)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b="1" dirty="0"/>
              <a:t>Recursively traverse the </a:t>
            </a:r>
            <a:r>
              <a:rPr lang="en-US" sz="2400" b="1" dirty="0">
                <a:solidFill>
                  <a:srgbClr val="7030A0"/>
                </a:solidFill>
              </a:rPr>
              <a:t>LEFT</a:t>
            </a:r>
            <a:r>
              <a:rPr lang="en-US" sz="2400" b="1" dirty="0"/>
              <a:t>-subtree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RIGHT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  <a:p>
            <a:endParaRPr lang="en-US" sz="2400" dirty="0"/>
          </a:p>
          <a:p>
            <a:r>
              <a:rPr lang="en-US" sz="2400" b="1" dirty="0"/>
              <a:t>    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M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B	A        D	   </a:t>
            </a:r>
            <a:r>
              <a:rPr lang="en-US" sz="2400" b="1" dirty="0"/>
              <a:t>T	  P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ROOT    LEFT    RIGHT	 </a:t>
            </a:r>
            <a:r>
              <a:rPr lang="en-US" sz="2000" dirty="0"/>
              <a:t>ROOT     </a:t>
            </a:r>
            <a:r>
              <a:rPr lang="en-US" sz="2000" b="1" dirty="0"/>
              <a:t>LEFT</a:t>
            </a:r>
            <a:r>
              <a:rPr lang="en-US" sz="2000" dirty="0"/>
              <a:t>    RIGHT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ROOT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/>
              <a:t>	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LEFT-subtree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b="1" dirty="0"/>
              <a:t>RIGHT</a:t>
            </a:r>
            <a:r>
              <a:rPr lang="en-US" sz="2400" dirty="0"/>
              <a:t>-subtree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828800" y="2971800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33800" y="2964874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53200" y="2964874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338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58926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959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566274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914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128374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610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	B		    </a:t>
            </a:r>
            <a:r>
              <a:rPr lang="en-US" sz="2400" b="1" dirty="0"/>
              <a:t>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A	          D          </a:t>
            </a:r>
            <a:r>
              <a:rPr lang="en-US" sz="2400" b="1" dirty="0"/>
              <a:t>P                   Y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Prefix (preorder)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  <a:p>
            <a:pPr marL="457200" indent="-457200">
              <a:buAutoNum type="arabicParenR"/>
            </a:pPr>
            <a:r>
              <a:rPr lang="en-US" sz="2400" b="1" dirty="0"/>
              <a:t>Recursively traverse the </a:t>
            </a:r>
            <a:r>
              <a:rPr lang="en-US" sz="2400" b="1" dirty="0">
                <a:solidFill>
                  <a:srgbClr val="7030A0"/>
                </a:solidFill>
              </a:rPr>
              <a:t>RIGHT</a:t>
            </a:r>
            <a:r>
              <a:rPr lang="en-US" sz="2400" b="1" dirty="0"/>
              <a:t>-subtree</a:t>
            </a:r>
          </a:p>
          <a:p>
            <a:endParaRPr lang="en-US" sz="2400" dirty="0"/>
          </a:p>
          <a:p>
            <a:r>
              <a:rPr lang="en-US" sz="2400" b="1" dirty="0"/>
              <a:t>    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M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B	A        D	   </a:t>
            </a:r>
            <a:r>
              <a:rPr lang="en-US" sz="2400" b="1" dirty="0"/>
              <a:t>T	  P         Y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ROOT    LEFT    RIGHT	 </a:t>
            </a:r>
            <a:r>
              <a:rPr lang="en-US" sz="2000" dirty="0"/>
              <a:t>ROOT     LEFT    </a:t>
            </a:r>
            <a:r>
              <a:rPr lang="en-US" sz="2000" b="1" dirty="0"/>
              <a:t>RIGHT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ROOT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/>
              <a:t>	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LEFT-subtree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b="1" dirty="0"/>
              <a:t>RIGHT</a:t>
            </a:r>
            <a:r>
              <a:rPr lang="en-US" sz="2400" dirty="0"/>
              <a:t>-subtree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828800" y="2971800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33800" y="2964874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53200" y="2964874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338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58926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959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566274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914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128374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969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B		    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A	          D          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Prefix (preorder)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/>
              <a:t>Analyze the </a:t>
            </a:r>
            <a:r>
              <a:rPr lang="en-US" sz="2400" b="1" dirty="0">
                <a:solidFill>
                  <a:srgbClr val="7030A0"/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dirty="0"/>
              <a:t>Recursively traverse the </a:t>
            </a:r>
            <a:r>
              <a:rPr lang="en-US" sz="2400" b="1" dirty="0">
                <a:solidFill>
                  <a:srgbClr val="7030A0"/>
                </a:solidFill>
              </a:rPr>
              <a:t>LEFT</a:t>
            </a:r>
            <a:r>
              <a:rPr lang="en-US" sz="2400" dirty="0"/>
              <a:t>-subtree</a:t>
            </a:r>
          </a:p>
          <a:p>
            <a:pPr marL="457200" indent="-457200">
              <a:buAutoNum type="arabicParenR"/>
            </a:pPr>
            <a:r>
              <a:rPr lang="en-US" sz="2400" dirty="0"/>
              <a:t>Recursively traverse the </a:t>
            </a:r>
            <a:r>
              <a:rPr lang="en-US" sz="2400" b="1" dirty="0">
                <a:solidFill>
                  <a:srgbClr val="7030A0"/>
                </a:solidFill>
              </a:rPr>
              <a:t>RIGHT</a:t>
            </a:r>
            <a:r>
              <a:rPr lang="en-US" sz="2400" dirty="0"/>
              <a:t>-subtree</a:t>
            </a:r>
          </a:p>
          <a:p>
            <a:endParaRPr lang="en-US" sz="2400" dirty="0"/>
          </a:p>
          <a:p>
            <a:r>
              <a:rPr lang="en-US" sz="2400" b="1" dirty="0"/>
              <a:t>      M		</a:t>
            </a:r>
            <a:r>
              <a:rPr lang="en-US" sz="2400" dirty="0"/>
              <a:t>   </a:t>
            </a:r>
            <a:r>
              <a:rPr lang="en-US" sz="2400" b="1" dirty="0"/>
              <a:t>B	A        D	   T	  P         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03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B		    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A	          D          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Infix (</a:t>
            </a:r>
            <a:r>
              <a:rPr lang="en-US" sz="2400" dirty="0" err="1"/>
              <a:t>inorder</a:t>
            </a:r>
            <a:r>
              <a:rPr lang="en-US" sz="2400" dirty="0"/>
              <a:t>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/>
              <a:t>Recursively traverse the </a:t>
            </a:r>
            <a:r>
              <a:rPr lang="en-US" sz="2400" dirty="0">
                <a:solidFill>
                  <a:srgbClr val="7030A0"/>
                </a:solidFill>
              </a:rPr>
              <a:t>LEFT</a:t>
            </a:r>
            <a:r>
              <a:rPr lang="en-US" sz="2400" dirty="0"/>
              <a:t>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Analyze the </a:t>
            </a:r>
            <a:r>
              <a:rPr lang="en-US" sz="2400" dirty="0">
                <a:solidFill>
                  <a:srgbClr val="7030A0"/>
                </a:solidFill>
              </a:rPr>
              <a:t>ROOT</a:t>
            </a:r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/>
              <a:t>Recursively traverse the </a:t>
            </a:r>
            <a:r>
              <a:rPr lang="en-US" sz="2400" dirty="0">
                <a:solidFill>
                  <a:srgbClr val="7030A0"/>
                </a:solidFill>
              </a:rPr>
              <a:t>RIGHT</a:t>
            </a:r>
            <a:r>
              <a:rPr lang="en-US" sz="2400" dirty="0"/>
              <a:t>-subtree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pPr marL="457200" indent="-457200">
              <a:buAutoNum type="arabicParenR"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LEFT-subtree		ROOT		 RIGHT-subtree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638590" y="2978727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81200" y="2978728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73982" y="2971801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979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B		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A	          D 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n-US" sz="2400" dirty="0"/>
              <a:t>          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Infix (</a:t>
            </a:r>
            <a:r>
              <a:rPr lang="en-US" sz="2400" dirty="0" err="1"/>
              <a:t>inorder</a:t>
            </a:r>
            <a:r>
              <a:rPr lang="en-US" sz="2400" dirty="0"/>
              <a:t>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b="1" dirty="0"/>
              <a:t>Recursively traverse the </a:t>
            </a:r>
            <a:r>
              <a:rPr lang="en-US" sz="2400" b="1" dirty="0">
                <a:solidFill>
                  <a:srgbClr val="7030A0"/>
                </a:solidFill>
              </a:rPr>
              <a:t>LEFT</a:t>
            </a:r>
            <a:r>
              <a:rPr lang="en-US" sz="2400" b="1" dirty="0"/>
              <a:t>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ROOT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RIGHT-subtree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pPr marL="457200" indent="-457200">
              <a:buAutoNum type="arabicParenR"/>
            </a:pPr>
            <a:endParaRPr lang="en-US" sz="2400" dirty="0"/>
          </a:p>
          <a:p>
            <a:r>
              <a:rPr lang="en-US" sz="2400" dirty="0"/>
              <a:t> </a:t>
            </a:r>
            <a:r>
              <a:rPr lang="en-US" sz="2000" dirty="0"/>
              <a:t>LEFT     ROOT   RIGHT</a:t>
            </a:r>
            <a:endParaRPr lang="en-US" sz="2400" dirty="0"/>
          </a:p>
          <a:p>
            <a:r>
              <a:rPr lang="en-US" sz="2400" b="1" dirty="0"/>
              <a:t> LEFT-subtree</a:t>
            </a:r>
            <a:r>
              <a:rPr lang="en-US" sz="2400" dirty="0"/>
              <a:t>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		 RIGHT-subtree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638590" y="2978727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81200" y="2978728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73982" y="2971801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812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813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433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05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B		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A	          D 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n-US" sz="2400" dirty="0"/>
              <a:t>          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Infix (</a:t>
            </a:r>
            <a:r>
              <a:rPr lang="en-US" sz="2400" dirty="0" err="1"/>
              <a:t>inorder</a:t>
            </a:r>
            <a:r>
              <a:rPr lang="en-US" sz="2400" dirty="0"/>
              <a:t>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b="1" dirty="0"/>
              <a:t>Recursively traverse the </a:t>
            </a:r>
            <a:r>
              <a:rPr lang="en-US" sz="2400" b="1" dirty="0">
                <a:solidFill>
                  <a:srgbClr val="7030A0"/>
                </a:solidFill>
              </a:rPr>
              <a:t>LEFT</a:t>
            </a:r>
            <a:r>
              <a:rPr lang="en-US" sz="2400" b="1" dirty="0"/>
              <a:t>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ROOT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RIGHT-subtree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r>
              <a:rPr lang="en-US" sz="2400" dirty="0"/>
              <a:t>   A</a:t>
            </a:r>
          </a:p>
          <a:p>
            <a:r>
              <a:rPr lang="en-US" sz="2400" dirty="0"/>
              <a:t> </a:t>
            </a:r>
            <a:r>
              <a:rPr lang="en-US" sz="2000" b="1" dirty="0"/>
              <a:t>LEFT</a:t>
            </a:r>
            <a:r>
              <a:rPr lang="en-US" sz="2000" dirty="0"/>
              <a:t>  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ROOT   RIGHT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b="1" dirty="0"/>
              <a:t> LEFT-subtree</a:t>
            </a:r>
            <a:r>
              <a:rPr lang="en-US" sz="2400" dirty="0"/>
              <a:t>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		 RIGHT-subtree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638590" y="2978727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81200" y="2978728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73982" y="2971801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812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81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43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83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B		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A	          D 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n-US" sz="2400" dirty="0"/>
              <a:t>          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Infix (</a:t>
            </a:r>
            <a:r>
              <a:rPr lang="en-US" sz="2400" dirty="0" err="1"/>
              <a:t>inorder</a:t>
            </a:r>
            <a:r>
              <a:rPr lang="en-US" sz="2400" dirty="0"/>
              <a:t>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LEFT-subtree</a:t>
            </a:r>
          </a:p>
          <a:p>
            <a:pPr marL="457200" indent="-457200">
              <a:buFontTx/>
              <a:buAutoNum type="arabicParenR"/>
            </a:pPr>
            <a:r>
              <a:rPr lang="en-US" sz="2400" b="1" dirty="0"/>
              <a:t>Analyze the </a:t>
            </a:r>
            <a:r>
              <a:rPr lang="en-US" sz="2400" b="1" dirty="0">
                <a:solidFill>
                  <a:srgbClr val="7030A0"/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RIGHT-subtree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/>
              <a:t>         B</a:t>
            </a:r>
          </a:p>
          <a:p>
            <a:r>
              <a:rPr lang="en-US" sz="2400" dirty="0"/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000" dirty="0"/>
              <a:t>     </a:t>
            </a:r>
            <a:r>
              <a:rPr lang="en-US" sz="2000" b="1" dirty="0"/>
              <a:t>ROOT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  RIGHT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b="1" dirty="0"/>
              <a:t> LEFT-subtree</a:t>
            </a:r>
            <a:r>
              <a:rPr lang="en-US" sz="2400" dirty="0"/>
              <a:t>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		 RIGHT-subtree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638590" y="2978727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81200" y="2978728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73982" y="2971801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81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813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43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8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B		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A	          D 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n-US" sz="2400" dirty="0"/>
              <a:t>          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Infix (</a:t>
            </a:r>
            <a:r>
              <a:rPr lang="en-US" sz="2400" dirty="0" err="1"/>
              <a:t>inorder</a:t>
            </a:r>
            <a:r>
              <a:rPr lang="en-US" sz="2400" dirty="0"/>
              <a:t>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LEFT-subtree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ROOT</a:t>
            </a:r>
          </a:p>
          <a:p>
            <a:pPr marL="457200" indent="-457200">
              <a:buAutoNum type="arabicParenR"/>
            </a:pPr>
            <a:r>
              <a:rPr lang="en-US" sz="2400" b="1" dirty="0"/>
              <a:t>Recursively traverse the </a:t>
            </a:r>
            <a:r>
              <a:rPr lang="en-US" sz="2400" b="1" dirty="0">
                <a:solidFill>
                  <a:srgbClr val="7030A0"/>
                </a:solidFill>
              </a:rPr>
              <a:t>RIGHT</a:t>
            </a:r>
            <a:r>
              <a:rPr lang="en-US" sz="2400" b="1" dirty="0"/>
              <a:t>-subtree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/>
              <a:t>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sz="2400" dirty="0"/>
              <a:t>         D</a:t>
            </a:r>
          </a:p>
          <a:p>
            <a:r>
              <a:rPr lang="en-US" sz="2400" dirty="0"/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000" dirty="0"/>
              <a:t>  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ROOT   </a:t>
            </a:r>
            <a:r>
              <a:rPr lang="en-US" sz="2000" b="1" dirty="0"/>
              <a:t>RIGHT</a:t>
            </a:r>
            <a:endParaRPr lang="en-US" sz="2400" b="1" dirty="0"/>
          </a:p>
          <a:p>
            <a:r>
              <a:rPr lang="en-US" sz="2400" b="1" dirty="0"/>
              <a:t> LEFT-subtree</a:t>
            </a:r>
            <a:r>
              <a:rPr lang="en-US" sz="2400" dirty="0"/>
              <a:t>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		 RIGHT-subtree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638590" y="2978727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81200" y="2978728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73982" y="2971801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81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81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433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04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B		    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A	          D          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Infix (</a:t>
            </a:r>
            <a:r>
              <a:rPr lang="en-US" sz="2400" dirty="0" err="1"/>
              <a:t>inorder</a:t>
            </a:r>
            <a:r>
              <a:rPr lang="en-US" sz="2400" dirty="0"/>
              <a:t>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LEFT-subtree</a:t>
            </a:r>
          </a:p>
          <a:p>
            <a:pPr marL="457200" indent="-457200">
              <a:buFontTx/>
              <a:buAutoNum type="arabicParenR"/>
            </a:pPr>
            <a:r>
              <a:rPr lang="en-US" sz="2400" b="1" dirty="0"/>
              <a:t>Analyze the </a:t>
            </a:r>
            <a:r>
              <a:rPr lang="en-US" sz="2400" b="1" dirty="0">
                <a:solidFill>
                  <a:srgbClr val="7030A0"/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RIGHT-subtree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/>
              <a:t>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sz="2400" dirty="0"/>
              <a:t>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                  </a:t>
            </a:r>
            <a:r>
              <a:rPr lang="en-US" sz="2400" dirty="0"/>
              <a:t>M</a:t>
            </a:r>
          </a:p>
          <a:p>
            <a:r>
              <a:rPr lang="en-US" sz="2400" dirty="0"/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000" dirty="0"/>
              <a:t>  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ROOT   RIGHT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b="1" dirty="0"/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LEFT-subtree	</a:t>
            </a:r>
            <a:r>
              <a:rPr lang="en-US" sz="2400" dirty="0"/>
              <a:t>	</a:t>
            </a:r>
            <a:r>
              <a:rPr lang="en-US" sz="2400" b="1" dirty="0"/>
              <a:t>ROOT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 RIGHT-subtree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638590" y="2978727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81200" y="2978728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73982" y="2971801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81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81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43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122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		  M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	B	</a:t>
            </a:r>
            <a:r>
              <a:rPr lang="en-US" sz="2400" dirty="0"/>
              <a:t>	    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/>
              <a:t>	 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sz="2400" dirty="0"/>
              <a:t>          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Infix (</a:t>
            </a:r>
            <a:r>
              <a:rPr lang="en-US" sz="2400" dirty="0" err="1"/>
              <a:t>inorder</a:t>
            </a:r>
            <a:r>
              <a:rPr lang="en-US" sz="2400" dirty="0"/>
              <a:t>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LEFT-subtree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ROOT</a:t>
            </a:r>
          </a:p>
          <a:p>
            <a:pPr marL="457200" indent="-457200">
              <a:buAutoNum type="arabicParenR"/>
            </a:pPr>
            <a:r>
              <a:rPr lang="en-US" sz="2400" b="1" dirty="0"/>
              <a:t>Recursively traverse the </a:t>
            </a:r>
            <a:r>
              <a:rPr lang="en-US" sz="2400" b="1" dirty="0">
                <a:solidFill>
                  <a:srgbClr val="7030A0"/>
                </a:solidFill>
              </a:rPr>
              <a:t>RIGHT</a:t>
            </a:r>
            <a:r>
              <a:rPr lang="en-US" sz="2400" b="1" dirty="0"/>
              <a:t>-subtree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/>
              <a:t>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sz="2400" dirty="0"/>
              <a:t>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                  M</a:t>
            </a:r>
          </a:p>
          <a:p>
            <a:r>
              <a:rPr lang="en-US" sz="2400" dirty="0"/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000" dirty="0"/>
              <a:t>  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ROOT   RIGHT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/>
              <a:t>LEFT     ROOT   RIGHT</a:t>
            </a:r>
          </a:p>
          <a:p>
            <a:r>
              <a:rPr lang="en-US" sz="2400" b="1" dirty="0"/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LEFT-subtree	</a:t>
            </a:r>
            <a:r>
              <a:rPr lang="en-US" sz="2400" dirty="0"/>
              <a:t>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		 </a:t>
            </a:r>
            <a:r>
              <a:rPr lang="en-US" sz="2400" b="1" dirty="0"/>
              <a:t>RIGHT-subtree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638590" y="2978727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81200" y="2978728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73982" y="2971801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81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81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43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573982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374082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36082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29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B		    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A	          D          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Prefix (preorder)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/>
              <a:t>Analyze the </a:t>
            </a:r>
            <a:r>
              <a:rPr lang="en-US" sz="2400" b="1" dirty="0">
                <a:solidFill>
                  <a:srgbClr val="7030A0"/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dirty="0"/>
              <a:t>Recursively traverse the </a:t>
            </a:r>
            <a:r>
              <a:rPr lang="en-US" sz="2400" b="1" dirty="0">
                <a:solidFill>
                  <a:srgbClr val="7030A0"/>
                </a:solidFill>
              </a:rPr>
              <a:t>LEFT</a:t>
            </a:r>
            <a:r>
              <a:rPr lang="en-US" sz="2400" dirty="0"/>
              <a:t>-subtree</a:t>
            </a:r>
          </a:p>
          <a:p>
            <a:pPr marL="457200" indent="-457200">
              <a:buAutoNum type="arabicParenR"/>
            </a:pPr>
            <a:r>
              <a:rPr lang="en-US" sz="2400" dirty="0"/>
              <a:t>Recursively traverse the </a:t>
            </a:r>
            <a:r>
              <a:rPr lang="en-US" sz="2400" b="1" dirty="0">
                <a:solidFill>
                  <a:srgbClr val="7030A0"/>
                </a:solidFill>
              </a:rPr>
              <a:t>RIGHT</a:t>
            </a:r>
            <a:r>
              <a:rPr lang="en-US" sz="2400" dirty="0"/>
              <a:t>-subtree</a:t>
            </a:r>
          </a:p>
        </p:txBody>
      </p:sp>
    </p:spTree>
    <p:extLst>
      <p:ext uri="{BB962C8B-B14F-4D97-AF65-F5344CB8AC3E}">
        <p14:creationId xmlns:p14="http://schemas.microsoft.com/office/powerpoint/2010/main" val="3176932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		  M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	B	</a:t>
            </a:r>
            <a:r>
              <a:rPr lang="en-US" sz="2400" dirty="0"/>
              <a:t>	    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/>
              <a:t>	 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sz="2400" dirty="0"/>
              <a:t>          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Infix (</a:t>
            </a:r>
            <a:r>
              <a:rPr lang="en-US" sz="2400" dirty="0" err="1"/>
              <a:t>inorder</a:t>
            </a:r>
            <a:r>
              <a:rPr lang="en-US" sz="2400" dirty="0"/>
              <a:t>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b="1" dirty="0"/>
              <a:t>Recursively traverse the </a:t>
            </a:r>
            <a:r>
              <a:rPr lang="en-US" sz="2400" b="1" dirty="0">
                <a:solidFill>
                  <a:srgbClr val="7030A0"/>
                </a:solidFill>
              </a:rPr>
              <a:t>LEFT</a:t>
            </a:r>
            <a:r>
              <a:rPr lang="en-US" sz="2400" b="1" dirty="0"/>
              <a:t>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ROOT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RIGHT-subtree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/>
              <a:t>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sz="2400" dirty="0"/>
              <a:t>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                  M		   </a:t>
            </a:r>
            <a:r>
              <a:rPr lang="en-US" sz="2400" dirty="0"/>
              <a:t>P</a:t>
            </a:r>
          </a:p>
          <a:p>
            <a:r>
              <a:rPr lang="en-US" sz="2400" dirty="0"/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000" dirty="0"/>
              <a:t>  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ROOT   RIGHT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/>
              <a:t>LEFT</a:t>
            </a:r>
            <a:r>
              <a:rPr lang="en-US" sz="2000" dirty="0"/>
              <a:t>  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ROOT   RIGHT</a:t>
            </a:r>
          </a:p>
          <a:p>
            <a:r>
              <a:rPr lang="en-US" sz="2400" b="1" dirty="0"/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LEFT-subtree	</a:t>
            </a:r>
            <a:r>
              <a:rPr lang="en-US" sz="2400" dirty="0"/>
              <a:t>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		 </a:t>
            </a:r>
            <a:r>
              <a:rPr lang="en-US" sz="2400" b="1" dirty="0"/>
              <a:t>RIGHT-subtree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638590" y="2978727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81200" y="2978728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73982" y="2971801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81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81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43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573982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374082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36082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093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		  M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	B	</a:t>
            </a:r>
            <a:r>
              <a:rPr lang="en-US" sz="2400" dirty="0"/>
              <a:t>	    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/>
              <a:t>	 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sz="2400" dirty="0"/>
              <a:t>          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Infix (</a:t>
            </a:r>
            <a:r>
              <a:rPr lang="en-US" sz="2400" dirty="0" err="1"/>
              <a:t>inorder</a:t>
            </a:r>
            <a:r>
              <a:rPr lang="en-US" sz="2400" dirty="0"/>
              <a:t>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LEFT-subtree</a:t>
            </a:r>
          </a:p>
          <a:p>
            <a:pPr marL="457200" indent="-457200">
              <a:buFontTx/>
              <a:buAutoNum type="arabicParenR"/>
            </a:pPr>
            <a:r>
              <a:rPr lang="en-US" sz="2400" b="1" dirty="0"/>
              <a:t>Analyze the </a:t>
            </a:r>
            <a:r>
              <a:rPr lang="en-US" sz="2400" b="1" dirty="0">
                <a:solidFill>
                  <a:srgbClr val="7030A0"/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RIGHT-subtree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/>
              <a:t>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sz="2400" dirty="0"/>
              <a:t>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                  M		   P </a:t>
            </a:r>
            <a:r>
              <a:rPr lang="en-US" sz="2400" dirty="0"/>
              <a:t>         T</a:t>
            </a:r>
          </a:p>
          <a:p>
            <a:r>
              <a:rPr lang="en-US" sz="2400" dirty="0"/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000" dirty="0"/>
              <a:t>  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ROOT   RIGHT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000" dirty="0"/>
              <a:t>    </a:t>
            </a:r>
            <a:r>
              <a:rPr lang="en-US" sz="2000" b="1" dirty="0"/>
              <a:t> ROOT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RIGHT</a:t>
            </a:r>
          </a:p>
          <a:p>
            <a:r>
              <a:rPr lang="en-US" sz="2400" b="1" dirty="0"/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LEFT-subtree	</a:t>
            </a:r>
            <a:r>
              <a:rPr lang="en-US" sz="2400" dirty="0"/>
              <a:t>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		 </a:t>
            </a:r>
            <a:r>
              <a:rPr lang="en-US" sz="2400" b="1" dirty="0"/>
              <a:t>RIGHT-subtree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638590" y="2978727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81200" y="2978728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73982" y="2971801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81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81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43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573982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374082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36082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739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		  M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	B	</a:t>
            </a:r>
            <a:r>
              <a:rPr lang="en-US" sz="2400" dirty="0"/>
              <a:t>	    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/>
              <a:t>	 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sz="2400" dirty="0"/>
              <a:t>          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Infix (</a:t>
            </a:r>
            <a:r>
              <a:rPr lang="en-US" sz="2400" dirty="0" err="1"/>
              <a:t>inorder</a:t>
            </a:r>
            <a:r>
              <a:rPr lang="en-US" sz="2400" dirty="0"/>
              <a:t>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LEFT-subtree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ROOT</a:t>
            </a:r>
          </a:p>
          <a:p>
            <a:pPr marL="457200" indent="-457200">
              <a:buAutoNum type="arabicParenR"/>
            </a:pPr>
            <a:r>
              <a:rPr lang="en-US" sz="2400" b="1" dirty="0"/>
              <a:t>Recursively traverse the </a:t>
            </a:r>
            <a:r>
              <a:rPr lang="en-US" sz="2400" b="1" dirty="0">
                <a:solidFill>
                  <a:srgbClr val="7030A0"/>
                </a:solidFill>
              </a:rPr>
              <a:t>RIGHT</a:t>
            </a:r>
            <a:r>
              <a:rPr lang="en-US" sz="2400" b="1" dirty="0"/>
              <a:t>-subtree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/>
              <a:t>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sz="2400" dirty="0"/>
              <a:t>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                  M		   P </a:t>
            </a:r>
            <a:r>
              <a:rPr lang="en-US" sz="2400" dirty="0"/>
              <a:t>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 	</a:t>
            </a:r>
            <a:r>
              <a:rPr lang="en-US" sz="2400" dirty="0"/>
              <a:t>Y</a:t>
            </a:r>
          </a:p>
          <a:p>
            <a:r>
              <a:rPr lang="en-US" sz="2400" dirty="0"/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000" dirty="0"/>
              <a:t>  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ROOT   RIGHT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000" dirty="0"/>
              <a:t>    </a:t>
            </a:r>
            <a:r>
              <a:rPr lang="en-US" sz="2000" b="1" dirty="0"/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ROOT</a:t>
            </a:r>
            <a:r>
              <a:rPr lang="en-US" sz="2000" b="1" dirty="0"/>
              <a:t>   RIGHT</a:t>
            </a:r>
          </a:p>
          <a:p>
            <a:r>
              <a:rPr lang="en-US" sz="2400" b="1" dirty="0"/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LEFT-subtree	</a:t>
            </a:r>
            <a:r>
              <a:rPr lang="en-US" sz="2400" dirty="0"/>
              <a:t>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		 </a:t>
            </a:r>
            <a:r>
              <a:rPr lang="en-US" sz="2400" b="1" dirty="0"/>
              <a:t>RIGHT-subtree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638590" y="2978727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81200" y="2978728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73982" y="2971801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81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81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43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573982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374082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36082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828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B		    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A	          D          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Infix (</a:t>
            </a:r>
            <a:r>
              <a:rPr lang="en-US" sz="2400" dirty="0" err="1"/>
              <a:t>inorder</a:t>
            </a:r>
            <a:r>
              <a:rPr lang="en-US" sz="2400" dirty="0"/>
              <a:t>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/>
              <a:t>Recursively traverse the </a:t>
            </a:r>
            <a:r>
              <a:rPr lang="en-US" sz="2400" dirty="0">
                <a:solidFill>
                  <a:srgbClr val="7030A0"/>
                </a:solidFill>
              </a:rPr>
              <a:t>LEFT</a:t>
            </a:r>
            <a:r>
              <a:rPr lang="en-US" sz="2400" dirty="0"/>
              <a:t>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Analyze the </a:t>
            </a:r>
            <a:r>
              <a:rPr lang="en-US" sz="2400" dirty="0">
                <a:solidFill>
                  <a:srgbClr val="7030A0"/>
                </a:solidFill>
              </a:rPr>
              <a:t>ROOT</a:t>
            </a:r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/>
              <a:t>Recursively traverse the </a:t>
            </a:r>
            <a:r>
              <a:rPr lang="en-US" sz="2400" dirty="0">
                <a:solidFill>
                  <a:srgbClr val="7030A0"/>
                </a:solidFill>
              </a:rPr>
              <a:t>RIGHT</a:t>
            </a:r>
            <a:r>
              <a:rPr lang="en-US" sz="2400" dirty="0"/>
              <a:t>-subtree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sz="2400" b="1" dirty="0"/>
              <a:t>A         B         D                  M		   P          T 	Y</a:t>
            </a:r>
          </a:p>
          <a:p>
            <a:endParaRPr lang="en-US" sz="2400" dirty="0"/>
          </a:p>
          <a:p>
            <a:pPr marL="457200" indent="-457200">
              <a:buAutoNum type="arabicParenR"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8648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B		    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A	          D          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Postfix (</a:t>
            </a:r>
            <a:r>
              <a:rPr lang="en-US" sz="2400" dirty="0" err="1"/>
              <a:t>postorder</a:t>
            </a:r>
            <a:r>
              <a:rPr lang="en-US" sz="2400" dirty="0"/>
              <a:t>) traversal recursively hits every node:</a:t>
            </a:r>
            <a:endParaRPr lang="en-US" sz="2400" b="1" dirty="0">
              <a:solidFill>
                <a:srgbClr val="7030A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/>
              <a:t>Recursively traverse the </a:t>
            </a:r>
            <a:r>
              <a:rPr lang="en-US" sz="2400" b="1" dirty="0">
                <a:solidFill>
                  <a:srgbClr val="7030A0"/>
                </a:solidFill>
              </a:rPr>
              <a:t>LEFT</a:t>
            </a:r>
            <a:r>
              <a:rPr lang="en-US" sz="2400" dirty="0"/>
              <a:t>-subtree</a:t>
            </a:r>
          </a:p>
          <a:p>
            <a:pPr marL="457200" indent="-457200">
              <a:buAutoNum type="arabicParenR"/>
            </a:pPr>
            <a:r>
              <a:rPr lang="en-US" sz="2400" dirty="0"/>
              <a:t>Recursively traverse the </a:t>
            </a:r>
            <a:r>
              <a:rPr lang="en-US" sz="2400" b="1" dirty="0">
                <a:solidFill>
                  <a:srgbClr val="7030A0"/>
                </a:solidFill>
              </a:rPr>
              <a:t>RIGHT</a:t>
            </a:r>
            <a:r>
              <a:rPr lang="en-US" sz="2400" dirty="0"/>
              <a:t>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Analyze the </a:t>
            </a:r>
            <a:r>
              <a:rPr lang="en-US" sz="2400" b="1" dirty="0">
                <a:solidFill>
                  <a:srgbClr val="7030A0"/>
                </a:solidFill>
              </a:rPr>
              <a:t>ROOT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LEFT-subtree		RIGHT-subtree	        ROOT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010400" y="2985654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60418" y="2978728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2000" y="2971801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805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B		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A	          D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Postfix (</a:t>
            </a:r>
            <a:r>
              <a:rPr lang="en-US" sz="2400" dirty="0" err="1"/>
              <a:t>postorder</a:t>
            </a:r>
            <a:r>
              <a:rPr lang="en-US" sz="2400" dirty="0"/>
              <a:t>) traversal recursively hits every node:</a:t>
            </a:r>
            <a:endParaRPr lang="en-US" sz="2400" b="1" dirty="0">
              <a:solidFill>
                <a:srgbClr val="7030A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/>
              <a:t>Recursively traverse the </a:t>
            </a:r>
            <a:r>
              <a:rPr lang="en-US" sz="2400" b="1" dirty="0">
                <a:solidFill>
                  <a:srgbClr val="7030A0"/>
                </a:solidFill>
              </a:rPr>
              <a:t>LEFT</a:t>
            </a:r>
            <a:r>
              <a:rPr lang="en-US" sz="2400" dirty="0"/>
              <a:t>-subtree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RIGHT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000" dirty="0"/>
              <a:t>LEFT     RIGHT   ROOT</a:t>
            </a:r>
            <a:endParaRPr lang="en-US" sz="2400" dirty="0"/>
          </a:p>
          <a:p>
            <a:r>
              <a:rPr lang="en-US" sz="2400" dirty="0"/>
              <a:t> LEFT-subtree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RIGHT-subtree	        ROOT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010400" y="2985654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60418" y="2978728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2000" y="2971801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812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813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433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9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B		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A	          D 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Postfix (</a:t>
            </a:r>
            <a:r>
              <a:rPr lang="en-US" sz="2400" dirty="0" err="1"/>
              <a:t>postorder</a:t>
            </a:r>
            <a:r>
              <a:rPr lang="en-US" sz="2400" dirty="0"/>
              <a:t>) traversal recursively hits every node:</a:t>
            </a:r>
            <a:endParaRPr lang="en-US" sz="2400" b="1" dirty="0">
              <a:solidFill>
                <a:srgbClr val="7030A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/>
              <a:t>Recursively traverse the </a:t>
            </a:r>
            <a:r>
              <a:rPr lang="en-US" sz="2400" b="1" dirty="0">
                <a:solidFill>
                  <a:srgbClr val="7030A0"/>
                </a:solidFill>
              </a:rPr>
              <a:t>LEFT</a:t>
            </a:r>
            <a:r>
              <a:rPr lang="en-US" sz="2400" dirty="0"/>
              <a:t>-subtree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RIGHT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endParaRPr lang="en-US" sz="2400" dirty="0"/>
          </a:p>
          <a:p>
            <a:r>
              <a:rPr lang="en-US" sz="2400" dirty="0"/>
              <a:t>   A</a:t>
            </a:r>
          </a:p>
          <a:p>
            <a:r>
              <a:rPr lang="en-US" sz="2400" dirty="0"/>
              <a:t> </a:t>
            </a:r>
            <a:r>
              <a:rPr lang="en-US" sz="2000" b="1" dirty="0"/>
              <a:t>LEFT</a:t>
            </a:r>
            <a:r>
              <a:rPr lang="en-US" sz="2000" dirty="0"/>
              <a:t>  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RIGHT   ROOT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/>
              <a:t> LEFT-subtree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RIGHT-subtree	        ROOT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010400" y="2985654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60418" y="2978728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2000" y="2971801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812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81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43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488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B		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A	          D 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Postfix (</a:t>
            </a:r>
            <a:r>
              <a:rPr lang="en-US" sz="2400" dirty="0" err="1"/>
              <a:t>postorder</a:t>
            </a:r>
            <a:r>
              <a:rPr lang="en-US" sz="2400" dirty="0"/>
              <a:t>) traversal recursively hits every node:</a:t>
            </a:r>
            <a:endParaRPr lang="en-US" sz="2400" b="1" dirty="0">
              <a:solidFill>
                <a:srgbClr val="7030A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LEFT-subtree</a:t>
            </a:r>
          </a:p>
          <a:p>
            <a:pPr marL="457200" indent="-457200">
              <a:buAutoNum type="arabicParenR"/>
            </a:pPr>
            <a:r>
              <a:rPr lang="en-US" sz="2400" b="1" dirty="0"/>
              <a:t>Recursively traverse the </a:t>
            </a:r>
            <a:r>
              <a:rPr lang="en-US" sz="2400" b="1" dirty="0">
                <a:solidFill>
                  <a:srgbClr val="7030A0"/>
                </a:solidFill>
              </a:rPr>
              <a:t>RIGHT</a:t>
            </a:r>
            <a:r>
              <a:rPr lang="en-US" sz="2400" b="1" dirty="0"/>
              <a:t>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A         </a:t>
            </a:r>
            <a:r>
              <a:rPr lang="en-US" sz="2400" dirty="0"/>
              <a:t>D</a:t>
            </a:r>
          </a:p>
          <a:p>
            <a:r>
              <a:rPr lang="en-US" sz="2400" dirty="0"/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LEFT </a:t>
            </a:r>
            <a:r>
              <a:rPr lang="en-US" sz="2000" dirty="0"/>
              <a:t>    </a:t>
            </a:r>
            <a:r>
              <a:rPr lang="en-US" sz="2000" b="1" dirty="0"/>
              <a:t>RIGHT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  ROOT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/>
              <a:t> LEFT-subtree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RIGHT-subtree	        ROOT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010400" y="2985654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60418" y="2978728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2000" y="2971801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81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813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43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59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B		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A	          D 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Postfix (</a:t>
            </a:r>
            <a:r>
              <a:rPr lang="en-US" sz="2400" dirty="0" err="1"/>
              <a:t>postorder</a:t>
            </a:r>
            <a:r>
              <a:rPr lang="en-US" sz="2400" dirty="0"/>
              <a:t>) traversal recursively hits every node:</a:t>
            </a:r>
            <a:endParaRPr lang="en-US" sz="2400" b="1" dirty="0">
              <a:solidFill>
                <a:srgbClr val="7030A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LEFT-subtree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RIGHT-subtree</a:t>
            </a:r>
          </a:p>
          <a:p>
            <a:pPr marL="457200" indent="-457200">
              <a:buFontTx/>
              <a:buAutoNum type="arabicParenR"/>
            </a:pPr>
            <a:r>
              <a:rPr lang="en-US" sz="2400" b="1" dirty="0"/>
              <a:t>Analyze the </a:t>
            </a:r>
            <a:r>
              <a:rPr lang="en-US" sz="2400" b="1" dirty="0">
                <a:solidFill>
                  <a:srgbClr val="7030A0"/>
                </a:solidFill>
              </a:rPr>
              <a:t>ROOT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A         D        </a:t>
            </a:r>
            <a:r>
              <a:rPr lang="en-US" sz="2400" dirty="0"/>
              <a:t>B</a:t>
            </a:r>
          </a:p>
          <a:p>
            <a:r>
              <a:rPr lang="en-US" sz="2400" dirty="0"/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LEFT </a:t>
            </a: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RIGHT  </a:t>
            </a:r>
            <a:r>
              <a:rPr lang="en-US" sz="2000" b="1" dirty="0"/>
              <a:t> ROOT</a:t>
            </a:r>
            <a:endParaRPr lang="en-US" sz="2400" b="1" dirty="0"/>
          </a:p>
          <a:p>
            <a:r>
              <a:rPr lang="en-US" sz="2400" dirty="0"/>
              <a:t> LEFT-subtree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RIGHT-subtree	        ROOT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010400" y="2985654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60418" y="2978728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2000" y="2971801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81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81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433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500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sz="2400" dirty="0"/>
              <a:t>		    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/>
              <a:t>	 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sz="2400" dirty="0"/>
              <a:t>          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Postfix (</a:t>
            </a:r>
            <a:r>
              <a:rPr lang="en-US" sz="2400" dirty="0" err="1"/>
              <a:t>postorder</a:t>
            </a:r>
            <a:r>
              <a:rPr lang="en-US" sz="2400" dirty="0"/>
              <a:t>) traversal recursively hits every node:</a:t>
            </a:r>
            <a:endParaRPr lang="en-US" sz="2400" b="1" dirty="0">
              <a:solidFill>
                <a:srgbClr val="7030A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LEFT-subtree</a:t>
            </a:r>
          </a:p>
          <a:p>
            <a:pPr marL="457200" indent="-457200">
              <a:buAutoNum type="arabicParenR"/>
            </a:pPr>
            <a:r>
              <a:rPr lang="en-US" sz="2400" b="1" dirty="0"/>
              <a:t>Recursively traverse the </a:t>
            </a:r>
            <a:r>
              <a:rPr lang="en-US" sz="2400" b="1" dirty="0">
                <a:solidFill>
                  <a:srgbClr val="7030A0"/>
                </a:solidFill>
              </a:rPr>
              <a:t>RIGHT</a:t>
            </a:r>
            <a:r>
              <a:rPr lang="en-US" sz="2400" b="1" dirty="0"/>
              <a:t>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ROOT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A         D        B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LEFT     RIGHT   ROOT         </a:t>
            </a:r>
            <a:r>
              <a:rPr lang="en-US" sz="2000" dirty="0"/>
              <a:t>LEFT     RIGHT   ROOT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LEFT-subtree	</a:t>
            </a:r>
            <a:r>
              <a:rPr lang="en-US" sz="2400" dirty="0"/>
              <a:t>	RIGHT-subtree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        ROOT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010400" y="2985654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60418" y="2978728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2000" y="2971801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81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81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43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101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102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1722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44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</a:t>
            </a:r>
            <a:r>
              <a:rPr lang="en-US" sz="2400" b="1" dirty="0"/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		    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A	          D          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Prefix (preorder)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b="1" dirty="0"/>
              <a:t>Analyze the </a:t>
            </a:r>
            <a:r>
              <a:rPr lang="en-US" sz="2400" b="1" dirty="0">
                <a:solidFill>
                  <a:srgbClr val="7030A0"/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RIGHT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  <a:p>
            <a:endParaRPr lang="en-US" sz="2400" dirty="0"/>
          </a:p>
          <a:p>
            <a:r>
              <a:rPr lang="en-US" sz="2400" b="1" dirty="0"/>
              <a:t>      M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ROOT</a:t>
            </a:r>
            <a:r>
              <a:rPr lang="en-US" sz="2400" dirty="0"/>
              <a:t>		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-subtree		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RIGHT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828800" y="29718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33800" y="2964874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53200" y="2964874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406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sz="2400" dirty="0"/>
              <a:t>		    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/>
              <a:t>	 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sz="2400" dirty="0"/>
              <a:t>          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Postfix (</a:t>
            </a:r>
            <a:r>
              <a:rPr lang="en-US" sz="2400" dirty="0" err="1"/>
              <a:t>postorder</a:t>
            </a:r>
            <a:r>
              <a:rPr lang="en-US" sz="2400" dirty="0"/>
              <a:t>) traversal recursively hits every node:</a:t>
            </a:r>
            <a:endParaRPr lang="en-US" sz="2400" b="1" dirty="0">
              <a:solidFill>
                <a:srgbClr val="7030A0"/>
              </a:solidFill>
            </a:endParaRPr>
          </a:p>
          <a:p>
            <a:pPr marL="457200" indent="-457200">
              <a:buAutoNum type="arabicParenR"/>
            </a:pPr>
            <a:r>
              <a:rPr lang="en-US" sz="2400" b="1" dirty="0"/>
              <a:t>Recursively traverse the </a:t>
            </a:r>
            <a:r>
              <a:rPr lang="en-US" sz="2400" b="1" dirty="0">
                <a:solidFill>
                  <a:srgbClr val="7030A0"/>
                </a:solidFill>
              </a:rPr>
              <a:t>LEFT</a:t>
            </a:r>
            <a:r>
              <a:rPr lang="en-US" sz="2400" b="1" dirty="0"/>
              <a:t>-subtree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RIGHT-subtree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ROOT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A         D        B              </a:t>
            </a:r>
            <a:r>
              <a:rPr lang="en-US" sz="2400" dirty="0"/>
              <a:t>P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LEFT     RIGHT   ROOT         </a:t>
            </a:r>
            <a:r>
              <a:rPr lang="en-US" sz="2000" b="1" dirty="0"/>
              <a:t>LEFT</a:t>
            </a:r>
            <a:r>
              <a:rPr lang="en-US" sz="2000" dirty="0"/>
              <a:t>  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RIGHT   ROOT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LEFT-subtree	</a:t>
            </a:r>
            <a:r>
              <a:rPr lang="en-US" sz="2400" dirty="0"/>
              <a:t>	RIGHT-subtree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        ROOT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010400" y="2985654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60418" y="2978728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2000" y="2971801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81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81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43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101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10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172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433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sz="2400" dirty="0"/>
              <a:t>		    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/>
              <a:t>	 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sz="2400" dirty="0"/>
              <a:t>          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Postfix (</a:t>
            </a:r>
            <a:r>
              <a:rPr lang="en-US" sz="2400" dirty="0" err="1"/>
              <a:t>postorder</a:t>
            </a:r>
            <a:r>
              <a:rPr lang="en-US" sz="2400" dirty="0"/>
              <a:t>) traversal recursively hits every node:</a:t>
            </a:r>
            <a:endParaRPr lang="en-US" sz="2400" b="1" dirty="0">
              <a:solidFill>
                <a:srgbClr val="7030A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LEFT-subtree</a:t>
            </a:r>
          </a:p>
          <a:p>
            <a:pPr marL="457200" indent="-457200">
              <a:buAutoNum type="arabicParenR"/>
            </a:pPr>
            <a:r>
              <a:rPr lang="en-US" sz="2400" b="1" dirty="0"/>
              <a:t>Recursively traverse the </a:t>
            </a:r>
            <a:r>
              <a:rPr lang="en-US" sz="2400" b="1" dirty="0">
                <a:solidFill>
                  <a:srgbClr val="7030A0"/>
                </a:solidFill>
              </a:rPr>
              <a:t>RIGHT</a:t>
            </a:r>
            <a:r>
              <a:rPr lang="en-US" sz="2400" b="1" dirty="0"/>
              <a:t>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ROOT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A         D        B              P</a:t>
            </a:r>
            <a:r>
              <a:rPr lang="en-US" sz="2400" dirty="0"/>
              <a:t>          Y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LEFT     RIGHT   ROOT         LEFT </a:t>
            </a:r>
            <a:r>
              <a:rPr lang="en-US" sz="2000" dirty="0"/>
              <a:t>    </a:t>
            </a:r>
            <a:r>
              <a:rPr lang="en-US" sz="2000" b="1" dirty="0"/>
              <a:t>RIGHT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  ROOT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LEFT-subtree	</a:t>
            </a:r>
            <a:r>
              <a:rPr lang="en-US" sz="2400" dirty="0"/>
              <a:t>	RIGHT-subtree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    ROOT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010400" y="2985654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60418" y="2978728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2000" y="2971801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81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81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43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101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102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172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609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sz="2400" dirty="0"/>
              <a:t>		    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/>
              <a:t>	 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sz="2400" dirty="0"/>
              <a:t>          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Postfix (</a:t>
            </a:r>
            <a:r>
              <a:rPr lang="en-US" sz="2400" dirty="0" err="1"/>
              <a:t>postorder</a:t>
            </a:r>
            <a:r>
              <a:rPr lang="en-US" sz="2400" dirty="0"/>
              <a:t>) traversal recursively hits every node:</a:t>
            </a:r>
            <a:endParaRPr lang="en-US" sz="2400" b="1" dirty="0">
              <a:solidFill>
                <a:srgbClr val="7030A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LEFT-subtree</a:t>
            </a:r>
          </a:p>
          <a:p>
            <a:pPr marL="457200" indent="-457200">
              <a:buAutoNum type="arabicParenR"/>
            </a:pPr>
            <a:r>
              <a:rPr lang="en-US" sz="2400" b="1" dirty="0"/>
              <a:t>Recursively traverse the </a:t>
            </a:r>
            <a:r>
              <a:rPr lang="en-US" sz="2400" b="1" dirty="0">
                <a:solidFill>
                  <a:srgbClr val="7030A0"/>
                </a:solidFill>
              </a:rPr>
              <a:t>RIGHT</a:t>
            </a:r>
            <a:r>
              <a:rPr lang="en-US" sz="2400" b="1" dirty="0"/>
              <a:t>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ROOT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A         D        B              P</a:t>
            </a:r>
            <a:r>
              <a:rPr lang="en-US" sz="2400" dirty="0"/>
              <a:t> 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Y</a:t>
            </a:r>
            <a:r>
              <a:rPr lang="en-US" sz="2400" dirty="0"/>
              <a:t>         T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LEFT     RIGHT   ROOT         LEFT </a:t>
            </a: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RIGHT   </a:t>
            </a:r>
            <a:r>
              <a:rPr lang="en-US" sz="2000" b="1" dirty="0"/>
              <a:t>ROOT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LEFT-subtree	</a:t>
            </a:r>
            <a:r>
              <a:rPr lang="en-US" sz="2400" dirty="0"/>
              <a:t>	RIGHT-subtree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    ROOT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010400" y="2985654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60418" y="2978728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2000" y="2971801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81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81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43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101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10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1722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992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sz="2400" dirty="0"/>
              <a:t>		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400" dirty="0"/>
              <a:t>	 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sz="2400" dirty="0"/>
              <a:t> 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n-US" sz="2400" dirty="0"/>
              <a:t>          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Postfix (</a:t>
            </a:r>
            <a:r>
              <a:rPr lang="en-US" sz="2400" dirty="0" err="1"/>
              <a:t>postorder</a:t>
            </a:r>
            <a:r>
              <a:rPr lang="en-US" sz="2400" dirty="0"/>
              <a:t>) traversal recursively hits every node:</a:t>
            </a:r>
            <a:endParaRPr lang="en-US" sz="2400" b="1" dirty="0">
              <a:solidFill>
                <a:srgbClr val="7030A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LEFT-subtree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RIGHT-subtree</a:t>
            </a:r>
          </a:p>
          <a:p>
            <a:pPr marL="457200" indent="-457200">
              <a:buFontTx/>
              <a:buAutoNum type="arabicParenR"/>
            </a:pPr>
            <a:r>
              <a:rPr lang="en-US" sz="2400" b="1" dirty="0"/>
              <a:t>Analyze the </a:t>
            </a:r>
            <a:r>
              <a:rPr lang="en-US" sz="2400" b="1" dirty="0">
                <a:solidFill>
                  <a:srgbClr val="7030A0"/>
                </a:solidFill>
              </a:rPr>
              <a:t>ROOT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A         D        B              P</a:t>
            </a:r>
            <a:r>
              <a:rPr lang="en-US" sz="2400" dirty="0"/>
              <a:t> 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Y</a:t>
            </a:r>
            <a:r>
              <a:rPr lang="en-US" sz="2400" dirty="0"/>
              <a:t>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         </a:t>
            </a:r>
            <a:r>
              <a:rPr lang="en-US" sz="2400" dirty="0"/>
              <a:t>M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LEFT     RIGHT   ROOT         LEFT     RIGHT   ROOT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LEFT-subtree	</a:t>
            </a:r>
            <a:r>
              <a:rPr lang="en-US" sz="2400" dirty="0"/>
              <a:t>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RIGHT-subtree	        </a:t>
            </a:r>
            <a:r>
              <a:rPr lang="en-US" sz="2400" b="1" dirty="0"/>
              <a:t>ROOT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010400" y="2985654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60418" y="2978728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2000" y="2971801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81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81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433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101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10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1722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694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B		    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A	          D          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Postfix (</a:t>
            </a:r>
            <a:r>
              <a:rPr lang="en-US" sz="2400" dirty="0" err="1"/>
              <a:t>postorder</a:t>
            </a:r>
            <a:r>
              <a:rPr lang="en-US" sz="2400" dirty="0"/>
              <a:t>) traversal recursively hits every node:</a:t>
            </a:r>
            <a:endParaRPr lang="en-US" sz="2400" b="1" dirty="0">
              <a:solidFill>
                <a:srgbClr val="7030A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/>
              <a:t>Recursively traverse the </a:t>
            </a:r>
            <a:r>
              <a:rPr lang="en-US" sz="2400" b="1" dirty="0">
                <a:solidFill>
                  <a:srgbClr val="7030A0"/>
                </a:solidFill>
              </a:rPr>
              <a:t>LEFT</a:t>
            </a:r>
            <a:r>
              <a:rPr lang="en-US" sz="2400" dirty="0"/>
              <a:t>-subtree</a:t>
            </a:r>
          </a:p>
          <a:p>
            <a:pPr marL="457200" indent="-457200">
              <a:buAutoNum type="arabicParenR"/>
            </a:pPr>
            <a:r>
              <a:rPr lang="en-US" sz="2400" dirty="0"/>
              <a:t>Recursively traverse the </a:t>
            </a:r>
            <a:r>
              <a:rPr lang="en-US" sz="2400" b="1" dirty="0">
                <a:solidFill>
                  <a:srgbClr val="7030A0"/>
                </a:solidFill>
              </a:rPr>
              <a:t>RIGHT</a:t>
            </a:r>
            <a:r>
              <a:rPr lang="en-US" sz="2400" dirty="0"/>
              <a:t>-subtree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Analyze the </a:t>
            </a:r>
            <a:r>
              <a:rPr lang="en-US" sz="2400" b="1" dirty="0">
                <a:solidFill>
                  <a:srgbClr val="7030A0"/>
                </a:solidFill>
              </a:rPr>
              <a:t>ROOT</a:t>
            </a:r>
          </a:p>
          <a:p>
            <a:endParaRPr lang="en-US" sz="2400" dirty="0"/>
          </a:p>
          <a:p>
            <a:r>
              <a:rPr lang="en-US" sz="2400" b="1" dirty="0"/>
              <a:t>   A         D        B              P          Y         T         M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7707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</a:t>
            </a:r>
            <a:r>
              <a:rPr lang="en-US" sz="2400" b="1" dirty="0"/>
              <a:t>B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    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b="1" dirty="0"/>
              <a:t>A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          </a:t>
            </a:r>
            <a:r>
              <a:rPr lang="en-US" sz="2400" b="1" dirty="0"/>
              <a:t>D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      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Prefix (preorder)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b="1" dirty="0"/>
              <a:t>Recursively traverse the LEFT-subtree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RIGHT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  <a:p>
            <a:endParaRPr lang="en-US" sz="2400" dirty="0"/>
          </a:p>
          <a:p>
            <a:r>
              <a:rPr lang="en-US" sz="2400" b="1" dirty="0"/>
              <a:t>    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ROOT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/>
              <a:t>	</a:t>
            </a:r>
            <a:r>
              <a:rPr lang="en-US" sz="2400" b="1" dirty="0"/>
              <a:t>LEFT-subtree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RIGHT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828800" y="2971800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33800" y="2964874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53200" y="2964874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60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</a:t>
            </a:r>
            <a:r>
              <a:rPr lang="en-US" sz="2400" b="1" dirty="0"/>
              <a:t>B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    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b="1" dirty="0"/>
              <a:t>A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          </a:t>
            </a:r>
            <a:r>
              <a:rPr lang="en-US" sz="2400" b="1" dirty="0"/>
              <a:t>D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      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Prefix (preorder)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b="1" dirty="0"/>
              <a:t>Analyze the </a:t>
            </a:r>
            <a:r>
              <a:rPr lang="en-US" sz="2400" b="1" dirty="0">
                <a:solidFill>
                  <a:srgbClr val="7030A0"/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RIGHT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  <a:p>
            <a:endParaRPr lang="en-US" sz="2400" dirty="0"/>
          </a:p>
          <a:p>
            <a:r>
              <a:rPr lang="en-US" sz="2400" b="1" dirty="0"/>
              <a:t>    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M		   </a:t>
            </a:r>
            <a:r>
              <a:rPr lang="en-US" sz="2400" b="1" dirty="0"/>
              <a:t>B</a:t>
            </a:r>
          </a:p>
          <a:p>
            <a:r>
              <a:rPr lang="en-US" sz="2400" dirty="0"/>
              <a:t>		</a:t>
            </a:r>
            <a:r>
              <a:rPr lang="en-US" sz="2000" b="1" dirty="0"/>
              <a:t>ROOT</a:t>
            </a:r>
            <a:r>
              <a:rPr lang="en-US" sz="2000" dirty="0"/>
              <a:t>    LEFT    RIGHT</a:t>
            </a:r>
            <a:endParaRPr lang="en-US" sz="2400" dirty="0"/>
          </a:p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ROOT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/>
              <a:t>	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LEFT-subtree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RIGHT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828800" y="2971800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33800" y="2964874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53200" y="2964874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338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58926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959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58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</a:t>
            </a:r>
            <a:r>
              <a:rPr lang="en-US" sz="2400" b="1" dirty="0"/>
              <a:t>B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    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b="1" dirty="0"/>
              <a:t>A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          </a:t>
            </a:r>
            <a:r>
              <a:rPr lang="en-US" sz="2400" b="1" dirty="0"/>
              <a:t>D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      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Prefix (preorder)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b="1" dirty="0"/>
              <a:t>Recursively traverse the </a:t>
            </a:r>
            <a:r>
              <a:rPr lang="en-US" sz="2400" b="1" dirty="0">
                <a:solidFill>
                  <a:srgbClr val="7030A0"/>
                </a:solidFill>
              </a:rPr>
              <a:t>LEFT</a:t>
            </a:r>
            <a:r>
              <a:rPr lang="en-US" sz="2400" b="1" dirty="0"/>
              <a:t>-subtree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RIGHT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  <a:p>
            <a:endParaRPr lang="en-US" sz="2400" dirty="0"/>
          </a:p>
          <a:p>
            <a:r>
              <a:rPr lang="en-US" sz="2400" b="1" dirty="0"/>
              <a:t>    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M		   </a:t>
            </a:r>
            <a:r>
              <a:rPr lang="en-US" sz="2400" b="1" dirty="0"/>
              <a:t>B	A</a:t>
            </a:r>
          </a:p>
          <a:p>
            <a:r>
              <a:rPr lang="en-US" sz="2400" dirty="0"/>
              <a:t>		</a:t>
            </a:r>
            <a:r>
              <a:rPr lang="en-US" sz="2000" dirty="0"/>
              <a:t>ROOT    </a:t>
            </a:r>
            <a:r>
              <a:rPr lang="en-US" sz="2000" b="1" dirty="0"/>
              <a:t>LEFT</a:t>
            </a:r>
            <a:r>
              <a:rPr lang="en-US" sz="2000" dirty="0"/>
              <a:t>    RIGHT</a:t>
            </a:r>
            <a:endParaRPr lang="en-US" sz="2400" dirty="0"/>
          </a:p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ROOT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/>
              <a:t>	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LEFT-subtree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RIGHT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828800" y="2971800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33800" y="2964874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53200" y="2964874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338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58926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959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15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</a:t>
            </a:r>
            <a:r>
              <a:rPr lang="en-US" sz="2400" b="1" dirty="0"/>
              <a:t>B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    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b="1" dirty="0"/>
              <a:t>A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          </a:t>
            </a:r>
            <a:r>
              <a:rPr lang="en-US" sz="2400" b="1" dirty="0"/>
              <a:t>D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      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Prefix (preorder)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  <a:p>
            <a:pPr marL="457200" indent="-457200">
              <a:buAutoNum type="arabicParenR"/>
            </a:pPr>
            <a:r>
              <a:rPr lang="en-US" sz="2400" b="1" dirty="0"/>
              <a:t>Recursively traverse the </a:t>
            </a:r>
            <a:r>
              <a:rPr lang="en-US" sz="2400" b="1" dirty="0">
                <a:solidFill>
                  <a:srgbClr val="7030A0"/>
                </a:solidFill>
              </a:rPr>
              <a:t>RIGHT</a:t>
            </a:r>
            <a:r>
              <a:rPr lang="en-US" sz="2400" b="1" dirty="0"/>
              <a:t>-subtree</a:t>
            </a:r>
          </a:p>
          <a:p>
            <a:endParaRPr lang="en-US" sz="2400" dirty="0"/>
          </a:p>
          <a:p>
            <a:r>
              <a:rPr lang="en-US" sz="2400" b="1" dirty="0"/>
              <a:t>    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M		   </a:t>
            </a:r>
            <a:r>
              <a:rPr lang="en-US" sz="2400" b="1" dirty="0"/>
              <a:t>B	A        D</a:t>
            </a:r>
          </a:p>
          <a:p>
            <a:r>
              <a:rPr lang="en-US" sz="2400" dirty="0"/>
              <a:t>		</a:t>
            </a:r>
            <a:r>
              <a:rPr lang="en-US" sz="2000" dirty="0"/>
              <a:t>ROOT    LEFT   </a:t>
            </a:r>
            <a:r>
              <a:rPr lang="en-US" sz="2000" b="1" dirty="0"/>
              <a:t> RIGHT</a:t>
            </a:r>
            <a:endParaRPr lang="en-US" sz="2400" b="1" dirty="0"/>
          </a:p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ROOT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/>
              <a:t>	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LEFT-subtree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RIGHT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828800" y="2971800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33800" y="2964874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53200" y="2964874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338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58926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959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02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	B		    </a:t>
            </a:r>
            <a:r>
              <a:rPr lang="en-US" sz="2400" b="1" dirty="0"/>
              <a:t>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A	          D          </a:t>
            </a:r>
            <a:r>
              <a:rPr lang="en-US" sz="2400" b="1" dirty="0"/>
              <a:t>P                   Y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Prefix (preorder)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Analyze the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  <a:p>
            <a:pPr marL="457200" indent="-457200">
              <a:buAutoNum type="arabicParenR"/>
            </a:pPr>
            <a:r>
              <a:rPr lang="en-US" sz="2400" b="1" dirty="0"/>
              <a:t>Recursively traverse the </a:t>
            </a:r>
            <a:r>
              <a:rPr lang="en-US" sz="2400" b="1" dirty="0">
                <a:solidFill>
                  <a:srgbClr val="7030A0"/>
                </a:solidFill>
              </a:rPr>
              <a:t>RIGHT</a:t>
            </a:r>
            <a:r>
              <a:rPr lang="en-US" sz="2400" b="1" dirty="0"/>
              <a:t>-subtree</a:t>
            </a:r>
          </a:p>
          <a:p>
            <a:endParaRPr lang="en-US" sz="2400" dirty="0"/>
          </a:p>
          <a:p>
            <a:r>
              <a:rPr lang="en-US" sz="2400" b="1" dirty="0"/>
              <a:t>    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M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B	A        D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ROOT    LEFT    RIGHT	 </a:t>
            </a:r>
            <a:r>
              <a:rPr lang="en-US" sz="2000" dirty="0"/>
              <a:t>ROOT     LEFT    RIGHT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ROOT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/>
              <a:t>	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LEFT-subtree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b="1" dirty="0"/>
              <a:t>RIGHT</a:t>
            </a:r>
            <a:r>
              <a:rPr lang="en-US" sz="2400" dirty="0"/>
              <a:t>-subtree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828800" y="2971800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33800" y="2964874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53200" y="2964874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338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58926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959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566274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914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128374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36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	B		    </a:t>
            </a:r>
            <a:r>
              <a:rPr lang="en-US" sz="2400" b="1" dirty="0"/>
              <a:t>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A	          D          </a:t>
            </a:r>
            <a:r>
              <a:rPr lang="en-US" sz="2400" b="1" dirty="0"/>
              <a:t>P                   Y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381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Prefix (preorder) traversal recursively hits every node:</a:t>
            </a:r>
          </a:p>
          <a:p>
            <a:pPr marL="457200" indent="-457200">
              <a:buAutoNum type="arabicParenR"/>
            </a:pPr>
            <a:r>
              <a:rPr lang="en-US" sz="2400" dirty="0"/>
              <a:t>Analyze the </a:t>
            </a:r>
            <a:r>
              <a:rPr lang="en-US" sz="2400" b="1" dirty="0">
                <a:solidFill>
                  <a:srgbClr val="7030A0"/>
                </a:solidFill>
              </a:rPr>
              <a:t>ROOT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Recursively traverse the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RIGHT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-subtree</a:t>
            </a:r>
          </a:p>
          <a:p>
            <a:endParaRPr lang="en-US" sz="2400" dirty="0"/>
          </a:p>
          <a:p>
            <a:r>
              <a:rPr lang="en-US" sz="2400" b="1" dirty="0"/>
              <a:t>    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M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B	A        D	   </a:t>
            </a:r>
            <a:r>
              <a:rPr lang="en-US" sz="2400" b="1" dirty="0"/>
              <a:t>T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ROOT    LEFT    RIGHT	 </a:t>
            </a:r>
            <a:r>
              <a:rPr lang="en-US" sz="2000" b="1" dirty="0"/>
              <a:t>ROOT</a:t>
            </a:r>
            <a:r>
              <a:rPr lang="en-US" sz="2000" dirty="0"/>
              <a:t>     LEFT    RIGHT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ROOT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/>
              <a:t>	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LEFT-subtree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b="1" dirty="0"/>
              <a:t>RIGHT</a:t>
            </a:r>
            <a:r>
              <a:rPr lang="en-US" sz="2400" dirty="0"/>
              <a:t>-subtree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828800" y="2971800"/>
            <a:ext cx="1447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33800" y="2964874"/>
            <a:ext cx="2133600" cy="692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53200" y="2964874"/>
            <a:ext cx="2133600" cy="6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338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58926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95900" y="2667000"/>
            <a:ext cx="533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566274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91400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128374" y="2667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95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2234</Words>
  <Application>Microsoft Office PowerPoint</Application>
  <PresentationFormat>Widescreen</PresentationFormat>
  <Paragraphs>526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Traversing Binary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Trees</dc:title>
  <dc:creator>Oberle, Doug R</dc:creator>
  <cp:lastModifiedBy>Oberle, Doug R</cp:lastModifiedBy>
  <cp:revision>23</cp:revision>
  <dcterms:created xsi:type="dcterms:W3CDTF">2006-08-16T00:00:00Z</dcterms:created>
  <dcterms:modified xsi:type="dcterms:W3CDTF">2024-02-27T22:04:02Z</dcterms:modified>
</cp:coreProperties>
</file>