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3" r:id="rId10"/>
    <p:sldId id="264" r:id="rId11"/>
    <p:sldId id="265" r:id="rId12"/>
    <p:sldId id="284" r:id="rId13"/>
    <p:sldId id="266" r:id="rId14"/>
    <p:sldId id="267" r:id="rId15"/>
    <p:sldId id="285" r:id="rId16"/>
    <p:sldId id="268" r:id="rId17"/>
    <p:sldId id="269" r:id="rId18"/>
    <p:sldId id="270" r:id="rId19"/>
    <p:sldId id="286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mall tree">
            <a:extLst>
              <a:ext uri="{FF2B5EF4-FFF2-40B4-BE49-F238E27FC236}">
                <a16:creationId xmlns:a16="http://schemas.microsoft.com/office/drawing/2014/main" id="{1FDCBE1F-EC32-435A-F89B-3A32B0DC17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48" b="1188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Coding a Binary Search Tree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showInOrder, add, size</a:t>
            </a:r>
          </a:p>
        </p:txBody>
      </p:sp>
    </p:spTree>
    <p:extLst>
      <p:ext uri="{BB962C8B-B14F-4D97-AF65-F5344CB8AC3E}">
        <p14:creationId xmlns:p14="http://schemas.microsoft.com/office/powerpoint/2010/main" val="238451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48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20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1371600"/>
            <a:ext cx="5334000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add(8)</a:t>
            </a:r>
          </a:p>
          <a:p>
            <a:r>
              <a:rPr lang="en-US" sz="2400" dirty="0"/>
              <a:t>	The root is not null.</a:t>
            </a:r>
          </a:p>
          <a:p>
            <a:r>
              <a:rPr lang="en-US" sz="2400" dirty="0"/>
              <a:t>	Since 8 is greater than 5,</a:t>
            </a:r>
          </a:p>
          <a:p>
            <a:r>
              <a:rPr lang="en-US" sz="2400" dirty="0"/>
              <a:t>	call add recursively and tell it</a:t>
            </a:r>
          </a:p>
          <a:p>
            <a:r>
              <a:rPr lang="en-US" sz="2400" dirty="0"/>
              <a:t>	to add 8 in the right-subtree.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25749-652F-C221-89F5-D479EF3E1BDC}"/>
              </a:ext>
            </a:extLst>
          </p:cNvPr>
          <p:cNvSpPr txBox="1"/>
          <p:nvPr/>
        </p:nvSpPr>
        <p:spPr>
          <a:xfrm>
            <a:off x="7620000" y="1688068"/>
            <a:ext cx="129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A8DBE-21E7-2487-21A2-B0C2DABD3BA1}"/>
              </a:ext>
            </a:extLst>
          </p:cNvPr>
          <p:cNvSpPr txBox="1"/>
          <p:nvPr/>
        </p:nvSpPr>
        <p:spPr>
          <a:xfrm>
            <a:off x="7696200" y="22479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3917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48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20000" y="2247900"/>
            <a:ext cx="457200" cy="4191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10245" y="2605624"/>
            <a:ext cx="438710" cy="2924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8800" y="1371601"/>
            <a:ext cx="5334000" cy="48936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add(8)</a:t>
            </a:r>
          </a:p>
          <a:p>
            <a:r>
              <a:rPr lang="en-US" sz="2400" dirty="0"/>
              <a:t>	The root is not null.</a:t>
            </a:r>
          </a:p>
          <a:p>
            <a:r>
              <a:rPr lang="en-US" sz="2400" dirty="0"/>
              <a:t>	Since 8 is greater than 5,</a:t>
            </a:r>
          </a:p>
          <a:p>
            <a:r>
              <a:rPr lang="en-US" sz="2400" dirty="0"/>
              <a:t>	call add recursively and tell it</a:t>
            </a:r>
          </a:p>
          <a:p>
            <a:r>
              <a:rPr lang="en-US" sz="2400" dirty="0"/>
              <a:t>	to add 8 in the right-subtree.</a:t>
            </a:r>
          </a:p>
          <a:p>
            <a:endParaRPr lang="en-US" sz="2400" dirty="0"/>
          </a:p>
          <a:p>
            <a:r>
              <a:rPr lang="en-US" sz="2400" dirty="0"/>
              <a:t>	Now it sees the root (5’s right-</a:t>
            </a:r>
          </a:p>
          <a:p>
            <a:r>
              <a:rPr lang="en-US" sz="2400" dirty="0"/>
              <a:t>	subtree) is null, which is the </a:t>
            </a:r>
          </a:p>
          <a:p>
            <a:r>
              <a:rPr lang="en-US" sz="2400" dirty="0"/>
              <a:t>	terminating case.</a:t>
            </a:r>
          </a:p>
          <a:p>
            <a:endParaRPr lang="en-US" sz="2400" dirty="0"/>
          </a:p>
          <a:p>
            <a:r>
              <a:rPr lang="en-US" sz="2400" dirty="0"/>
              <a:t>	So set the root’s right pointer </a:t>
            </a:r>
          </a:p>
          <a:p>
            <a:r>
              <a:rPr lang="en-US" sz="2400" dirty="0"/>
              <a:t>	to the tree that is returned from</a:t>
            </a:r>
          </a:p>
          <a:p>
            <a:r>
              <a:rPr lang="en-US" sz="2400" dirty="0"/>
              <a:t>	the recursive call.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73FDC-6776-2624-2AEF-5893C01D9154}"/>
              </a:ext>
            </a:extLst>
          </p:cNvPr>
          <p:cNvSpPr txBox="1"/>
          <p:nvPr/>
        </p:nvSpPr>
        <p:spPr>
          <a:xfrm>
            <a:off x="7620000" y="1688068"/>
            <a:ext cx="129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D81C8-94CC-C7CB-DE77-614DBBA36B89}"/>
              </a:ext>
            </a:extLst>
          </p:cNvPr>
          <p:cNvSpPr txBox="1"/>
          <p:nvPr/>
        </p:nvSpPr>
        <p:spPr>
          <a:xfrm>
            <a:off x="7696200" y="22479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5108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48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20000" y="2247900"/>
            <a:ext cx="457200" cy="4191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010245" y="2605624"/>
            <a:ext cx="438710" cy="29247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828800" y="1371601"/>
            <a:ext cx="5334000" cy="489364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add(8)</a:t>
            </a:r>
          </a:p>
          <a:p>
            <a:r>
              <a:rPr lang="en-US" sz="2400" dirty="0"/>
              <a:t>	The root is not null.</a:t>
            </a:r>
          </a:p>
          <a:p>
            <a:r>
              <a:rPr lang="en-US" sz="2400" dirty="0"/>
              <a:t>	Since 8 is greater than 5,</a:t>
            </a:r>
          </a:p>
          <a:p>
            <a:r>
              <a:rPr lang="en-US" sz="2400" dirty="0"/>
              <a:t>	call add recursively and tell it</a:t>
            </a:r>
          </a:p>
          <a:p>
            <a:r>
              <a:rPr lang="en-US" sz="2400" dirty="0"/>
              <a:t>	to add 8 in the right-subtree.</a:t>
            </a:r>
          </a:p>
          <a:p>
            <a:endParaRPr lang="en-US" sz="2400" dirty="0"/>
          </a:p>
          <a:p>
            <a:r>
              <a:rPr lang="en-US" sz="2400" dirty="0"/>
              <a:t>	Now it sees the root (5’s right-</a:t>
            </a:r>
          </a:p>
          <a:p>
            <a:r>
              <a:rPr lang="en-US" sz="2400" dirty="0"/>
              <a:t>	subtree) is null, which is the </a:t>
            </a:r>
          </a:p>
          <a:p>
            <a:r>
              <a:rPr lang="en-US" sz="2400" dirty="0"/>
              <a:t>	terminating case.</a:t>
            </a:r>
          </a:p>
          <a:p>
            <a:endParaRPr lang="en-US" sz="2400" dirty="0"/>
          </a:p>
          <a:p>
            <a:r>
              <a:rPr lang="en-US" sz="2400" dirty="0"/>
              <a:t>	So set the root’s right pointer </a:t>
            </a:r>
          </a:p>
          <a:p>
            <a:r>
              <a:rPr lang="en-US" sz="2400" dirty="0"/>
              <a:t>	to the tree that is returned from</a:t>
            </a:r>
          </a:p>
          <a:p>
            <a:r>
              <a:rPr lang="en-US" sz="2400" dirty="0"/>
              <a:t>	the recursive call.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73FDC-6776-2624-2AEF-5893C01D9154}"/>
              </a:ext>
            </a:extLst>
          </p:cNvPr>
          <p:cNvSpPr txBox="1"/>
          <p:nvPr/>
        </p:nvSpPr>
        <p:spPr>
          <a:xfrm>
            <a:off x="7620000" y="1688068"/>
            <a:ext cx="129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D81C8-94CC-C7CB-DE77-614DBBA36B89}"/>
              </a:ext>
            </a:extLst>
          </p:cNvPr>
          <p:cNvSpPr txBox="1"/>
          <p:nvPr/>
        </p:nvSpPr>
        <p:spPr>
          <a:xfrm>
            <a:off x="7696200" y="22479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C4EF27-ADF0-1F6C-7769-0DF4F46DD96C}"/>
              </a:ext>
            </a:extLst>
          </p:cNvPr>
          <p:cNvSpPr/>
          <p:nvPr/>
        </p:nvSpPr>
        <p:spPr>
          <a:xfrm>
            <a:off x="8382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D22A3-9851-A397-C3CE-300D92215B26}"/>
              </a:ext>
            </a:extLst>
          </p:cNvPr>
          <p:cNvSpPr txBox="1"/>
          <p:nvPr/>
        </p:nvSpPr>
        <p:spPr>
          <a:xfrm>
            <a:off x="8474825" y="2898094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69851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48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20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8010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28800" y="1371600"/>
            <a:ext cx="5334000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add(6)</a:t>
            </a:r>
          </a:p>
          <a:p>
            <a:r>
              <a:rPr lang="en-US" sz="2400" dirty="0"/>
              <a:t>	The root is not null.</a:t>
            </a:r>
          </a:p>
          <a:p>
            <a:r>
              <a:rPr lang="en-US" sz="2400" dirty="0"/>
              <a:t>	Since 6 is greater than 5,</a:t>
            </a:r>
          </a:p>
          <a:p>
            <a:r>
              <a:rPr lang="en-US" sz="2400" dirty="0"/>
              <a:t>	call add recursively and tell it</a:t>
            </a:r>
          </a:p>
          <a:p>
            <a:r>
              <a:rPr lang="en-US" sz="2400" dirty="0"/>
              <a:t>	to add 6 in the right-subtree.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35D35-43BE-43D6-A958-B7E305CA24D9}"/>
              </a:ext>
            </a:extLst>
          </p:cNvPr>
          <p:cNvSpPr txBox="1"/>
          <p:nvPr/>
        </p:nvSpPr>
        <p:spPr>
          <a:xfrm>
            <a:off x="7620000" y="1688068"/>
            <a:ext cx="129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BB52A-D6B6-FB6D-B99B-6811A8BA1940}"/>
              </a:ext>
            </a:extLst>
          </p:cNvPr>
          <p:cNvSpPr txBox="1"/>
          <p:nvPr/>
        </p:nvSpPr>
        <p:spPr>
          <a:xfrm>
            <a:off x="7696200" y="22479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0824B-160F-5EF9-4A69-C448911DC509}"/>
              </a:ext>
            </a:extLst>
          </p:cNvPr>
          <p:cNvSpPr txBox="1"/>
          <p:nvPr/>
        </p:nvSpPr>
        <p:spPr>
          <a:xfrm>
            <a:off x="8474825" y="2898094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95801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48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20000" y="2247900"/>
            <a:ext cx="457200" cy="4191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8010245" y="2605624"/>
            <a:ext cx="438710" cy="292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1371601"/>
            <a:ext cx="5334000" cy="52629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add(6)</a:t>
            </a:r>
          </a:p>
          <a:p>
            <a:r>
              <a:rPr lang="en-US" sz="2400" dirty="0"/>
              <a:t>	The root is not null.</a:t>
            </a:r>
          </a:p>
          <a:p>
            <a:r>
              <a:rPr lang="en-US" sz="2400" dirty="0"/>
              <a:t>	Since 6 is greater than 5,</a:t>
            </a:r>
          </a:p>
          <a:p>
            <a:r>
              <a:rPr lang="en-US" sz="2400" dirty="0"/>
              <a:t>	call add recursively and tell it</a:t>
            </a:r>
          </a:p>
          <a:p>
            <a:r>
              <a:rPr lang="en-US" sz="2400" dirty="0"/>
              <a:t>	to </a:t>
            </a:r>
            <a:r>
              <a:rPr lang="en-US" sz="2400"/>
              <a:t>add 6 </a:t>
            </a:r>
            <a:r>
              <a:rPr lang="en-US" sz="2400" dirty="0"/>
              <a:t>in the right-subtree.</a:t>
            </a:r>
          </a:p>
          <a:p>
            <a:endParaRPr lang="en-US" sz="2400" dirty="0"/>
          </a:p>
          <a:p>
            <a:r>
              <a:rPr lang="en-US" sz="2400" dirty="0"/>
              <a:t>	This time, the root is not null,</a:t>
            </a:r>
          </a:p>
          <a:p>
            <a:r>
              <a:rPr lang="en-US" sz="2400" dirty="0"/>
              <a:t>	and 6 is less than the root’s value</a:t>
            </a:r>
          </a:p>
          <a:p>
            <a:r>
              <a:rPr lang="en-US" sz="2400" dirty="0"/>
              <a:t>	(8), so add 6 to the root’s left-</a:t>
            </a:r>
          </a:p>
          <a:p>
            <a:r>
              <a:rPr lang="en-US" sz="2400" dirty="0"/>
              <a:t>	subtree.</a:t>
            </a:r>
          </a:p>
          <a:p>
            <a:endParaRPr lang="en-US" sz="2400" dirty="0"/>
          </a:p>
          <a:p>
            <a:r>
              <a:rPr lang="en-US" sz="2400" dirty="0"/>
              <a:t>	Set the root’s left to the tree </a:t>
            </a:r>
          </a:p>
          <a:p>
            <a:r>
              <a:rPr lang="en-US" sz="2400" dirty="0"/>
              <a:t>	that is returned from the</a:t>
            </a:r>
          </a:p>
          <a:p>
            <a:r>
              <a:rPr lang="en-US" sz="2400" dirty="0"/>
              <a:t>	recursive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E643D-8D77-2B3E-899B-DD83AE0FFF17}"/>
              </a:ext>
            </a:extLst>
          </p:cNvPr>
          <p:cNvSpPr txBox="1"/>
          <p:nvPr/>
        </p:nvSpPr>
        <p:spPr>
          <a:xfrm>
            <a:off x="7620000" y="1688068"/>
            <a:ext cx="129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70B08-6148-319D-29F7-346F3263B9FF}"/>
              </a:ext>
            </a:extLst>
          </p:cNvPr>
          <p:cNvSpPr txBox="1"/>
          <p:nvPr/>
        </p:nvSpPr>
        <p:spPr>
          <a:xfrm>
            <a:off x="7696200" y="22479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5C057-AF34-C4E3-99F8-CA2185184FF8}"/>
              </a:ext>
            </a:extLst>
          </p:cNvPr>
          <p:cNvSpPr txBox="1"/>
          <p:nvPr/>
        </p:nvSpPr>
        <p:spPr>
          <a:xfrm>
            <a:off x="8458200" y="2898094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99B305-2981-A381-8ADD-AA8046311CAF}"/>
              </a:ext>
            </a:extLst>
          </p:cNvPr>
          <p:cNvCxnSpPr/>
          <p:nvPr/>
        </p:nvCxnSpPr>
        <p:spPr>
          <a:xfrm flipH="1">
            <a:off x="8467446" y="3255818"/>
            <a:ext cx="143155" cy="3107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0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48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20000" y="2247900"/>
            <a:ext cx="457200" cy="4191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8010245" y="2605624"/>
            <a:ext cx="438710" cy="2924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8800" y="1371601"/>
            <a:ext cx="5334000" cy="52629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add(6)</a:t>
            </a:r>
          </a:p>
          <a:p>
            <a:r>
              <a:rPr lang="en-US" sz="2400" dirty="0"/>
              <a:t>	The root is not null.</a:t>
            </a:r>
          </a:p>
          <a:p>
            <a:r>
              <a:rPr lang="en-US" sz="2400" dirty="0"/>
              <a:t>	Since 6 is greater than 5,</a:t>
            </a:r>
          </a:p>
          <a:p>
            <a:r>
              <a:rPr lang="en-US" sz="2400" dirty="0"/>
              <a:t>	call add recursively and tell it</a:t>
            </a:r>
          </a:p>
          <a:p>
            <a:r>
              <a:rPr lang="en-US" sz="2400" dirty="0"/>
              <a:t>	to </a:t>
            </a:r>
            <a:r>
              <a:rPr lang="en-US" sz="2400"/>
              <a:t>add 6 </a:t>
            </a:r>
            <a:r>
              <a:rPr lang="en-US" sz="2400" dirty="0"/>
              <a:t>in the right-subtree.</a:t>
            </a:r>
          </a:p>
          <a:p>
            <a:endParaRPr lang="en-US" sz="2400" dirty="0"/>
          </a:p>
          <a:p>
            <a:r>
              <a:rPr lang="en-US" sz="2400" dirty="0"/>
              <a:t>	This time, the root is not null,</a:t>
            </a:r>
          </a:p>
          <a:p>
            <a:r>
              <a:rPr lang="en-US" sz="2400" dirty="0"/>
              <a:t>	and 6 is less than the root’s value</a:t>
            </a:r>
          </a:p>
          <a:p>
            <a:r>
              <a:rPr lang="en-US" sz="2400" dirty="0"/>
              <a:t>	(8), so add 6 to the root’s left-</a:t>
            </a:r>
          </a:p>
          <a:p>
            <a:r>
              <a:rPr lang="en-US" sz="2400" dirty="0"/>
              <a:t>	subtree.</a:t>
            </a:r>
          </a:p>
          <a:p>
            <a:endParaRPr lang="en-US" sz="2400" dirty="0"/>
          </a:p>
          <a:p>
            <a:r>
              <a:rPr lang="en-US" sz="2400" dirty="0"/>
              <a:t>	Set the root’s left to the tree </a:t>
            </a:r>
          </a:p>
          <a:p>
            <a:r>
              <a:rPr lang="en-US" sz="2400" dirty="0"/>
              <a:t>	that is returned from the</a:t>
            </a:r>
          </a:p>
          <a:p>
            <a:r>
              <a:rPr lang="en-US" sz="2400" dirty="0"/>
              <a:t>	recursive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E643D-8D77-2B3E-899B-DD83AE0FFF17}"/>
              </a:ext>
            </a:extLst>
          </p:cNvPr>
          <p:cNvSpPr txBox="1"/>
          <p:nvPr/>
        </p:nvSpPr>
        <p:spPr>
          <a:xfrm>
            <a:off x="7620000" y="1688068"/>
            <a:ext cx="129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70B08-6148-319D-29F7-346F3263B9FF}"/>
              </a:ext>
            </a:extLst>
          </p:cNvPr>
          <p:cNvSpPr txBox="1"/>
          <p:nvPr/>
        </p:nvSpPr>
        <p:spPr>
          <a:xfrm>
            <a:off x="7696200" y="22479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5C057-AF34-C4E3-99F8-CA2185184FF8}"/>
              </a:ext>
            </a:extLst>
          </p:cNvPr>
          <p:cNvSpPr txBox="1"/>
          <p:nvPr/>
        </p:nvSpPr>
        <p:spPr>
          <a:xfrm>
            <a:off x="8458200" y="2898094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99B305-2981-A381-8ADD-AA8046311CAF}"/>
              </a:ext>
            </a:extLst>
          </p:cNvPr>
          <p:cNvCxnSpPr/>
          <p:nvPr/>
        </p:nvCxnSpPr>
        <p:spPr>
          <a:xfrm flipH="1">
            <a:off x="8467446" y="3255818"/>
            <a:ext cx="143155" cy="31075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C214DAB-5C17-8139-13C8-FE122D1FD060}"/>
              </a:ext>
            </a:extLst>
          </p:cNvPr>
          <p:cNvSpPr/>
          <p:nvPr/>
        </p:nvSpPr>
        <p:spPr>
          <a:xfrm>
            <a:off x="8077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630CA4-029E-48DA-A70B-A6D30F60D4F4}"/>
              </a:ext>
            </a:extLst>
          </p:cNvPr>
          <p:cNvSpPr txBox="1"/>
          <p:nvPr/>
        </p:nvSpPr>
        <p:spPr>
          <a:xfrm>
            <a:off x="8153400" y="3566576"/>
            <a:ext cx="3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634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48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20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8010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77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8467446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28800" y="1371600"/>
            <a:ext cx="5334000" cy="19389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add(3)</a:t>
            </a:r>
          </a:p>
          <a:p>
            <a:r>
              <a:rPr lang="en-US" sz="2400" dirty="0"/>
              <a:t>	The root is not null.</a:t>
            </a:r>
          </a:p>
          <a:p>
            <a:r>
              <a:rPr lang="en-US" sz="2400" dirty="0"/>
              <a:t>	Since 3 is less than 5,</a:t>
            </a:r>
          </a:p>
          <a:p>
            <a:r>
              <a:rPr lang="en-US" sz="2400" dirty="0"/>
              <a:t>	call add recursively and tell it</a:t>
            </a:r>
          </a:p>
          <a:p>
            <a:r>
              <a:rPr lang="en-US" sz="2400" dirty="0"/>
              <a:t>	to add 3 in the left-subtree.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292AC-0DD6-C632-957F-02F20E5DA1A8}"/>
              </a:ext>
            </a:extLst>
          </p:cNvPr>
          <p:cNvSpPr txBox="1"/>
          <p:nvPr/>
        </p:nvSpPr>
        <p:spPr>
          <a:xfrm>
            <a:off x="7620000" y="1688068"/>
            <a:ext cx="129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9E82C-3195-9690-3443-EFB930F7669B}"/>
              </a:ext>
            </a:extLst>
          </p:cNvPr>
          <p:cNvSpPr txBox="1"/>
          <p:nvPr/>
        </p:nvSpPr>
        <p:spPr>
          <a:xfrm>
            <a:off x="7696200" y="22479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A9E5F-E3B1-B766-DB71-3CC2DB8E7F0A}"/>
              </a:ext>
            </a:extLst>
          </p:cNvPr>
          <p:cNvSpPr txBox="1"/>
          <p:nvPr/>
        </p:nvSpPr>
        <p:spPr>
          <a:xfrm>
            <a:off x="8458200" y="2898094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1D0D84-DE6C-B98D-E30C-3C13F6B6660E}"/>
              </a:ext>
            </a:extLst>
          </p:cNvPr>
          <p:cNvSpPr txBox="1"/>
          <p:nvPr/>
        </p:nvSpPr>
        <p:spPr>
          <a:xfrm>
            <a:off x="8153400" y="3566576"/>
            <a:ext cx="3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571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48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20000" y="2247900"/>
            <a:ext cx="457200" cy="4191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0" y="2836718"/>
            <a:ext cx="457200" cy="4191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8010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77200" y="3505200"/>
            <a:ext cx="457200" cy="4191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8467446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324445" y="2605624"/>
            <a:ext cx="362510" cy="353846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1371600"/>
            <a:ext cx="5334000" cy="34163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add(3)</a:t>
            </a:r>
          </a:p>
          <a:p>
            <a:r>
              <a:rPr lang="en-US" sz="2400" dirty="0"/>
              <a:t>	The root is not null.</a:t>
            </a:r>
          </a:p>
          <a:p>
            <a:r>
              <a:rPr lang="en-US" sz="2400" dirty="0"/>
              <a:t>	Since 3 is less than 5,</a:t>
            </a:r>
          </a:p>
          <a:p>
            <a:r>
              <a:rPr lang="en-US" sz="2400" dirty="0"/>
              <a:t>	call add recursively and tell it</a:t>
            </a:r>
          </a:p>
          <a:p>
            <a:r>
              <a:rPr lang="en-US" sz="2400" dirty="0"/>
              <a:t>	to add 3 in the left-subtree.</a:t>
            </a:r>
          </a:p>
          <a:p>
            <a:endParaRPr lang="en-US" sz="2400" dirty="0"/>
          </a:p>
          <a:p>
            <a:r>
              <a:rPr lang="en-US" sz="2400" dirty="0"/>
              <a:t>	Since the root is null, we are at</a:t>
            </a:r>
          </a:p>
          <a:p>
            <a:r>
              <a:rPr lang="en-US" sz="2400" dirty="0"/>
              <a:t>	the terminating case and the root</a:t>
            </a:r>
          </a:p>
          <a:p>
            <a:r>
              <a:rPr lang="en-US" sz="2400" dirty="0"/>
              <a:t>	is set to a new </a:t>
            </a:r>
            <a:r>
              <a:rPr lang="en-US" sz="2400" dirty="0" err="1"/>
              <a:t>TreeNode</a:t>
            </a:r>
            <a:r>
              <a:rPr lang="en-US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9E2E4-075F-FFA6-19E0-F0E36DF48927}"/>
              </a:ext>
            </a:extLst>
          </p:cNvPr>
          <p:cNvSpPr txBox="1"/>
          <p:nvPr/>
        </p:nvSpPr>
        <p:spPr>
          <a:xfrm>
            <a:off x="7620000" y="1688068"/>
            <a:ext cx="129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41C0A-A76D-E2D1-A669-54A88ABB0355}"/>
              </a:ext>
            </a:extLst>
          </p:cNvPr>
          <p:cNvSpPr txBox="1"/>
          <p:nvPr/>
        </p:nvSpPr>
        <p:spPr>
          <a:xfrm>
            <a:off x="7696200" y="22479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16A3D0-6CA6-1F5E-1DB4-6A959C238FF3}"/>
              </a:ext>
            </a:extLst>
          </p:cNvPr>
          <p:cNvSpPr txBox="1"/>
          <p:nvPr/>
        </p:nvSpPr>
        <p:spPr>
          <a:xfrm>
            <a:off x="8458200" y="2898094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DE2933-C003-4368-CABF-B8657D73CD63}"/>
              </a:ext>
            </a:extLst>
          </p:cNvPr>
          <p:cNvSpPr txBox="1"/>
          <p:nvPr/>
        </p:nvSpPr>
        <p:spPr>
          <a:xfrm>
            <a:off x="8153400" y="3566576"/>
            <a:ext cx="3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17421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48600" y="2057400"/>
            <a:ext cx="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620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0" y="2836718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5"/>
            <a:endCxn id="6" idx="1"/>
          </p:cNvCxnSpPr>
          <p:nvPr/>
        </p:nvCxnSpPr>
        <p:spPr>
          <a:xfrm>
            <a:off x="8010245" y="2605624"/>
            <a:ext cx="438710" cy="2924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77200" y="35052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6" idx="4"/>
            <a:endCxn id="9" idx="7"/>
          </p:cNvCxnSpPr>
          <p:nvPr/>
        </p:nvCxnSpPr>
        <p:spPr>
          <a:xfrm flipH="1">
            <a:off x="8467446" y="3255818"/>
            <a:ext cx="143155" cy="3107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934200" y="2898094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7" idx="3"/>
            <a:endCxn id="11" idx="7"/>
          </p:cNvCxnSpPr>
          <p:nvPr/>
        </p:nvCxnSpPr>
        <p:spPr>
          <a:xfrm flipH="1">
            <a:off x="7324445" y="2605624"/>
            <a:ext cx="362510" cy="3538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1371600"/>
            <a:ext cx="533400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add(3)</a:t>
            </a:r>
          </a:p>
          <a:p>
            <a:pPr lvl="1"/>
            <a:r>
              <a:rPr lang="en-US" sz="2400" dirty="0"/>
              <a:t>	Again, we need to set the root’s</a:t>
            </a:r>
          </a:p>
          <a:p>
            <a:pPr lvl="1"/>
            <a:r>
              <a:rPr lang="en-US" sz="2400" dirty="0"/>
              <a:t>	left to the tree that is returned</a:t>
            </a:r>
          </a:p>
          <a:p>
            <a:pPr lvl="1"/>
            <a:r>
              <a:rPr lang="en-US" sz="2400" dirty="0"/>
              <a:t>	from the recursive call.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60404-BD86-5A42-2497-6E97557993A6}"/>
              </a:ext>
            </a:extLst>
          </p:cNvPr>
          <p:cNvSpPr txBox="1"/>
          <p:nvPr/>
        </p:nvSpPr>
        <p:spPr>
          <a:xfrm>
            <a:off x="7620000" y="1688068"/>
            <a:ext cx="129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D8FE7-9806-50D4-D083-EE6E861B12D9}"/>
              </a:ext>
            </a:extLst>
          </p:cNvPr>
          <p:cNvSpPr txBox="1"/>
          <p:nvPr/>
        </p:nvSpPr>
        <p:spPr>
          <a:xfrm>
            <a:off x="7696200" y="22479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0791E-ECBC-1E99-71D9-28973AF493BA}"/>
              </a:ext>
            </a:extLst>
          </p:cNvPr>
          <p:cNvSpPr txBox="1"/>
          <p:nvPr/>
        </p:nvSpPr>
        <p:spPr>
          <a:xfrm>
            <a:off x="8458200" y="2898094"/>
            <a:ext cx="45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7831F-E5D8-0ED0-4F5A-6055709F5EC5}"/>
              </a:ext>
            </a:extLst>
          </p:cNvPr>
          <p:cNvSpPr txBox="1"/>
          <p:nvPr/>
        </p:nvSpPr>
        <p:spPr>
          <a:xfrm>
            <a:off x="7010400" y="296661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4661EA-56A7-8F30-36E0-4FF5AF7CDA93}"/>
              </a:ext>
            </a:extLst>
          </p:cNvPr>
          <p:cNvSpPr txBox="1"/>
          <p:nvPr/>
        </p:nvSpPr>
        <p:spPr>
          <a:xfrm>
            <a:off x="8153400" y="3566576"/>
            <a:ext cx="39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2991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0F6CC-6331-03BE-0B53-8D1B1CFE9BA1}"/>
              </a:ext>
            </a:extLst>
          </p:cNvPr>
          <p:cNvSpPr txBox="1"/>
          <p:nvPr/>
        </p:nvSpPr>
        <p:spPr>
          <a:xfrm>
            <a:off x="685800" y="1417638"/>
            <a:ext cx="1089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//returns the root of the tree after adding x into it such that it is in order as a binary search tree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private</a:t>
            </a:r>
            <a:r>
              <a:rPr lang="en-US" sz="2000" b="1" dirty="0"/>
              <a:t> </a:t>
            </a:r>
            <a:r>
              <a:rPr lang="en-US" sz="2000" b="1" dirty="0" err="1"/>
              <a:t>TreeNode</a:t>
            </a:r>
            <a:r>
              <a:rPr lang="en-US" sz="2000" b="1" dirty="0"/>
              <a:t> </a:t>
            </a:r>
            <a:r>
              <a:rPr lang="en-US" sz="2000" b="1" dirty="0" err="1"/>
              <a:t>addHelper</a:t>
            </a:r>
            <a:r>
              <a:rPr lang="en-US" sz="2000" b="1" dirty="0"/>
              <a:t>(</a:t>
            </a:r>
            <a:r>
              <a:rPr lang="en-US" sz="2000" b="1" dirty="0" err="1"/>
              <a:t>TreeNode</a:t>
            </a:r>
            <a:r>
              <a:rPr lang="en-US" sz="2000" b="1" dirty="0"/>
              <a:t> root, Comparable x)</a:t>
            </a:r>
          </a:p>
          <a:p>
            <a:r>
              <a:rPr lang="en-US" sz="2000" b="1" dirty="0"/>
              <a:t>{</a:t>
            </a:r>
          </a:p>
          <a:p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if</a:t>
            </a:r>
            <a:r>
              <a:rPr lang="en-US" sz="2000" b="1" dirty="0"/>
              <a:t>(the tree denoted by root is empty)		</a:t>
            </a:r>
            <a:r>
              <a:rPr lang="en-US" sz="2000" dirty="0">
                <a:solidFill>
                  <a:srgbClr val="FF0000"/>
                </a:solidFill>
              </a:rPr>
              <a:t>//terminating case</a:t>
            </a:r>
          </a:p>
          <a:p>
            <a:r>
              <a:rPr lang="en-US" sz="2000" b="1" dirty="0"/>
              <a:t>          reassign the root to a new </a:t>
            </a:r>
            <a:r>
              <a:rPr lang="en-US" sz="2000" b="1" dirty="0" err="1"/>
              <a:t>TreeNode</a:t>
            </a:r>
            <a:r>
              <a:rPr lang="en-US" sz="2000" b="1" dirty="0"/>
              <a:t> storing x and return it</a:t>
            </a:r>
          </a:p>
          <a:p>
            <a:r>
              <a:rPr lang="en-US" sz="2000" b="1" dirty="0"/>
              <a:t>     otherwise</a:t>
            </a:r>
          </a:p>
          <a:p>
            <a:r>
              <a:rPr lang="en-US" sz="2000" b="1" dirty="0"/>
              <a:t>          </a:t>
            </a:r>
            <a:r>
              <a:rPr lang="en-US" sz="2000" b="1" dirty="0">
                <a:solidFill>
                  <a:srgbClr val="7030A0"/>
                </a:solidFill>
              </a:rPr>
              <a:t>if</a:t>
            </a:r>
            <a:r>
              <a:rPr lang="en-US" sz="2000" b="1" dirty="0"/>
              <a:t>(x is less than the root’s value)</a:t>
            </a:r>
          </a:p>
          <a:p>
            <a:r>
              <a:rPr lang="en-US" sz="2000" b="1" dirty="0"/>
              <a:t>               set the root’s left to the tree that is returned by adding x to the root’s left subtree</a:t>
            </a:r>
          </a:p>
          <a:p>
            <a:r>
              <a:rPr lang="en-US" sz="2000" b="1" dirty="0"/>
              <a:t>          otherwise 					</a:t>
            </a:r>
            <a:r>
              <a:rPr lang="en-US" sz="2000" dirty="0">
                <a:solidFill>
                  <a:srgbClr val="FF0000"/>
                </a:solidFill>
              </a:rPr>
              <a:t>//x is greater than the roots value</a:t>
            </a:r>
          </a:p>
          <a:p>
            <a:r>
              <a:rPr lang="en-US" sz="2000" b="1" dirty="0"/>
              <a:t>               set the root’s right to the tree that is returned by adding x to the root’s right subtree</a:t>
            </a:r>
          </a:p>
          <a:p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return </a:t>
            </a:r>
            <a:r>
              <a:rPr lang="en-US" sz="2000" b="1" dirty="0"/>
              <a:t>the root </a:t>
            </a:r>
          </a:p>
          <a:p>
            <a:r>
              <a:rPr lang="en-US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461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tree methods are recursive and need to send a root of a subtree as an argument.</a:t>
            </a:r>
          </a:p>
          <a:p>
            <a:r>
              <a:rPr lang="en-US" dirty="0"/>
              <a:t>The client doesn’t need to know anything about a root.</a:t>
            </a:r>
          </a:p>
          <a:p>
            <a:r>
              <a:rPr lang="en-US" dirty="0"/>
              <a:t>Many tree methods have a private recursive helper method (with a root argument), and a public method that calls it (which the client uses).</a:t>
            </a:r>
          </a:p>
        </p:txBody>
      </p:sp>
    </p:spTree>
    <p:extLst>
      <p:ext uri="{BB962C8B-B14F-4D97-AF65-F5344CB8AC3E}">
        <p14:creationId xmlns:p14="http://schemas.microsoft.com/office/powerpoint/2010/main" val="2516099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terminating case: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What kind of tree is the most simple such that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we know the size without having to take any extra steps?</a:t>
            </a:r>
          </a:p>
        </p:txBody>
      </p:sp>
    </p:spTree>
    <p:extLst>
      <p:ext uri="{BB962C8B-B14F-4D97-AF65-F5344CB8AC3E}">
        <p14:creationId xmlns:p14="http://schemas.microsoft.com/office/powerpoint/2010/main" val="3541802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terminating case:</a:t>
            </a:r>
          </a:p>
          <a:p>
            <a:pPr lvl="1"/>
            <a:r>
              <a:rPr lang="en-US" dirty="0"/>
              <a:t>What kind of tree is the most simple such that</a:t>
            </a:r>
          </a:p>
          <a:p>
            <a:pPr marL="457200" lvl="1" indent="0">
              <a:buNone/>
            </a:pPr>
            <a:r>
              <a:rPr lang="en-US" dirty="0"/>
              <a:t>we know the size without having to take any extra steps?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C00000"/>
                </a:solidFill>
              </a:rPr>
              <a:t>In an empty tree (where root is null), the size is 0.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This is the terminating case, which should always be considered and coded first.</a:t>
            </a:r>
          </a:p>
        </p:txBody>
      </p:sp>
    </p:spTree>
    <p:extLst>
      <p:ext uri="{BB962C8B-B14F-4D97-AF65-F5344CB8AC3E}">
        <p14:creationId xmlns:p14="http://schemas.microsoft.com/office/powerpoint/2010/main" val="4112425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more complex tree:</a:t>
            </a:r>
          </a:p>
          <a:p>
            <a:pPr lvl="1"/>
            <a:r>
              <a:rPr lang="en-US" dirty="0"/>
              <a:t>We know that there must be at least one node.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How do we find the rest?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25146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   ?		    ?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</a:t>
            </a:r>
          </a:p>
        </p:txBody>
      </p:sp>
      <p:sp>
        <p:nvSpPr>
          <p:cNvPr id="5" name="Oval 4"/>
          <p:cNvSpPr/>
          <p:nvPr/>
        </p:nvSpPr>
        <p:spPr>
          <a:xfrm>
            <a:off x="7848600" y="3733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153400" y="3352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H="1">
            <a:off x="7315200" y="42541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8368927" y="42541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62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more complex tree:</a:t>
            </a:r>
          </a:p>
          <a:p>
            <a:pPr lvl="1"/>
            <a:r>
              <a:rPr lang="en-US" dirty="0"/>
              <a:t>We know that there must be at least one node.</a:t>
            </a:r>
          </a:p>
          <a:p>
            <a:pPr lvl="1"/>
            <a:r>
              <a:rPr lang="en-US" dirty="0"/>
              <a:t>How do we find the rest?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Count the nodes recursively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in the left and right subtrees.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Add them up and add 1 (the root’s node).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0" y="25146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   ?		    ?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</a:t>
            </a:r>
          </a:p>
        </p:txBody>
      </p:sp>
      <p:sp>
        <p:nvSpPr>
          <p:cNvPr id="5" name="Oval 4"/>
          <p:cNvSpPr/>
          <p:nvPr/>
        </p:nvSpPr>
        <p:spPr>
          <a:xfrm>
            <a:off x="7848600" y="3733800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153400" y="33528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H="1">
            <a:off x="7315200" y="4254126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8368927" y="4254126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855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sizeHelper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b="1" dirty="0"/>
              <a:t>root</a:t>
            </a:r>
          </a:p>
          <a:p>
            <a:pPr marL="457200" lvl="1" indent="0">
              <a:buNone/>
            </a:pPr>
            <a:endParaRPr lang="en-US" sz="2400" b="1" dirty="0"/>
          </a:p>
          <a:p>
            <a:pPr marL="457200" lvl="1" indent="0">
              <a:buNone/>
            </a:pPr>
            <a:r>
              <a:rPr lang="en-US" sz="2400" b="1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		    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</p:txBody>
      </p:sp>
      <p:sp>
        <p:nvSpPr>
          <p:cNvPr id="5" name="Oval 4"/>
          <p:cNvSpPr/>
          <p:nvPr/>
        </p:nvSpPr>
        <p:spPr>
          <a:xfrm>
            <a:off x="8839200" y="48560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96200" y="5770419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829800" y="5770419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144000" y="4475019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H="1">
            <a:off x="8305800" y="5376345"/>
            <a:ext cx="622674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9359527" y="5376345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0CC061E-5D34-B53A-DA35-8D81B047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Is this the terminating case?  </a:t>
            </a:r>
          </a:p>
        </p:txBody>
      </p:sp>
    </p:spTree>
    <p:extLst>
      <p:ext uri="{BB962C8B-B14F-4D97-AF65-F5344CB8AC3E}">
        <p14:creationId xmlns:p14="http://schemas.microsoft.com/office/powerpoint/2010/main" val="2073904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Is this the terminating case?  </a:t>
            </a:r>
            <a:r>
              <a:rPr lang="en-US" sz="2400" dirty="0"/>
              <a:t>No</a:t>
            </a:r>
          </a:p>
          <a:p>
            <a:pPr marL="0" indent="0">
              <a:buNone/>
            </a:pPr>
            <a:r>
              <a:rPr lang="en-US" sz="2400" dirty="0"/>
              <a:t>There must be 1 node + (size of left-subtree) + (size of right-subtree)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105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b="1" dirty="0"/>
              <a:t>root</a:t>
            </a:r>
          </a:p>
          <a:p>
            <a:pPr marL="457200" lvl="1" indent="0">
              <a:buNone/>
            </a:pPr>
            <a:endParaRPr lang="en-US" sz="2400" b="1" dirty="0"/>
          </a:p>
          <a:p>
            <a:pPr marL="457200" lvl="1" indent="0">
              <a:buNone/>
            </a:pPr>
            <a:r>
              <a:rPr lang="en-US" sz="2400" b="1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		    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</p:txBody>
      </p:sp>
      <p:sp>
        <p:nvSpPr>
          <p:cNvPr id="20" name="Oval 19"/>
          <p:cNvSpPr/>
          <p:nvPr/>
        </p:nvSpPr>
        <p:spPr>
          <a:xfrm>
            <a:off x="8839200" y="48560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96200" y="5770419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29800" y="5770419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144000" y="4475019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8305800" y="5376345"/>
            <a:ext cx="622674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9359527" y="5376345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526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There must be 1 node + (size of left-subtree) + (size of right-subtree)</a:t>
            </a:r>
          </a:p>
          <a:p>
            <a:pPr marL="0" indent="0">
              <a:buNone/>
            </a:pPr>
            <a:r>
              <a:rPr lang="en-US" sz="2400" dirty="0"/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There must be 1 node + (size of left-subtree) + (size of right-subtree)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105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b="1" dirty="0"/>
              <a:t>B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    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</p:txBody>
      </p:sp>
      <p:sp>
        <p:nvSpPr>
          <p:cNvPr id="20" name="Oval 19"/>
          <p:cNvSpPr/>
          <p:nvPr/>
        </p:nvSpPr>
        <p:spPr>
          <a:xfrm>
            <a:off x="8839200" y="48560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962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29800" y="5770419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144000" y="4475019"/>
            <a:ext cx="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8305800" y="5376345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9359527" y="5376345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172200" y="2438400"/>
            <a:ext cx="266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5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There must be 1 node + (size of left-subtree) + (size of right-subtree)</a:t>
            </a:r>
          </a:p>
          <a:p>
            <a:pPr marL="0" indent="0">
              <a:buNone/>
            </a:pPr>
            <a:r>
              <a:rPr lang="en-US" sz="2400" dirty="0"/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There must be 1 node + (               </a:t>
            </a:r>
            <a:r>
              <a:rPr lang="en-US" sz="2400" b="1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               ) + (                    </a:t>
            </a:r>
            <a:r>
              <a:rPr lang="en-US" sz="2400" b="1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             )</a:t>
            </a:r>
          </a:p>
          <a:p>
            <a:pPr marL="0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rgbClr val="C00000"/>
                </a:solidFill>
              </a:rPr>
              <a:t>term. case		term. case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105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b="1" dirty="0"/>
              <a:t>B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    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</p:txBody>
      </p:sp>
      <p:sp>
        <p:nvSpPr>
          <p:cNvPr id="20" name="Oval 19"/>
          <p:cNvSpPr/>
          <p:nvPr/>
        </p:nvSpPr>
        <p:spPr>
          <a:xfrm>
            <a:off x="8839200" y="48560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962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29800" y="5770419"/>
            <a:ext cx="609600" cy="60960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144000" y="4475019"/>
            <a:ext cx="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8305800" y="5376345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9359527" y="5376345"/>
            <a:ext cx="518765" cy="47027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72200" y="2438400"/>
            <a:ext cx="266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68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There must be 1 node + (size of left-subtree) + (size of right-subtree)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1</a:t>
            </a:r>
          </a:p>
          <a:p>
            <a:pPr marL="0" indent="0">
              <a:buNone/>
            </a:pPr>
            <a:r>
              <a:rPr lang="en-US" sz="2400" dirty="0"/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There must be 1 node + (size of left-subtree) + (size of right-subtree)</a:t>
            </a:r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105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		</a:t>
            </a:r>
            <a:r>
              <a:rPr lang="en-US" sz="2400" b="1" dirty="0"/>
              <a:t>    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</p:txBody>
      </p:sp>
      <p:sp>
        <p:nvSpPr>
          <p:cNvPr id="20" name="Oval 19"/>
          <p:cNvSpPr/>
          <p:nvPr/>
        </p:nvSpPr>
        <p:spPr>
          <a:xfrm>
            <a:off x="8839200" y="48560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96200" y="57704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298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144000" y="4475019"/>
            <a:ext cx="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8305800" y="5376345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9359527" y="5376345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72200" y="2438400"/>
            <a:ext cx="266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934200" y="2438401"/>
            <a:ext cx="1994274" cy="119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63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There must be 1 node + (size of left-subtree) + (size of right-subtree)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1</a:t>
            </a:r>
          </a:p>
          <a:p>
            <a:pPr marL="0" indent="0">
              <a:buNone/>
            </a:pPr>
            <a:r>
              <a:rPr lang="en-US" sz="2400" dirty="0"/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There must be 1 node + (                  </a:t>
            </a:r>
            <a:r>
              <a:rPr lang="en-US" sz="2400" b="1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             ) + (                  </a:t>
            </a:r>
            <a:r>
              <a:rPr lang="en-US" sz="2400" b="1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               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		term. case                         term. case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105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		</a:t>
            </a:r>
            <a:r>
              <a:rPr lang="en-US" sz="2400" b="1" dirty="0"/>
              <a:t>    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</p:txBody>
      </p:sp>
      <p:sp>
        <p:nvSpPr>
          <p:cNvPr id="20" name="Oval 19"/>
          <p:cNvSpPr/>
          <p:nvPr/>
        </p:nvSpPr>
        <p:spPr>
          <a:xfrm>
            <a:off x="8839200" y="48560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96200" y="57704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298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144000" y="4475019"/>
            <a:ext cx="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8305800" y="5376345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9359527" y="5376345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72200" y="2438400"/>
            <a:ext cx="266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934200" y="2438401"/>
            <a:ext cx="1994274" cy="119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7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4800600" cy="320040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private void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root)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if(root!=null)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root.getLeft</a:t>
            </a:r>
            <a:r>
              <a:rPr lang="en-US" sz="2000" b="1" dirty="0">
                <a:solidFill>
                  <a:srgbClr val="7030A0"/>
                </a:solidFill>
              </a:rPr>
              <a:t>());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root.getValue</a:t>
            </a:r>
            <a:r>
              <a:rPr lang="en-US" sz="2000" b="1" dirty="0">
                <a:solidFill>
                  <a:srgbClr val="7030A0"/>
                </a:solidFill>
              </a:rPr>
              <a:t>() + </a:t>
            </a:r>
            <a:r>
              <a:rPr lang="en-US" sz="2000" b="1" dirty="0">
                <a:solidFill>
                  <a:srgbClr val="C00000"/>
                </a:solidFill>
              </a:rPr>
              <a:t>" "</a:t>
            </a:r>
            <a:r>
              <a:rPr lang="en-US" sz="2000" b="1" dirty="0">
                <a:solidFill>
                  <a:srgbClr val="7030A0"/>
                </a:solidFill>
              </a:rPr>
              <a:t>); 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root.getRight</a:t>
            </a:r>
            <a:r>
              <a:rPr lang="en-US" sz="2000" b="1" dirty="0">
                <a:solidFill>
                  <a:srgbClr val="7030A0"/>
                </a:solidFill>
              </a:rPr>
              <a:t>());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     </a:t>
            </a:r>
            <a:r>
              <a:rPr lang="en-US" sz="2400" dirty="0"/>
              <a:t>The client doesn’t know this exists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705600" y="1219200"/>
            <a:ext cx="3733800" cy="3200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void </a:t>
            </a:r>
            <a:r>
              <a:rPr lang="en-US" sz="2000" b="1" dirty="0" err="1">
                <a:solidFill>
                  <a:srgbClr val="7030A0"/>
                </a:solidFill>
              </a:rPr>
              <a:t>showInOrder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myRoot</a:t>
            </a:r>
            <a:r>
              <a:rPr lang="en-US" sz="2000" b="1" dirty="0">
                <a:solidFill>
                  <a:srgbClr val="7030A0"/>
                </a:solidFill>
              </a:rPr>
              <a:t>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System.out.println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for the client</a:t>
            </a:r>
          </a:p>
        </p:txBody>
      </p:sp>
    </p:spTree>
    <p:extLst>
      <p:ext uri="{BB962C8B-B14F-4D97-AF65-F5344CB8AC3E}">
        <p14:creationId xmlns:p14="http://schemas.microsoft.com/office/powerpoint/2010/main" val="1422612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There must be 1 node + (size of left-subtree) + (size of right-subtree)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1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105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B		</a:t>
            </a:r>
            <a:r>
              <a:rPr lang="en-US" sz="2400" b="1" dirty="0"/>
              <a:t>    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</p:txBody>
      </p:sp>
      <p:sp>
        <p:nvSpPr>
          <p:cNvPr id="20" name="Oval 19"/>
          <p:cNvSpPr/>
          <p:nvPr/>
        </p:nvSpPr>
        <p:spPr>
          <a:xfrm>
            <a:off x="8839200" y="48560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96200" y="5770419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298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144000" y="4475019"/>
            <a:ext cx="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8305800" y="5376345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9359527" y="5376345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72200" y="2438400"/>
            <a:ext cx="266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934200" y="2438401"/>
            <a:ext cx="1994274" cy="119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106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sizeHelper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There must be 1 node + (size of left-subtree) + (size of right-subtree)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Is this the terminating case?  No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           1</a:t>
            </a:r>
          </a:p>
          <a:p>
            <a:pPr marL="0" indent="0">
              <a:buNone/>
            </a:pPr>
            <a:r>
              <a:rPr lang="en-US" sz="2400" dirty="0" err="1"/>
              <a:t>sizeHelper</a:t>
            </a:r>
            <a:r>
              <a:rPr lang="en-US" sz="2400" dirty="0"/>
              <a:t> returns 1+1+1 =&gt; 3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105400" y="3636819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	  </a:t>
            </a:r>
            <a:r>
              <a:rPr lang="en-US" sz="2400" dirty="0"/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</a:t>
            </a:r>
          </a:p>
        </p:txBody>
      </p:sp>
      <p:sp>
        <p:nvSpPr>
          <p:cNvPr id="20" name="Oval 19"/>
          <p:cNvSpPr/>
          <p:nvPr/>
        </p:nvSpPr>
        <p:spPr>
          <a:xfrm>
            <a:off x="8839200" y="48560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6962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829800" y="5770419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9144000" y="4475019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</p:cNvCxnSpPr>
          <p:nvPr/>
        </p:nvCxnSpPr>
        <p:spPr>
          <a:xfrm flipH="1">
            <a:off x="8305800" y="5376345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5"/>
          </p:cNvCxnSpPr>
          <p:nvPr/>
        </p:nvCxnSpPr>
        <p:spPr>
          <a:xfrm>
            <a:off x="9359527" y="5376345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172200" y="2438400"/>
            <a:ext cx="2667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6934200" y="2438401"/>
            <a:ext cx="1994274" cy="1198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39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4800600" cy="320040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private void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root)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if(root!=null)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root.getLeft</a:t>
            </a:r>
            <a:r>
              <a:rPr lang="en-US" sz="2000" b="1" dirty="0">
                <a:solidFill>
                  <a:srgbClr val="7030A0"/>
                </a:solidFill>
              </a:rPr>
              <a:t>());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>
                <a:solidFill>
                  <a:srgbClr val="7030A0"/>
                </a:solidFill>
              </a:rPr>
              <a:t>System.out.print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root.getValue</a:t>
            </a:r>
            <a:r>
              <a:rPr lang="en-US" sz="2000" b="1" dirty="0">
                <a:solidFill>
                  <a:srgbClr val="7030A0"/>
                </a:solidFill>
              </a:rPr>
              <a:t>() + </a:t>
            </a:r>
            <a:r>
              <a:rPr lang="en-US" sz="2000" b="1" dirty="0">
                <a:solidFill>
                  <a:srgbClr val="C00000"/>
                </a:solidFill>
              </a:rPr>
              <a:t>" "</a:t>
            </a:r>
            <a:r>
              <a:rPr lang="en-US" sz="2000" b="1" dirty="0">
                <a:solidFill>
                  <a:srgbClr val="7030A0"/>
                </a:solidFill>
              </a:rPr>
              <a:t>); 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root.getRight</a:t>
            </a:r>
            <a:r>
              <a:rPr lang="en-US" sz="2000" b="1" dirty="0">
                <a:solidFill>
                  <a:srgbClr val="7030A0"/>
                </a:solidFill>
              </a:rPr>
              <a:t>());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2565" y="634626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/>
          </a:p>
          <a:p>
            <a:pPr marL="457200" lvl="1" indent="0">
              <a:buNone/>
            </a:pPr>
            <a:r>
              <a:rPr lang="en-US" sz="2400"/>
              <a:t>				root</a:t>
            </a:r>
          </a:p>
          <a:p>
            <a:pPr marL="457200" lvl="1" indent="0">
              <a:buNone/>
            </a:pPr>
            <a:endParaRPr lang="en-US" sz="2400"/>
          </a:p>
          <a:p>
            <a:pPr marL="457200" lvl="1" indent="0">
              <a:buNone/>
            </a:pPr>
            <a:r>
              <a:rPr lang="en-US" sz="2400"/>
              <a:t>				  M</a:t>
            </a:r>
          </a:p>
          <a:p>
            <a:pPr marL="457200" lvl="1" indent="0">
              <a:buNone/>
            </a:pPr>
            <a:endParaRPr lang="en-US" sz="2400"/>
          </a:p>
          <a:p>
            <a:pPr marL="457200" lvl="1" indent="0">
              <a:buNone/>
            </a:pPr>
            <a:r>
              <a:rPr lang="en-US" sz="2400"/>
              <a:t>			B		    T</a:t>
            </a:r>
          </a:p>
          <a:p>
            <a:pPr marL="457200" lvl="1" indent="0">
              <a:buNone/>
            </a:pPr>
            <a:endParaRPr lang="en-US" sz="2400"/>
          </a:p>
          <a:p>
            <a:pPr marL="457200" lvl="1" indent="0">
              <a:buNone/>
            </a:pPr>
            <a:r>
              <a:rPr lang="en-US" sz="240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7986365" y="18538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3365" y="27682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76965" y="27682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28965" y="36826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29165" y="36826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15856" y="36826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891365" y="36826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91165" y="147282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7452965" y="2374152"/>
            <a:ext cx="622674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538565" y="3377826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</p:cNvCxnSpPr>
          <p:nvPr/>
        </p:nvCxnSpPr>
        <p:spPr>
          <a:xfrm>
            <a:off x="7363692" y="3288552"/>
            <a:ext cx="400611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</p:cNvCxnSpPr>
          <p:nvPr/>
        </p:nvCxnSpPr>
        <p:spPr>
          <a:xfrm>
            <a:off x="8506692" y="2374152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766074" y="3288552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</p:cNvCxnSpPr>
          <p:nvPr/>
        </p:nvCxnSpPr>
        <p:spPr>
          <a:xfrm>
            <a:off x="9497291" y="3288552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2601" y="4648201"/>
            <a:ext cx="844356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OUTPUT: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484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4800600" cy="320040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private void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root)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if(root!=null)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/>
              <a:t>inOrderHelper</a:t>
            </a:r>
            <a:r>
              <a:rPr lang="en-US" sz="2000" b="1" dirty="0"/>
              <a:t>(</a:t>
            </a:r>
            <a:r>
              <a:rPr lang="en-US" sz="2000" b="1" dirty="0" err="1"/>
              <a:t>root.getLeft</a:t>
            </a:r>
            <a:r>
              <a:rPr lang="en-US" sz="2000" b="1" dirty="0"/>
              <a:t>());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dirty="0" err="1">
                <a:solidFill>
                  <a:srgbClr val="7030A0"/>
                </a:solidFill>
              </a:rPr>
              <a:t>System.out.print</a:t>
            </a:r>
            <a:r>
              <a:rPr lang="en-US" sz="2000" dirty="0">
                <a:solidFill>
                  <a:srgbClr val="7030A0"/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root.getValue</a:t>
            </a:r>
            <a:r>
              <a:rPr lang="en-US" sz="2000" dirty="0">
                <a:solidFill>
                  <a:srgbClr val="7030A0"/>
                </a:solidFill>
              </a:rPr>
              <a:t>() + </a:t>
            </a:r>
            <a:r>
              <a:rPr lang="en-US" sz="2000" dirty="0">
                <a:solidFill>
                  <a:srgbClr val="C00000"/>
                </a:solidFill>
              </a:rPr>
              <a:t>" "</a:t>
            </a:r>
            <a:r>
              <a:rPr lang="en-US" sz="2000" dirty="0">
                <a:solidFill>
                  <a:srgbClr val="7030A0"/>
                </a:solidFill>
              </a:rPr>
              <a:t>);    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>      </a:t>
            </a:r>
            <a:r>
              <a:rPr lang="en-US" sz="2000" dirty="0" err="1">
                <a:solidFill>
                  <a:srgbClr val="7030A0"/>
                </a:solidFill>
              </a:rPr>
              <a:t>inOrderHelper</a:t>
            </a:r>
            <a:r>
              <a:rPr lang="en-US" sz="2000" dirty="0">
                <a:solidFill>
                  <a:srgbClr val="7030A0"/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root.getRight</a:t>
            </a:r>
            <a:r>
              <a:rPr lang="en-US" sz="2000" dirty="0">
                <a:solidFill>
                  <a:srgbClr val="7030A0"/>
                </a:solidFill>
              </a:rPr>
              <a:t>());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2565" y="634626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/>
              <a:t>                  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7986365" y="18538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3365" y="27682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76965" y="27682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28965" y="36826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29165" y="36826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15856" y="36826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891365" y="3682626"/>
            <a:ext cx="6096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91165" y="1472826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7452965" y="2374152"/>
            <a:ext cx="622674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538565" y="3377826"/>
            <a:ext cx="38100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</p:cNvCxnSpPr>
          <p:nvPr/>
        </p:nvCxnSpPr>
        <p:spPr>
          <a:xfrm>
            <a:off x="7363692" y="3288552"/>
            <a:ext cx="400611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</p:cNvCxnSpPr>
          <p:nvPr/>
        </p:nvCxnSpPr>
        <p:spPr>
          <a:xfrm>
            <a:off x="8506692" y="2374152"/>
            <a:ext cx="518765" cy="4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766074" y="3288552"/>
            <a:ext cx="259383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</p:cNvCxnSpPr>
          <p:nvPr/>
        </p:nvCxnSpPr>
        <p:spPr>
          <a:xfrm>
            <a:off x="9497291" y="3288552"/>
            <a:ext cx="394074" cy="394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2601" y="4648201"/>
            <a:ext cx="844356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OUTPUT:</a:t>
            </a:r>
          </a:p>
          <a:p>
            <a:r>
              <a:rPr lang="en-US" sz="2000" dirty="0"/>
              <a:t>A B D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39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4800600" cy="320040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private void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root)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if(root!=null)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dirty="0" err="1">
                <a:solidFill>
                  <a:srgbClr val="7030A0"/>
                </a:solidFill>
              </a:rPr>
              <a:t>inOrderHelper</a:t>
            </a:r>
            <a:r>
              <a:rPr lang="en-US" sz="2000" dirty="0">
                <a:solidFill>
                  <a:srgbClr val="7030A0"/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root.getLeft</a:t>
            </a:r>
            <a:r>
              <a:rPr lang="en-US" sz="2000" dirty="0">
                <a:solidFill>
                  <a:srgbClr val="7030A0"/>
                </a:solidFill>
              </a:rPr>
              <a:t>());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b="1" dirty="0" err="1"/>
              <a:t>System.out.print</a:t>
            </a:r>
            <a:r>
              <a:rPr lang="en-US" sz="2000" b="1" dirty="0"/>
              <a:t>(</a:t>
            </a:r>
            <a:r>
              <a:rPr lang="en-US" sz="2000" b="1" dirty="0" err="1"/>
              <a:t>root.getValue</a:t>
            </a:r>
            <a:r>
              <a:rPr lang="en-US" sz="2000" b="1" dirty="0"/>
              <a:t>() + " ");    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dirty="0">
                <a:solidFill>
                  <a:srgbClr val="7030A0"/>
                </a:solidFill>
              </a:rPr>
              <a:t>      </a:t>
            </a:r>
            <a:r>
              <a:rPr lang="en-US" sz="2000" dirty="0" err="1">
                <a:solidFill>
                  <a:srgbClr val="7030A0"/>
                </a:solidFill>
              </a:rPr>
              <a:t>inOrderHelper</a:t>
            </a:r>
            <a:r>
              <a:rPr lang="en-US" sz="2000" dirty="0">
                <a:solidFill>
                  <a:srgbClr val="7030A0"/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root.getRight</a:t>
            </a:r>
            <a:r>
              <a:rPr lang="en-US" sz="2000" dirty="0">
                <a:solidFill>
                  <a:srgbClr val="7030A0"/>
                </a:solidFill>
              </a:rPr>
              <a:t>());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2565" y="634626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b="1" dirty="0"/>
              <a:t>root</a:t>
            </a:r>
          </a:p>
          <a:p>
            <a:pPr marL="457200" lvl="1" indent="0">
              <a:buNone/>
            </a:pPr>
            <a:endParaRPr lang="en-US" sz="2400" b="1" dirty="0"/>
          </a:p>
          <a:p>
            <a:pPr marL="457200" lvl="1" indent="0">
              <a:buNone/>
            </a:pPr>
            <a:r>
              <a:rPr lang="en-US" sz="2400" b="1" dirty="0"/>
              <a:t>				  M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B		    T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A	          D          P                   Y</a:t>
            </a:r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7986365" y="18538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3365" y="2768226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76965" y="2768226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28965" y="3682626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29165" y="3682626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15856" y="3682626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891365" y="3682626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91165" y="1472826"/>
            <a:ext cx="0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7452965" y="2374152"/>
            <a:ext cx="622674" cy="4702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538565" y="3377826"/>
            <a:ext cx="381000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</p:cNvCxnSpPr>
          <p:nvPr/>
        </p:nvCxnSpPr>
        <p:spPr>
          <a:xfrm>
            <a:off x="7363692" y="3288552"/>
            <a:ext cx="400611" cy="394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</p:cNvCxnSpPr>
          <p:nvPr/>
        </p:nvCxnSpPr>
        <p:spPr>
          <a:xfrm>
            <a:off x="8506692" y="2374152"/>
            <a:ext cx="518765" cy="4702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766074" y="3288552"/>
            <a:ext cx="259383" cy="394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</p:cNvCxnSpPr>
          <p:nvPr/>
        </p:nvCxnSpPr>
        <p:spPr>
          <a:xfrm>
            <a:off x="9497291" y="3288552"/>
            <a:ext cx="394074" cy="3940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2601" y="4648201"/>
            <a:ext cx="844356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OUTPUT:</a:t>
            </a:r>
          </a:p>
          <a:p>
            <a:r>
              <a:rPr lang="en-US" sz="2000" dirty="0"/>
              <a:t>A B D M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239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showInOrder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19200"/>
            <a:ext cx="4800600" cy="3200400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private void </a:t>
            </a:r>
            <a:r>
              <a:rPr lang="en-US" sz="2000" b="1" dirty="0" err="1">
                <a:solidFill>
                  <a:srgbClr val="7030A0"/>
                </a:solidFill>
              </a:rPr>
              <a:t>inOrderHelper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TreeNode</a:t>
            </a:r>
            <a:r>
              <a:rPr lang="en-US" sz="2000" b="1" dirty="0">
                <a:solidFill>
                  <a:srgbClr val="7030A0"/>
                </a:solidFill>
              </a:rPr>
              <a:t> root)   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if(root!=null)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dirty="0" err="1">
                <a:solidFill>
                  <a:srgbClr val="7030A0"/>
                </a:solidFill>
              </a:rPr>
              <a:t>inOrderHelper</a:t>
            </a:r>
            <a:r>
              <a:rPr lang="en-US" sz="2000" dirty="0">
                <a:solidFill>
                  <a:srgbClr val="7030A0"/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root.getLeft</a:t>
            </a:r>
            <a:r>
              <a:rPr lang="en-US" sz="2000" dirty="0">
                <a:solidFill>
                  <a:srgbClr val="7030A0"/>
                </a:solidFill>
              </a:rPr>
              <a:t>());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</a:t>
            </a:r>
            <a:r>
              <a:rPr lang="en-US" sz="2000" dirty="0" err="1">
                <a:solidFill>
                  <a:srgbClr val="7030A0"/>
                </a:solidFill>
              </a:rPr>
              <a:t>System.out.print</a:t>
            </a:r>
            <a:r>
              <a:rPr lang="en-US" sz="2000" dirty="0">
                <a:solidFill>
                  <a:srgbClr val="7030A0"/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root.getValue</a:t>
            </a:r>
            <a:r>
              <a:rPr lang="en-US" sz="2000" dirty="0">
                <a:solidFill>
                  <a:srgbClr val="7030A0"/>
                </a:solidFill>
              </a:rPr>
              <a:t>() + " ");    </a:t>
            </a:r>
            <a:br>
              <a:rPr lang="en-US" sz="2000" dirty="0">
                <a:solidFill>
                  <a:srgbClr val="7030A0"/>
                </a:solidFill>
              </a:rPr>
            </a:br>
            <a:r>
              <a:rPr lang="en-US" sz="2000" b="1" dirty="0"/>
              <a:t>      </a:t>
            </a:r>
            <a:r>
              <a:rPr lang="en-US" sz="2000" b="1" dirty="0" err="1"/>
              <a:t>inOrderHelper</a:t>
            </a:r>
            <a:r>
              <a:rPr lang="en-US" sz="2000" b="1" dirty="0"/>
              <a:t>(</a:t>
            </a:r>
            <a:r>
              <a:rPr lang="en-US" sz="2000" b="1" dirty="0" err="1"/>
              <a:t>root.getRight</a:t>
            </a:r>
            <a:r>
              <a:rPr lang="en-US" sz="2000" b="1" dirty="0"/>
              <a:t>());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52565" y="634626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			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root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	  M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	B		    </a:t>
            </a:r>
            <a:r>
              <a:rPr lang="en-US" sz="2400" b="1" dirty="0"/>
              <a:t>T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		A	          D          </a:t>
            </a:r>
            <a:r>
              <a:rPr lang="en-US" sz="2400" b="1" dirty="0"/>
              <a:t>P                   Y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7986365" y="1853826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3365" y="2768226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976965" y="27682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928965" y="3682626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29165" y="3682626"/>
            <a:ext cx="609600" cy="609600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415856" y="36826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9891365" y="3682626"/>
            <a:ext cx="609600" cy="609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291165" y="1472826"/>
            <a:ext cx="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 flipH="1">
            <a:off x="7452965" y="2374152"/>
            <a:ext cx="622674" cy="4702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538565" y="3377826"/>
            <a:ext cx="381000" cy="381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5"/>
          </p:cNvCxnSpPr>
          <p:nvPr/>
        </p:nvCxnSpPr>
        <p:spPr>
          <a:xfrm>
            <a:off x="7363692" y="3288552"/>
            <a:ext cx="400611" cy="394074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5"/>
          </p:cNvCxnSpPr>
          <p:nvPr/>
        </p:nvCxnSpPr>
        <p:spPr>
          <a:xfrm>
            <a:off x="8506692" y="2374152"/>
            <a:ext cx="518765" cy="4702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766074" y="3288552"/>
            <a:ext cx="259383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</p:cNvCxnSpPr>
          <p:nvPr/>
        </p:nvCxnSpPr>
        <p:spPr>
          <a:xfrm>
            <a:off x="9497291" y="3288552"/>
            <a:ext cx="394074" cy="3940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2601" y="4648201"/>
            <a:ext cx="844356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OUTPUT:</a:t>
            </a:r>
          </a:p>
          <a:p>
            <a:r>
              <a:rPr lang="en-US" sz="2000" dirty="0"/>
              <a:t>A B D M P T Y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957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848600" y="20574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81200" y="1371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1371600"/>
            <a:ext cx="533400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add(5)</a:t>
            </a:r>
          </a:p>
          <a:p>
            <a:r>
              <a:rPr lang="en-US" sz="2400" dirty="0"/>
              <a:t>	If the root is null, </a:t>
            </a:r>
          </a:p>
          <a:p>
            <a:r>
              <a:rPr lang="en-US" sz="2400" dirty="0"/>
              <a:t>	just make it point to a new node</a:t>
            </a:r>
          </a:p>
          <a:p>
            <a:r>
              <a:rPr lang="en-US" sz="2400" dirty="0"/>
              <a:t>	and we are done.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444FB-0E90-5737-75CC-48833962B91B}"/>
              </a:ext>
            </a:extLst>
          </p:cNvPr>
          <p:cNvSpPr txBox="1"/>
          <p:nvPr/>
        </p:nvSpPr>
        <p:spPr>
          <a:xfrm>
            <a:off x="7620000" y="1688068"/>
            <a:ext cx="129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4041A-0156-6CF6-B315-9F5C399F66F3}"/>
              </a:ext>
            </a:extLst>
          </p:cNvPr>
          <p:cNvSpPr txBox="1"/>
          <p:nvPr/>
        </p:nvSpPr>
        <p:spPr>
          <a:xfrm>
            <a:off x="7543800" y="294126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21522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addHelper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1371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1371600"/>
            <a:ext cx="5334000" cy="15696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add(5)</a:t>
            </a:r>
          </a:p>
          <a:p>
            <a:r>
              <a:rPr lang="en-US" sz="2400" dirty="0"/>
              <a:t>	If the root is null, </a:t>
            </a:r>
          </a:p>
          <a:p>
            <a:r>
              <a:rPr lang="en-US" sz="2400" dirty="0"/>
              <a:t>	just make it point to a new node</a:t>
            </a:r>
          </a:p>
          <a:p>
            <a:r>
              <a:rPr lang="en-US" sz="2400" dirty="0"/>
              <a:t>	and we are done.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444FB-0E90-5737-75CC-48833962B91B}"/>
              </a:ext>
            </a:extLst>
          </p:cNvPr>
          <p:cNvSpPr txBox="1"/>
          <p:nvPr/>
        </p:nvSpPr>
        <p:spPr>
          <a:xfrm>
            <a:off x="7620000" y="1688068"/>
            <a:ext cx="1295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AA6A8-7CD3-713E-377F-5B1B03211F15}"/>
              </a:ext>
            </a:extLst>
          </p:cNvPr>
          <p:cNvCxnSpPr>
            <a:cxnSpLocks/>
          </p:cNvCxnSpPr>
          <p:nvPr/>
        </p:nvCxnSpPr>
        <p:spPr>
          <a:xfrm>
            <a:off x="7848600" y="1981200"/>
            <a:ext cx="0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3C9FF8E-6F3A-336A-EF24-D394E2B7CE59}"/>
              </a:ext>
            </a:extLst>
          </p:cNvPr>
          <p:cNvSpPr/>
          <p:nvPr/>
        </p:nvSpPr>
        <p:spPr>
          <a:xfrm>
            <a:off x="7620000" y="2247900"/>
            <a:ext cx="457200" cy="4191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21C01-3F3C-9D11-1D1C-307DA88A95CE}"/>
              </a:ext>
            </a:extLst>
          </p:cNvPr>
          <p:cNvSpPr txBox="1"/>
          <p:nvPr/>
        </p:nvSpPr>
        <p:spPr>
          <a:xfrm>
            <a:off x="7696200" y="22479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89870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1973</Words>
  <Application>Microsoft Office PowerPoint</Application>
  <PresentationFormat>Widescreen</PresentationFormat>
  <Paragraphs>363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Coding a Binary Search Tree 1</vt:lpstr>
      <vt:lpstr>Tree methods</vt:lpstr>
      <vt:lpstr>showInOrder</vt:lpstr>
      <vt:lpstr>showInOrder</vt:lpstr>
      <vt:lpstr>showInOrder</vt:lpstr>
      <vt:lpstr>showInOrder</vt:lpstr>
      <vt:lpstr>showInOrder</vt:lpstr>
      <vt:lpstr>addHelper</vt:lpstr>
      <vt:lpstr>addHelper</vt:lpstr>
      <vt:lpstr>addHelper</vt:lpstr>
      <vt:lpstr>addHelper</vt:lpstr>
      <vt:lpstr>addHelper</vt:lpstr>
      <vt:lpstr>addHelper</vt:lpstr>
      <vt:lpstr>addHelper</vt:lpstr>
      <vt:lpstr>addHelper</vt:lpstr>
      <vt:lpstr>addHelper</vt:lpstr>
      <vt:lpstr>addHelper</vt:lpstr>
      <vt:lpstr>addHelper</vt:lpstr>
      <vt:lpstr>addHelper</vt:lpstr>
      <vt:lpstr>sizeHelper</vt:lpstr>
      <vt:lpstr>sizeHelper</vt:lpstr>
      <vt:lpstr>sizeHelper</vt:lpstr>
      <vt:lpstr>sizeHelper</vt:lpstr>
      <vt:lpstr>sizeHelper</vt:lpstr>
      <vt:lpstr>sizeHelper</vt:lpstr>
      <vt:lpstr>sizeHelper</vt:lpstr>
      <vt:lpstr>sizeHelper</vt:lpstr>
      <vt:lpstr>sizeHelper</vt:lpstr>
      <vt:lpstr>sizeHelper</vt:lpstr>
      <vt:lpstr>sizeHelper</vt:lpstr>
      <vt:lpstr>sizeHelper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a Binary Search Tree 1</dc:title>
  <dc:creator>Oberle, Doug R</dc:creator>
  <cp:lastModifiedBy>Oberle, Doug R</cp:lastModifiedBy>
  <cp:revision>15</cp:revision>
  <dcterms:created xsi:type="dcterms:W3CDTF">2006-08-16T00:00:00Z</dcterms:created>
  <dcterms:modified xsi:type="dcterms:W3CDTF">2024-03-08T13:06:18Z</dcterms:modified>
</cp:coreProperties>
</file>