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3" r:id="rId6"/>
    <p:sldId id="264" r:id="rId7"/>
    <p:sldId id="262" r:id="rId8"/>
    <p:sldId id="259" r:id="rId9"/>
    <p:sldId id="25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3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33FA2-1D1E-41C5-B9B4-6608098F4C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16280C-C524-431E-B24D-3767BDA3F4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0F394-A75A-4E2D-8D04-5E38E3641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DAB1C-4140-44BC-9E79-EB883F252DD1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7C289-FF35-4DE7-83C2-98A4F71FD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432BB-C331-402C-9958-9BC620F82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8AA4E-2C27-4DB1-B75E-544F7DAAB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793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A7F34-CBA9-4703-95F3-E69028B7F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9944B9-90BE-47AC-A52A-FD8147B656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B1393-2291-4B4E-96E0-6D451FE16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DAB1C-4140-44BC-9E79-EB883F252DD1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38C3D6-566F-45C5-B67B-45045112A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D7480-81E7-4EE3-B252-50FA7309F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8AA4E-2C27-4DB1-B75E-544F7DAAB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536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4C0E1A-9A2F-47C6-AFF3-8C5C24F655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EB0765-F5CC-4F6A-AE13-EC1F7E5F9D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2CD8C-F660-4DAE-9FE3-1DD74B006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DAB1C-4140-44BC-9E79-EB883F252DD1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DEF55A-9ECE-49E8-8DA4-42B697217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33276-173F-47A7-A555-31BEF5247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8AA4E-2C27-4DB1-B75E-544F7DAAB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181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C1C8F-6983-452D-A08D-E179F209D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7BDE1-53DE-44F3-A146-8793C2E90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6B103-E6F1-4D45-B74E-6E14F0252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DAB1C-4140-44BC-9E79-EB883F252DD1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B83AB-B835-4351-B429-CF55BB81D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1583B9-D2E3-4E91-8A72-E6E64A981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8AA4E-2C27-4DB1-B75E-544F7DAAB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328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006AB-9983-427D-9804-D2F76EA0B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EF417B-0314-47EE-893F-16B249679A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BDEC7-09A3-418A-B52C-73B5BCB09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DAB1C-4140-44BC-9E79-EB883F252DD1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B0DEF-2FB3-44E4-868C-F02CB04CC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6C21A-EF2F-4C38-A200-2228E4AAF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8AA4E-2C27-4DB1-B75E-544F7DAAB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687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062CD-A7FA-48F9-9150-0DB8D4691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95091-9930-4451-B034-76C9E88D18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B8661C-438E-4D7F-ADE6-CBDE44BFA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593A2E-7D03-4CC1-8897-C35F7A4D0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DAB1C-4140-44BC-9E79-EB883F252DD1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24CBBF-6584-468F-A56A-F1DF78367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E5E3AB-7503-44B3-A0DA-047661C92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8AA4E-2C27-4DB1-B75E-544F7DAAB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896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49ADB-3380-4A4F-91E0-2C7FE6DA4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91B27B-C50C-46AF-9704-41D634CD5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46888B-8837-45E1-BFAC-D2F16C2FA9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1EB8BC-0A4E-4AA6-8486-1AA9DC8F03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6C4AE1-A0AA-4D26-BF5C-EF620278EE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FC8AF4-D08D-4F04-9CAE-CD9437357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DAB1C-4140-44BC-9E79-EB883F252DD1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B97723-16CE-4BEC-A4A4-B1D8D2D0C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BC5CFE-9325-4E28-9A23-012000B62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8AA4E-2C27-4DB1-B75E-544F7DAAB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042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5A1D0-950A-47BD-B353-1AD6C9B31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1AA5EA-9946-4EC9-9C2F-37F72C278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DAB1C-4140-44BC-9E79-EB883F252DD1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070F5B-754C-468F-8F46-711DE4D9F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5DAF3B-65DC-45DF-9D34-86A57E688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8AA4E-2C27-4DB1-B75E-544F7DAAB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158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3B2E21-4D7B-4CC5-9D3D-91AE7C803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DAB1C-4140-44BC-9E79-EB883F252DD1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676AD0-BD44-4E7F-84B0-F224346CD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3D480E-BC9B-4B7E-BFCD-76F437804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8AA4E-2C27-4DB1-B75E-544F7DAAB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135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F86A6-F521-4790-B06F-CCD8E6729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ACB05-3BE5-47C6-8391-574D1C6837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3882FF-2AD1-4DE7-9083-29603FD8E0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CF619E-D7F8-4195-8803-990DDA718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DAB1C-4140-44BC-9E79-EB883F252DD1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D79834-5DF3-46D7-98FB-7C5EA1AA4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57150B-9B50-4E35-8876-111291E0E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8AA4E-2C27-4DB1-B75E-544F7DAAB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90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93B11-5BDA-481B-B45B-29F94BD5D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F972DC-A021-46D8-8246-2C21529FFC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3F4F06-EB3C-460D-8897-8E08674E0F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FD829C-C16E-473A-ABD9-7744B5845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DAB1C-4140-44BC-9E79-EB883F252DD1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3C0A7A-77D6-41A8-95F3-CC4188A71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E5631B-F190-4764-AD52-CD0032051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8AA4E-2C27-4DB1-B75E-544F7DAAB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183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9B3FCB-A2A2-4529-8F07-EFBD953F3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0AA1C7-04E0-4BAA-92F4-FAA52B4CBD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888A59-37D3-46CD-B74B-8F1D4371F6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DAB1C-4140-44BC-9E79-EB883F252DD1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576CE-92CD-4345-ACA2-6F2928FD9E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4D08E-8BBC-4FBD-B2B9-06576800A3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8AA4E-2C27-4DB1-B75E-544F7DAAB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817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88D74A45-8C44-4D66-9253-B2B25C223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ingle tree on a field with cityscape in foggy distance">
            <a:extLst>
              <a:ext uri="{FF2B5EF4-FFF2-40B4-BE49-F238E27FC236}">
                <a16:creationId xmlns:a16="http://schemas.microsoft.com/office/drawing/2014/main" id="{8DB58BC6-D957-6FC0-EFD9-5209C7EA7D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504" b="11300"/>
          <a:stretch/>
        </p:blipFill>
        <p:spPr>
          <a:xfrm>
            <a:off x="20" y="1734307"/>
            <a:ext cx="12191979" cy="5123692"/>
          </a:xfrm>
          <a:prstGeom prst="rect">
            <a:avLst/>
          </a:prstGeom>
          <a:effectLst>
            <a:outerShdw blurRad="596900" dist="330200" dir="8820000" sx="87000" sy="87000" algn="ctr" rotWithShape="0">
              <a:srgbClr val="000000">
                <a:alpha val="29000"/>
              </a:srgbClr>
            </a:outerShdw>
          </a:effectLst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489C2E0-4895-4B72-85EA-7EE9FAFFD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1734306"/>
          </a:xfrm>
          <a:prstGeom prst="rect">
            <a:avLst/>
          </a:prstGeom>
          <a:ln>
            <a:noFill/>
          </a:ln>
          <a:effectLst>
            <a:outerShdw blurRad="254000" dist="127000" dir="546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682650-3941-463B-9095-C7EA27434F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3461" y="324987"/>
            <a:ext cx="7179856" cy="1084332"/>
          </a:xfrm>
        </p:spPr>
        <p:txBody>
          <a:bodyPr anchor="ctr">
            <a:normAutofit/>
          </a:bodyPr>
          <a:lstStyle/>
          <a:p>
            <a:pPr algn="l"/>
            <a:r>
              <a:rPr lang="en-US" sz="3400"/>
              <a:t>Balancing a </a:t>
            </a:r>
            <a:br>
              <a:rPr lang="en-US" sz="3400"/>
            </a:br>
            <a:r>
              <a:rPr lang="en-US" sz="3400"/>
              <a:t>Binary Search Tree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43B520-5F4A-4251-967B-518E8455E2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15583" y="324987"/>
            <a:ext cx="6062957" cy="1084333"/>
          </a:xfrm>
        </p:spPr>
        <p:txBody>
          <a:bodyPr anchor="ctr">
            <a:normAutofit lnSpcReduction="10000"/>
          </a:bodyPr>
          <a:lstStyle/>
          <a:p>
            <a:pPr algn="r"/>
            <a:r>
              <a:rPr lang="en-US" sz="2000" dirty="0"/>
              <a:t>Keep things efficient</a:t>
            </a:r>
          </a:p>
          <a:p>
            <a:pPr algn="r"/>
            <a:endParaRPr lang="en-US" sz="2000" dirty="0"/>
          </a:p>
          <a:p>
            <a:pPr algn="r"/>
            <a:r>
              <a:rPr lang="en-US" sz="2000" dirty="0"/>
              <a:t>* note: keeping your BST balanced is extra credit</a:t>
            </a:r>
          </a:p>
        </p:txBody>
      </p:sp>
    </p:spTree>
    <p:extLst>
      <p:ext uri="{BB962C8B-B14F-4D97-AF65-F5344CB8AC3E}">
        <p14:creationId xmlns:p14="http://schemas.microsoft.com/office/powerpoint/2010/main" val="4141106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ECB68-DC38-46A6-8A59-80A13C226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Unbalanced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FB118-3190-4752-9D3A-E71248E8A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elements are added into a BST mostly in order or reverse order, the height gets too large for the number of nodes:</a:t>
            </a:r>
          </a:p>
          <a:p>
            <a:r>
              <a:rPr lang="en-US" dirty="0"/>
              <a:t>Resulting search efficiency can be as high as O(n)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F63D1D-168E-49D1-A6DD-2D98C7523187}"/>
              </a:ext>
            </a:extLst>
          </p:cNvPr>
          <p:cNvSpPr txBox="1"/>
          <p:nvPr/>
        </p:nvSpPr>
        <p:spPr>
          <a:xfrm>
            <a:off x="2965604" y="4156753"/>
            <a:ext cx="336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259860-787A-43E4-9174-0F1B4AB4D211}"/>
              </a:ext>
            </a:extLst>
          </p:cNvPr>
          <p:cNvSpPr txBox="1"/>
          <p:nvPr/>
        </p:nvSpPr>
        <p:spPr>
          <a:xfrm>
            <a:off x="3286034" y="4493819"/>
            <a:ext cx="336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446229-8427-4E2B-92A6-F8CF8E95BCB5}"/>
              </a:ext>
            </a:extLst>
          </p:cNvPr>
          <p:cNvSpPr txBox="1"/>
          <p:nvPr/>
        </p:nvSpPr>
        <p:spPr>
          <a:xfrm>
            <a:off x="3637726" y="4825790"/>
            <a:ext cx="336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CD4A59-2DCF-41E3-B48F-7672333CB342}"/>
              </a:ext>
            </a:extLst>
          </p:cNvPr>
          <p:cNvSpPr txBox="1"/>
          <p:nvPr/>
        </p:nvSpPr>
        <p:spPr>
          <a:xfrm>
            <a:off x="3876094" y="5145393"/>
            <a:ext cx="336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EC9FBE-753D-4961-A9F8-1D426E03AF3A}"/>
              </a:ext>
            </a:extLst>
          </p:cNvPr>
          <p:cNvSpPr txBox="1"/>
          <p:nvPr/>
        </p:nvSpPr>
        <p:spPr>
          <a:xfrm>
            <a:off x="4176985" y="5464996"/>
            <a:ext cx="336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AA89CD-79F1-41E2-ACB1-2B22498A5D9A}"/>
              </a:ext>
            </a:extLst>
          </p:cNvPr>
          <p:cNvSpPr txBox="1"/>
          <p:nvPr/>
        </p:nvSpPr>
        <p:spPr>
          <a:xfrm>
            <a:off x="4434891" y="5771562"/>
            <a:ext cx="336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BE025F6-5AA8-46C5-9502-31896AB60662}"/>
              </a:ext>
            </a:extLst>
          </p:cNvPr>
          <p:cNvSpPr/>
          <p:nvPr/>
        </p:nvSpPr>
        <p:spPr>
          <a:xfrm>
            <a:off x="2949973" y="4156753"/>
            <a:ext cx="336061" cy="3693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D1CBC4C-3E7A-482B-B790-77F61EC34574}"/>
              </a:ext>
            </a:extLst>
          </p:cNvPr>
          <p:cNvSpPr/>
          <p:nvPr/>
        </p:nvSpPr>
        <p:spPr>
          <a:xfrm>
            <a:off x="3256726" y="4493819"/>
            <a:ext cx="336061" cy="3693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91C04F2-5BF2-41F5-99CA-6A8ABBB910D2}"/>
              </a:ext>
            </a:extLst>
          </p:cNvPr>
          <p:cNvSpPr/>
          <p:nvPr/>
        </p:nvSpPr>
        <p:spPr>
          <a:xfrm>
            <a:off x="3588880" y="4825790"/>
            <a:ext cx="336061" cy="3693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BB82328-515A-4035-9E26-4B2A69C5B5C4}"/>
              </a:ext>
            </a:extLst>
          </p:cNvPr>
          <p:cNvSpPr/>
          <p:nvPr/>
        </p:nvSpPr>
        <p:spPr>
          <a:xfrm>
            <a:off x="3840924" y="5145393"/>
            <a:ext cx="336061" cy="3693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48B4D8F-CA2F-4E56-9AAE-77E1283BC300}"/>
              </a:ext>
            </a:extLst>
          </p:cNvPr>
          <p:cNvSpPr/>
          <p:nvPr/>
        </p:nvSpPr>
        <p:spPr>
          <a:xfrm>
            <a:off x="4141815" y="5446462"/>
            <a:ext cx="336061" cy="3693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6B77B8B-F40E-4E18-98BF-9FB8F5FB83A1}"/>
              </a:ext>
            </a:extLst>
          </p:cNvPr>
          <p:cNvSpPr/>
          <p:nvPr/>
        </p:nvSpPr>
        <p:spPr>
          <a:xfrm>
            <a:off x="4434890" y="5784411"/>
            <a:ext cx="336061" cy="3693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F8852A7-E1F2-48C4-9004-F8A7A0A4D03F}"/>
              </a:ext>
            </a:extLst>
          </p:cNvPr>
          <p:cNvCxnSpPr>
            <a:stCxn id="11" idx="5"/>
            <a:endCxn id="12" idx="1"/>
          </p:cNvCxnSpPr>
          <p:nvPr/>
        </p:nvCxnSpPr>
        <p:spPr>
          <a:xfrm>
            <a:off x="3236819" y="4471998"/>
            <a:ext cx="69122" cy="75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9946F47-599F-4964-958D-F31CE7502EF0}"/>
              </a:ext>
            </a:extLst>
          </p:cNvPr>
          <p:cNvCxnSpPr>
            <a:stCxn id="12" idx="5"/>
            <a:endCxn id="13" idx="1"/>
          </p:cNvCxnSpPr>
          <p:nvPr/>
        </p:nvCxnSpPr>
        <p:spPr>
          <a:xfrm>
            <a:off x="3543572" y="4809064"/>
            <a:ext cx="94523" cy="70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244B583-6500-4EBF-B560-F2ED7D391FF4}"/>
              </a:ext>
            </a:extLst>
          </p:cNvPr>
          <p:cNvCxnSpPr>
            <a:stCxn id="13" idx="5"/>
          </p:cNvCxnSpPr>
          <p:nvPr/>
        </p:nvCxnSpPr>
        <p:spPr>
          <a:xfrm>
            <a:off x="3875726" y="5141035"/>
            <a:ext cx="49215" cy="54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40946E3-B86F-4B74-A526-948DA4D5B2A7}"/>
              </a:ext>
            </a:extLst>
          </p:cNvPr>
          <p:cNvCxnSpPr>
            <a:stCxn id="14" idx="5"/>
            <a:endCxn id="15" idx="1"/>
          </p:cNvCxnSpPr>
          <p:nvPr/>
        </p:nvCxnSpPr>
        <p:spPr>
          <a:xfrm>
            <a:off x="4127770" y="5460638"/>
            <a:ext cx="63260" cy="39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5CBB036-F318-4959-BA65-1776BA781101}"/>
              </a:ext>
            </a:extLst>
          </p:cNvPr>
          <p:cNvCxnSpPr>
            <a:stCxn id="15" idx="5"/>
            <a:endCxn id="16" idx="1"/>
          </p:cNvCxnSpPr>
          <p:nvPr/>
        </p:nvCxnSpPr>
        <p:spPr>
          <a:xfrm>
            <a:off x="4428661" y="5761707"/>
            <a:ext cx="55444" cy="76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F4369D2-C5A5-4460-BAB1-5BD01F506288}"/>
              </a:ext>
            </a:extLst>
          </p:cNvPr>
          <p:cNvCxnSpPr>
            <a:endCxn id="11" idx="1"/>
          </p:cNvCxnSpPr>
          <p:nvPr/>
        </p:nvCxnSpPr>
        <p:spPr>
          <a:xfrm>
            <a:off x="2770219" y="4068830"/>
            <a:ext cx="228969" cy="142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874C46B-6658-4B32-A3AC-E0712120FBB7}"/>
              </a:ext>
            </a:extLst>
          </p:cNvPr>
          <p:cNvSpPr txBox="1"/>
          <p:nvPr/>
        </p:nvSpPr>
        <p:spPr>
          <a:xfrm>
            <a:off x="2230957" y="3837150"/>
            <a:ext cx="815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root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773D7C2-E843-44C8-B84F-F62FF6C8D8E8}"/>
              </a:ext>
            </a:extLst>
          </p:cNvPr>
          <p:cNvSpPr txBox="1"/>
          <p:nvPr/>
        </p:nvSpPr>
        <p:spPr>
          <a:xfrm>
            <a:off x="8518739" y="4203767"/>
            <a:ext cx="336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EBA0AD4-5FAC-4932-83D6-C61F3074F864}"/>
              </a:ext>
            </a:extLst>
          </p:cNvPr>
          <p:cNvSpPr txBox="1"/>
          <p:nvPr/>
        </p:nvSpPr>
        <p:spPr>
          <a:xfrm>
            <a:off x="8839169" y="4540833"/>
            <a:ext cx="336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8A34E7F-5BED-45AA-B673-7B12E94214B7}"/>
              </a:ext>
            </a:extLst>
          </p:cNvPr>
          <p:cNvSpPr/>
          <p:nvPr/>
        </p:nvSpPr>
        <p:spPr>
          <a:xfrm>
            <a:off x="8503108" y="4203767"/>
            <a:ext cx="336061" cy="3693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0236491-69B8-4531-91DF-4D0D78078A31}"/>
              </a:ext>
            </a:extLst>
          </p:cNvPr>
          <p:cNvSpPr/>
          <p:nvPr/>
        </p:nvSpPr>
        <p:spPr>
          <a:xfrm>
            <a:off x="8809861" y="4540833"/>
            <a:ext cx="336061" cy="3693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7E697E4-0C0F-480C-8B4D-3DA4DCE16FB9}"/>
              </a:ext>
            </a:extLst>
          </p:cNvPr>
          <p:cNvCxnSpPr>
            <a:stCxn id="33" idx="5"/>
            <a:endCxn id="34" idx="1"/>
          </p:cNvCxnSpPr>
          <p:nvPr/>
        </p:nvCxnSpPr>
        <p:spPr>
          <a:xfrm>
            <a:off x="8789954" y="4519012"/>
            <a:ext cx="69122" cy="75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24C8561-915D-4A6C-A546-9C4FFE9EAECB}"/>
              </a:ext>
            </a:extLst>
          </p:cNvPr>
          <p:cNvCxnSpPr>
            <a:endCxn id="33" idx="1"/>
          </p:cNvCxnSpPr>
          <p:nvPr/>
        </p:nvCxnSpPr>
        <p:spPr>
          <a:xfrm>
            <a:off x="8323354" y="4115844"/>
            <a:ext cx="228969" cy="142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DD819B1-8CA2-43DA-8134-992E157B8457}"/>
              </a:ext>
            </a:extLst>
          </p:cNvPr>
          <p:cNvSpPr txBox="1"/>
          <p:nvPr/>
        </p:nvSpPr>
        <p:spPr>
          <a:xfrm>
            <a:off x="7784092" y="3884164"/>
            <a:ext cx="815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root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909D733-7C95-400E-8925-39AD0577F09A}"/>
              </a:ext>
            </a:extLst>
          </p:cNvPr>
          <p:cNvSpPr txBox="1"/>
          <p:nvPr/>
        </p:nvSpPr>
        <p:spPr>
          <a:xfrm>
            <a:off x="8278655" y="4546658"/>
            <a:ext cx="336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77AF097-71E9-4B45-836F-E678E75F9A25}"/>
              </a:ext>
            </a:extLst>
          </p:cNvPr>
          <p:cNvSpPr/>
          <p:nvPr/>
        </p:nvSpPr>
        <p:spPr>
          <a:xfrm>
            <a:off x="8249347" y="4546658"/>
            <a:ext cx="336061" cy="3693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0509934-6B92-434C-A399-96672EDA3AFF}"/>
              </a:ext>
            </a:extLst>
          </p:cNvPr>
          <p:cNvCxnSpPr>
            <a:endCxn id="39" idx="7"/>
          </p:cNvCxnSpPr>
          <p:nvPr/>
        </p:nvCxnSpPr>
        <p:spPr>
          <a:xfrm flipH="1">
            <a:off x="8536193" y="4519012"/>
            <a:ext cx="49215" cy="81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431A3CA-3E1D-491F-975A-A6D1D93647D6}"/>
              </a:ext>
            </a:extLst>
          </p:cNvPr>
          <p:cNvSpPr txBox="1"/>
          <p:nvPr/>
        </p:nvSpPr>
        <p:spPr>
          <a:xfrm>
            <a:off x="9247236" y="4904695"/>
            <a:ext cx="336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CB353F2-E656-419E-AE76-7DDA8ABF2DDF}"/>
              </a:ext>
            </a:extLst>
          </p:cNvPr>
          <p:cNvSpPr/>
          <p:nvPr/>
        </p:nvSpPr>
        <p:spPr>
          <a:xfrm>
            <a:off x="9217928" y="4904695"/>
            <a:ext cx="336061" cy="3693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869B24-DDAA-4803-8819-82AD30D3479A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9162018" y="4877049"/>
            <a:ext cx="105125" cy="81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03B3A29-243C-4DD7-AD41-FD199BAEFBE7}"/>
              </a:ext>
            </a:extLst>
          </p:cNvPr>
          <p:cNvSpPr txBox="1"/>
          <p:nvPr/>
        </p:nvSpPr>
        <p:spPr>
          <a:xfrm>
            <a:off x="8450464" y="4915990"/>
            <a:ext cx="336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36E4C76-791F-414A-BB10-DDC78604F7C2}"/>
              </a:ext>
            </a:extLst>
          </p:cNvPr>
          <p:cNvSpPr/>
          <p:nvPr/>
        </p:nvSpPr>
        <p:spPr>
          <a:xfrm>
            <a:off x="8421156" y="4915990"/>
            <a:ext cx="336061" cy="3693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12945E0-52C6-4465-8F19-ADB853767AB1}"/>
              </a:ext>
            </a:extLst>
          </p:cNvPr>
          <p:cNvCxnSpPr>
            <a:endCxn id="45" idx="1"/>
          </p:cNvCxnSpPr>
          <p:nvPr/>
        </p:nvCxnSpPr>
        <p:spPr>
          <a:xfrm>
            <a:off x="8401249" y="4894169"/>
            <a:ext cx="69122" cy="75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7F68B57-39F3-46FD-B626-7ED48AC3FBF9}"/>
              </a:ext>
            </a:extLst>
          </p:cNvPr>
          <p:cNvSpPr txBox="1"/>
          <p:nvPr/>
        </p:nvSpPr>
        <p:spPr>
          <a:xfrm>
            <a:off x="8046507" y="4932341"/>
            <a:ext cx="336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09D275E-A580-4F75-947C-E35FBDDF5B37}"/>
              </a:ext>
            </a:extLst>
          </p:cNvPr>
          <p:cNvSpPr/>
          <p:nvPr/>
        </p:nvSpPr>
        <p:spPr>
          <a:xfrm>
            <a:off x="8017199" y="4932341"/>
            <a:ext cx="336061" cy="3693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BA769DC-8A2F-48DB-B46D-2789CA68902C}"/>
              </a:ext>
            </a:extLst>
          </p:cNvPr>
          <p:cNvCxnSpPr>
            <a:endCxn id="48" idx="7"/>
          </p:cNvCxnSpPr>
          <p:nvPr/>
        </p:nvCxnSpPr>
        <p:spPr>
          <a:xfrm flipH="1">
            <a:off x="8304045" y="4904695"/>
            <a:ext cx="49215" cy="81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D9E6BAD3-82C0-410E-AB80-D1865A10CBEC}"/>
              </a:ext>
            </a:extLst>
          </p:cNvPr>
          <p:cNvSpPr txBox="1"/>
          <p:nvPr/>
        </p:nvSpPr>
        <p:spPr>
          <a:xfrm>
            <a:off x="8842155" y="4904695"/>
            <a:ext cx="336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D58FFB58-5AA8-4291-8A4B-6790E9674671}"/>
              </a:ext>
            </a:extLst>
          </p:cNvPr>
          <p:cNvSpPr/>
          <p:nvPr/>
        </p:nvSpPr>
        <p:spPr>
          <a:xfrm>
            <a:off x="8812847" y="4904695"/>
            <a:ext cx="336061" cy="3693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CBD063B-357C-4800-958A-7CFAB4A47066}"/>
              </a:ext>
            </a:extLst>
          </p:cNvPr>
          <p:cNvCxnSpPr>
            <a:endCxn id="51" idx="7"/>
          </p:cNvCxnSpPr>
          <p:nvPr/>
        </p:nvCxnSpPr>
        <p:spPr>
          <a:xfrm flipH="1">
            <a:off x="9099693" y="4877049"/>
            <a:ext cx="49215" cy="81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FD2C62D-24CD-4B48-B0C0-BDDA00CDC6A3}"/>
              </a:ext>
            </a:extLst>
          </p:cNvPr>
          <p:cNvSpPr txBox="1"/>
          <p:nvPr/>
        </p:nvSpPr>
        <p:spPr>
          <a:xfrm>
            <a:off x="6748002" y="3244334"/>
            <a:ext cx="4005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Much better: O(log n) search time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E974831-B124-4A47-9AB7-9D61FBAF2716}"/>
              </a:ext>
            </a:extLst>
          </p:cNvPr>
          <p:cNvSpPr txBox="1"/>
          <p:nvPr/>
        </p:nvSpPr>
        <p:spPr>
          <a:xfrm>
            <a:off x="4704522" y="6085310"/>
            <a:ext cx="336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4237FB5C-0F01-477C-ACB5-9BE699969A26}"/>
              </a:ext>
            </a:extLst>
          </p:cNvPr>
          <p:cNvSpPr/>
          <p:nvPr/>
        </p:nvSpPr>
        <p:spPr>
          <a:xfrm>
            <a:off x="4704521" y="6098159"/>
            <a:ext cx="336061" cy="3693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87588C6-BFDA-446E-8368-E6A0561BC289}"/>
              </a:ext>
            </a:extLst>
          </p:cNvPr>
          <p:cNvCxnSpPr>
            <a:endCxn id="55" idx="1"/>
          </p:cNvCxnSpPr>
          <p:nvPr/>
        </p:nvCxnSpPr>
        <p:spPr>
          <a:xfrm>
            <a:off x="4698292" y="6075455"/>
            <a:ext cx="55444" cy="76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62F7514C-88FA-43AD-BC4F-5EFBC3B515A4}"/>
              </a:ext>
            </a:extLst>
          </p:cNvPr>
          <p:cNvSpPr txBox="1"/>
          <p:nvPr/>
        </p:nvSpPr>
        <p:spPr>
          <a:xfrm>
            <a:off x="1033345" y="3174236"/>
            <a:ext cx="5163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Elements added in order 2,3,4,5,6,7,8</a:t>
            </a:r>
          </a:p>
          <a:p>
            <a:r>
              <a:rPr lang="en-US" dirty="0">
                <a:solidFill>
                  <a:srgbClr val="FF0000"/>
                </a:solidFill>
              </a:rPr>
              <a:t>Terrible: O(n) search time</a:t>
            </a:r>
          </a:p>
        </p:txBody>
      </p:sp>
    </p:spTree>
    <p:extLst>
      <p:ext uri="{BB962C8B-B14F-4D97-AF65-F5344CB8AC3E}">
        <p14:creationId xmlns:p14="http://schemas.microsoft.com/office/powerpoint/2010/main" val="2090709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FBB23-1E6F-4E35-815D-4060FA19F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One strategy – rebalance at incremental times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66B64-3AFF-47C1-96F0-27955AC2E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height grows too large for the number of nodes, rebuild the tree as a more balanced one:</a:t>
            </a:r>
          </a:p>
          <a:p>
            <a:pPr lvl="1"/>
            <a:r>
              <a:rPr lang="en-US" dirty="0"/>
              <a:t>Copy the elements of a tree into an in-order array</a:t>
            </a:r>
          </a:p>
          <a:p>
            <a:pPr lvl="1"/>
            <a:r>
              <a:rPr lang="en-US" dirty="0"/>
              <a:t>Recursive helper method:</a:t>
            </a:r>
          </a:p>
          <a:p>
            <a:pPr lvl="2"/>
            <a:r>
              <a:rPr lang="en-US" dirty="0"/>
              <a:t>Find the middle index and add that value into a new tree</a:t>
            </a:r>
          </a:p>
          <a:p>
            <a:pPr lvl="2"/>
            <a:r>
              <a:rPr lang="en-US" dirty="0"/>
              <a:t>Repeat for the sub-array to the left of the midpoint</a:t>
            </a:r>
          </a:p>
          <a:p>
            <a:pPr lvl="2"/>
            <a:r>
              <a:rPr lang="en-US" dirty="0"/>
              <a:t>Repeat for the sub-array to the right of the midpoint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987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66B64-3AFF-47C1-96F0-27955AC2E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630" y="137502"/>
            <a:ext cx="7422662" cy="1550621"/>
          </a:xfrm>
        </p:spPr>
        <p:txBody>
          <a:bodyPr/>
          <a:lstStyle/>
          <a:p>
            <a:pPr lvl="1"/>
            <a:r>
              <a:rPr lang="en-US" dirty="0"/>
              <a:t>Recursive helper method:</a:t>
            </a:r>
          </a:p>
          <a:p>
            <a:pPr lvl="2"/>
            <a:r>
              <a:rPr lang="en-US" dirty="0"/>
              <a:t>Find the middle index and add that value into a new tree</a:t>
            </a:r>
          </a:p>
          <a:p>
            <a:pPr lvl="2"/>
            <a:r>
              <a:rPr lang="en-US" dirty="0"/>
              <a:t>Repeat for the sub-array to the left of the midpoint</a:t>
            </a:r>
          </a:p>
          <a:p>
            <a:pPr lvl="2"/>
            <a:r>
              <a:rPr lang="en-US" dirty="0"/>
              <a:t>Repeat for the sub-array to the right of the midpoint</a:t>
            </a:r>
          </a:p>
          <a:p>
            <a:pPr lvl="1"/>
            <a:endParaRPr lang="en-US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84BFAFE7-173D-40B6-B418-17D880A25F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6275461"/>
              </p:ext>
            </p:extLst>
          </p:nvPr>
        </p:nvGraphicFramePr>
        <p:xfrm>
          <a:off x="367324" y="1899789"/>
          <a:ext cx="6353907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7701">
                  <a:extLst>
                    <a:ext uri="{9D8B030D-6E8A-4147-A177-3AD203B41FA5}">
                      <a16:colId xmlns:a16="http://schemas.microsoft.com/office/drawing/2014/main" val="890915009"/>
                    </a:ext>
                  </a:extLst>
                </a:gridCol>
                <a:gridCol w="907701">
                  <a:extLst>
                    <a:ext uri="{9D8B030D-6E8A-4147-A177-3AD203B41FA5}">
                      <a16:colId xmlns:a16="http://schemas.microsoft.com/office/drawing/2014/main" val="2960263788"/>
                    </a:ext>
                  </a:extLst>
                </a:gridCol>
                <a:gridCol w="907701">
                  <a:extLst>
                    <a:ext uri="{9D8B030D-6E8A-4147-A177-3AD203B41FA5}">
                      <a16:colId xmlns:a16="http://schemas.microsoft.com/office/drawing/2014/main" val="2363682370"/>
                    </a:ext>
                  </a:extLst>
                </a:gridCol>
                <a:gridCol w="907701">
                  <a:extLst>
                    <a:ext uri="{9D8B030D-6E8A-4147-A177-3AD203B41FA5}">
                      <a16:colId xmlns:a16="http://schemas.microsoft.com/office/drawing/2014/main" val="2872226374"/>
                    </a:ext>
                  </a:extLst>
                </a:gridCol>
                <a:gridCol w="907701">
                  <a:extLst>
                    <a:ext uri="{9D8B030D-6E8A-4147-A177-3AD203B41FA5}">
                      <a16:colId xmlns:a16="http://schemas.microsoft.com/office/drawing/2014/main" val="2688182026"/>
                    </a:ext>
                  </a:extLst>
                </a:gridCol>
                <a:gridCol w="907701">
                  <a:extLst>
                    <a:ext uri="{9D8B030D-6E8A-4147-A177-3AD203B41FA5}">
                      <a16:colId xmlns:a16="http://schemas.microsoft.com/office/drawing/2014/main" val="3253012599"/>
                    </a:ext>
                  </a:extLst>
                </a:gridCol>
                <a:gridCol w="907701">
                  <a:extLst>
                    <a:ext uri="{9D8B030D-6E8A-4147-A177-3AD203B41FA5}">
                      <a16:colId xmlns:a16="http://schemas.microsoft.com/office/drawing/2014/main" val="231128447"/>
                    </a:ext>
                  </a:extLst>
                </a:gridCol>
              </a:tblGrid>
              <a:tr h="2572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03867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2314C6A8-A31D-4E85-A3BF-A13E45D9E6BC}"/>
              </a:ext>
            </a:extLst>
          </p:cNvPr>
          <p:cNvSpPr txBox="1"/>
          <p:nvPr/>
        </p:nvSpPr>
        <p:spPr>
          <a:xfrm>
            <a:off x="10244022" y="453930"/>
            <a:ext cx="336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6AD896-E7FE-4AA6-AB95-38BA06B72B5A}"/>
              </a:ext>
            </a:extLst>
          </p:cNvPr>
          <p:cNvSpPr txBox="1"/>
          <p:nvPr/>
        </p:nvSpPr>
        <p:spPr>
          <a:xfrm>
            <a:off x="10564452" y="790996"/>
            <a:ext cx="336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EAE273-ED85-416D-8A67-83AADFF9A82D}"/>
              </a:ext>
            </a:extLst>
          </p:cNvPr>
          <p:cNvSpPr txBox="1"/>
          <p:nvPr/>
        </p:nvSpPr>
        <p:spPr>
          <a:xfrm>
            <a:off x="10916144" y="1122967"/>
            <a:ext cx="336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692DEC-1AC6-4004-BE68-1D6405B2580D}"/>
              </a:ext>
            </a:extLst>
          </p:cNvPr>
          <p:cNvSpPr txBox="1"/>
          <p:nvPr/>
        </p:nvSpPr>
        <p:spPr>
          <a:xfrm>
            <a:off x="11154512" y="1442570"/>
            <a:ext cx="336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B4F0A3-E163-4E43-9A65-C082737AD4FE}"/>
              </a:ext>
            </a:extLst>
          </p:cNvPr>
          <p:cNvSpPr txBox="1"/>
          <p:nvPr/>
        </p:nvSpPr>
        <p:spPr>
          <a:xfrm>
            <a:off x="11455403" y="1762173"/>
            <a:ext cx="336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E346AD-FCBF-49E0-9CC5-4CB16EFDAFE1}"/>
              </a:ext>
            </a:extLst>
          </p:cNvPr>
          <p:cNvSpPr txBox="1"/>
          <p:nvPr/>
        </p:nvSpPr>
        <p:spPr>
          <a:xfrm>
            <a:off x="11713309" y="2068739"/>
            <a:ext cx="336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0A69119-4194-4EE0-9EA3-37C091770CEC}"/>
              </a:ext>
            </a:extLst>
          </p:cNvPr>
          <p:cNvSpPr/>
          <p:nvPr/>
        </p:nvSpPr>
        <p:spPr>
          <a:xfrm>
            <a:off x="10228391" y="453930"/>
            <a:ext cx="336061" cy="3693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95913D7-8219-451E-A4EE-1A619430EE46}"/>
              </a:ext>
            </a:extLst>
          </p:cNvPr>
          <p:cNvSpPr/>
          <p:nvPr/>
        </p:nvSpPr>
        <p:spPr>
          <a:xfrm>
            <a:off x="10535144" y="790996"/>
            <a:ext cx="336061" cy="3693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89E5E28-4855-4646-A47A-7D61663982AC}"/>
              </a:ext>
            </a:extLst>
          </p:cNvPr>
          <p:cNvSpPr/>
          <p:nvPr/>
        </p:nvSpPr>
        <p:spPr>
          <a:xfrm>
            <a:off x="10867298" y="1122967"/>
            <a:ext cx="336061" cy="3693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5BFA53-EF3A-4B5F-BD27-0BBA5FE47612}"/>
              </a:ext>
            </a:extLst>
          </p:cNvPr>
          <p:cNvSpPr/>
          <p:nvPr/>
        </p:nvSpPr>
        <p:spPr>
          <a:xfrm>
            <a:off x="11119342" y="1442570"/>
            <a:ext cx="336061" cy="3693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6C62265-BA0F-448E-9AC6-71F5A25814BB}"/>
              </a:ext>
            </a:extLst>
          </p:cNvPr>
          <p:cNvSpPr/>
          <p:nvPr/>
        </p:nvSpPr>
        <p:spPr>
          <a:xfrm>
            <a:off x="11420233" y="1743639"/>
            <a:ext cx="336061" cy="3693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0424060-973C-43B4-AE70-173A072D0BBC}"/>
              </a:ext>
            </a:extLst>
          </p:cNvPr>
          <p:cNvSpPr/>
          <p:nvPr/>
        </p:nvSpPr>
        <p:spPr>
          <a:xfrm>
            <a:off x="11713308" y="2081588"/>
            <a:ext cx="336061" cy="3693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87E251C-0AA5-48D3-99F2-EECFB3B36066}"/>
              </a:ext>
            </a:extLst>
          </p:cNvPr>
          <p:cNvCxnSpPr>
            <a:stCxn id="15" idx="5"/>
            <a:endCxn id="16" idx="1"/>
          </p:cNvCxnSpPr>
          <p:nvPr/>
        </p:nvCxnSpPr>
        <p:spPr>
          <a:xfrm>
            <a:off x="10515237" y="769175"/>
            <a:ext cx="69122" cy="75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0CE8319-0318-42F5-932B-FCE97DF81529}"/>
              </a:ext>
            </a:extLst>
          </p:cNvPr>
          <p:cNvCxnSpPr>
            <a:stCxn id="16" idx="5"/>
            <a:endCxn id="17" idx="1"/>
          </p:cNvCxnSpPr>
          <p:nvPr/>
        </p:nvCxnSpPr>
        <p:spPr>
          <a:xfrm>
            <a:off x="10821990" y="1106241"/>
            <a:ext cx="94523" cy="70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4EF191B-F262-4961-94E0-DCE6A482D449}"/>
              </a:ext>
            </a:extLst>
          </p:cNvPr>
          <p:cNvCxnSpPr>
            <a:stCxn id="17" idx="5"/>
          </p:cNvCxnSpPr>
          <p:nvPr/>
        </p:nvCxnSpPr>
        <p:spPr>
          <a:xfrm>
            <a:off x="11154144" y="1438212"/>
            <a:ext cx="49215" cy="54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6007BD8-7387-4B17-84CC-3B7BBD07F458}"/>
              </a:ext>
            </a:extLst>
          </p:cNvPr>
          <p:cNvCxnSpPr>
            <a:stCxn id="18" idx="5"/>
            <a:endCxn id="19" idx="1"/>
          </p:cNvCxnSpPr>
          <p:nvPr/>
        </p:nvCxnSpPr>
        <p:spPr>
          <a:xfrm>
            <a:off x="11406188" y="1757815"/>
            <a:ext cx="63260" cy="39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A660CE8-1318-48DD-A9DD-E33D6B50105A}"/>
              </a:ext>
            </a:extLst>
          </p:cNvPr>
          <p:cNvCxnSpPr>
            <a:stCxn id="19" idx="5"/>
            <a:endCxn id="20" idx="1"/>
          </p:cNvCxnSpPr>
          <p:nvPr/>
        </p:nvCxnSpPr>
        <p:spPr>
          <a:xfrm>
            <a:off x="11707079" y="2058884"/>
            <a:ext cx="55444" cy="76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2EF4D5E-2B71-4884-91D1-D43B1D591CAF}"/>
              </a:ext>
            </a:extLst>
          </p:cNvPr>
          <p:cNvCxnSpPr>
            <a:endCxn id="15" idx="1"/>
          </p:cNvCxnSpPr>
          <p:nvPr/>
        </p:nvCxnSpPr>
        <p:spPr>
          <a:xfrm>
            <a:off x="10048637" y="366007"/>
            <a:ext cx="228969" cy="142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3C7708E-9C4B-40CC-8B25-FEEFD61FD229}"/>
              </a:ext>
            </a:extLst>
          </p:cNvPr>
          <p:cNvSpPr txBox="1"/>
          <p:nvPr/>
        </p:nvSpPr>
        <p:spPr>
          <a:xfrm>
            <a:off x="9509375" y="134327"/>
            <a:ext cx="815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root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93CF4AD-A8E3-457A-BF50-BDF688F32761}"/>
              </a:ext>
            </a:extLst>
          </p:cNvPr>
          <p:cNvSpPr txBox="1"/>
          <p:nvPr/>
        </p:nvSpPr>
        <p:spPr>
          <a:xfrm>
            <a:off x="9003748" y="2216525"/>
            <a:ext cx="336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E527FC5C-0914-41BD-ABCE-F465E98CB9A5}"/>
              </a:ext>
            </a:extLst>
          </p:cNvPr>
          <p:cNvSpPr/>
          <p:nvPr/>
        </p:nvSpPr>
        <p:spPr>
          <a:xfrm>
            <a:off x="8988117" y="2216525"/>
            <a:ext cx="336061" cy="3693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E4EEC4E-0DC3-4FE0-86B0-FC471CD95E00}"/>
              </a:ext>
            </a:extLst>
          </p:cNvPr>
          <p:cNvCxnSpPr>
            <a:endCxn id="43" idx="1"/>
          </p:cNvCxnSpPr>
          <p:nvPr/>
        </p:nvCxnSpPr>
        <p:spPr>
          <a:xfrm>
            <a:off x="8808363" y="2128602"/>
            <a:ext cx="228969" cy="142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A20E1F31-1C01-4331-8128-E0A1638E8DF4}"/>
              </a:ext>
            </a:extLst>
          </p:cNvPr>
          <p:cNvSpPr txBox="1"/>
          <p:nvPr/>
        </p:nvSpPr>
        <p:spPr>
          <a:xfrm>
            <a:off x="8269101" y="1896922"/>
            <a:ext cx="815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root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71A749D-9D1B-4260-8137-129AF81A690A}"/>
              </a:ext>
            </a:extLst>
          </p:cNvPr>
          <p:cNvSpPr txBox="1"/>
          <p:nvPr/>
        </p:nvSpPr>
        <p:spPr>
          <a:xfrm>
            <a:off x="8650589" y="1586843"/>
            <a:ext cx="1246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add 5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0A5E8EA-F091-45C3-8485-645D5BC48BC8}"/>
              </a:ext>
            </a:extLst>
          </p:cNvPr>
          <p:cNvSpPr txBox="1"/>
          <p:nvPr/>
        </p:nvSpPr>
        <p:spPr>
          <a:xfrm>
            <a:off x="3130561" y="1573149"/>
            <a:ext cx="980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middle</a:t>
            </a:r>
          </a:p>
        </p:txBody>
      </p:sp>
    </p:spTree>
    <p:extLst>
      <p:ext uri="{BB962C8B-B14F-4D97-AF65-F5344CB8AC3E}">
        <p14:creationId xmlns:p14="http://schemas.microsoft.com/office/powerpoint/2010/main" val="2156377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66B64-3AFF-47C1-96F0-27955AC2E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630" y="137502"/>
            <a:ext cx="7422662" cy="1550621"/>
          </a:xfrm>
        </p:spPr>
        <p:txBody>
          <a:bodyPr/>
          <a:lstStyle/>
          <a:p>
            <a:pPr lvl="1"/>
            <a:r>
              <a:rPr lang="en-US" dirty="0"/>
              <a:t>Recursive helper method:</a:t>
            </a:r>
          </a:p>
          <a:p>
            <a:pPr lvl="2"/>
            <a:r>
              <a:rPr lang="en-US" dirty="0"/>
              <a:t>Find the middle index and add that value into a new tree</a:t>
            </a:r>
          </a:p>
          <a:p>
            <a:pPr lvl="2"/>
            <a:r>
              <a:rPr lang="en-US" dirty="0"/>
              <a:t>Repeat for the sub-array to the left of the midpoint</a:t>
            </a:r>
          </a:p>
          <a:p>
            <a:pPr lvl="2"/>
            <a:r>
              <a:rPr lang="en-US" dirty="0"/>
              <a:t>Repeat for the sub-array to the right of the midpoint</a:t>
            </a:r>
          </a:p>
          <a:p>
            <a:pPr lvl="1"/>
            <a:endParaRPr lang="en-US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84BFAFE7-173D-40B6-B418-17D880A25F34}"/>
              </a:ext>
            </a:extLst>
          </p:cNvPr>
          <p:cNvGraphicFramePr>
            <a:graphicFrameLocks noGrp="1"/>
          </p:cNvGraphicFramePr>
          <p:nvPr/>
        </p:nvGraphicFramePr>
        <p:xfrm>
          <a:off x="367324" y="1899789"/>
          <a:ext cx="6353907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7701">
                  <a:extLst>
                    <a:ext uri="{9D8B030D-6E8A-4147-A177-3AD203B41FA5}">
                      <a16:colId xmlns:a16="http://schemas.microsoft.com/office/drawing/2014/main" val="890915009"/>
                    </a:ext>
                  </a:extLst>
                </a:gridCol>
                <a:gridCol w="907701">
                  <a:extLst>
                    <a:ext uri="{9D8B030D-6E8A-4147-A177-3AD203B41FA5}">
                      <a16:colId xmlns:a16="http://schemas.microsoft.com/office/drawing/2014/main" val="2960263788"/>
                    </a:ext>
                  </a:extLst>
                </a:gridCol>
                <a:gridCol w="907701">
                  <a:extLst>
                    <a:ext uri="{9D8B030D-6E8A-4147-A177-3AD203B41FA5}">
                      <a16:colId xmlns:a16="http://schemas.microsoft.com/office/drawing/2014/main" val="2363682370"/>
                    </a:ext>
                  </a:extLst>
                </a:gridCol>
                <a:gridCol w="907701">
                  <a:extLst>
                    <a:ext uri="{9D8B030D-6E8A-4147-A177-3AD203B41FA5}">
                      <a16:colId xmlns:a16="http://schemas.microsoft.com/office/drawing/2014/main" val="2872226374"/>
                    </a:ext>
                  </a:extLst>
                </a:gridCol>
                <a:gridCol w="907701">
                  <a:extLst>
                    <a:ext uri="{9D8B030D-6E8A-4147-A177-3AD203B41FA5}">
                      <a16:colId xmlns:a16="http://schemas.microsoft.com/office/drawing/2014/main" val="2688182026"/>
                    </a:ext>
                  </a:extLst>
                </a:gridCol>
                <a:gridCol w="907701">
                  <a:extLst>
                    <a:ext uri="{9D8B030D-6E8A-4147-A177-3AD203B41FA5}">
                      <a16:colId xmlns:a16="http://schemas.microsoft.com/office/drawing/2014/main" val="3253012599"/>
                    </a:ext>
                  </a:extLst>
                </a:gridCol>
                <a:gridCol w="907701">
                  <a:extLst>
                    <a:ext uri="{9D8B030D-6E8A-4147-A177-3AD203B41FA5}">
                      <a16:colId xmlns:a16="http://schemas.microsoft.com/office/drawing/2014/main" val="231128447"/>
                    </a:ext>
                  </a:extLst>
                </a:gridCol>
              </a:tblGrid>
              <a:tr h="2572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03867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2314C6A8-A31D-4E85-A3BF-A13E45D9E6BC}"/>
              </a:ext>
            </a:extLst>
          </p:cNvPr>
          <p:cNvSpPr txBox="1"/>
          <p:nvPr/>
        </p:nvSpPr>
        <p:spPr>
          <a:xfrm>
            <a:off x="10244022" y="453930"/>
            <a:ext cx="336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6AD896-E7FE-4AA6-AB95-38BA06B72B5A}"/>
              </a:ext>
            </a:extLst>
          </p:cNvPr>
          <p:cNvSpPr txBox="1"/>
          <p:nvPr/>
        </p:nvSpPr>
        <p:spPr>
          <a:xfrm>
            <a:off x="10564452" y="790996"/>
            <a:ext cx="336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EAE273-ED85-416D-8A67-83AADFF9A82D}"/>
              </a:ext>
            </a:extLst>
          </p:cNvPr>
          <p:cNvSpPr txBox="1"/>
          <p:nvPr/>
        </p:nvSpPr>
        <p:spPr>
          <a:xfrm>
            <a:off x="10916144" y="1122967"/>
            <a:ext cx="336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692DEC-1AC6-4004-BE68-1D6405B2580D}"/>
              </a:ext>
            </a:extLst>
          </p:cNvPr>
          <p:cNvSpPr txBox="1"/>
          <p:nvPr/>
        </p:nvSpPr>
        <p:spPr>
          <a:xfrm>
            <a:off x="11154512" y="1442570"/>
            <a:ext cx="336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B4F0A3-E163-4E43-9A65-C082737AD4FE}"/>
              </a:ext>
            </a:extLst>
          </p:cNvPr>
          <p:cNvSpPr txBox="1"/>
          <p:nvPr/>
        </p:nvSpPr>
        <p:spPr>
          <a:xfrm>
            <a:off x="11455403" y="1762173"/>
            <a:ext cx="336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E346AD-FCBF-49E0-9CC5-4CB16EFDAFE1}"/>
              </a:ext>
            </a:extLst>
          </p:cNvPr>
          <p:cNvSpPr txBox="1"/>
          <p:nvPr/>
        </p:nvSpPr>
        <p:spPr>
          <a:xfrm>
            <a:off x="11713309" y="2068739"/>
            <a:ext cx="336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0A69119-4194-4EE0-9EA3-37C091770CEC}"/>
              </a:ext>
            </a:extLst>
          </p:cNvPr>
          <p:cNvSpPr/>
          <p:nvPr/>
        </p:nvSpPr>
        <p:spPr>
          <a:xfrm>
            <a:off x="10228391" y="453930"/>
            <a:ext cx="336061" cy="3693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95913D7-8219-451E-A4EE-1A619430EE46}"/>
              </a:ext>
            </a:extLst>
          </p:cNvPr>
          <p:cNvSpPr/>
          <p:nvPr/>
        </p:nvSpPr>
        <p:spPr>
          <a:xfrm>
            <a:off x="10535144" y="790996"/>
            <a:ext cx="336061" cy="3693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89E5E28-4855-4646-A47A-7D61663982AC}"/>
              </a:ext>
            </a:extLst>
          </p:cNvPr>
          <p:cNvSpPr/>
          <p:nvPr/>
        </p:nvSpPr>
        <p:spPr>
          <a:xfrm>
            <a:off x="10867298" y="1122967"/>
            <a:ext cx="336061" cy="3693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5BFA53-EF3A-4B5F-BD27-0BBA5FE47612}"/>
              </a:ext>
            </a:extLst>
          </p:cNvPr>
          <p:cNvSpPr/>
          <p:nvPr/>
        </p:nvSpPr>
        <p:spPr>
          <a:xfrm>
            <a:off x="11119342" y="1442570"/>
            <a:ext cx="336061" cy="3693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6C62265-BA0F-448E-9AC6-71F5A25814BB}"/>
              </a:ext>
            </a:extLst>
          </p:cNvPr>
          <p:cNvSpPr/>
          <p:nvPr/>
        </p:nvSpPr>
        <p:spPr>
          <a:xfrm>
            <a:off x="11420233" y="1743639"/>
            <a:ext cx="336061" cy="3693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0424060-973C-43B4-AE70-173A072D0BBC}"/>
              </a:ext>
            </a:extLst>
          </p:cNvPr>
          <p:cNvSpPr/>
          <p:nvPr/>
        </p:nvSpPr>
        <p:spPr>
          <a:xfrm>
            <a:off x="11713308" y="2081588"/>
            <a:ext cx="336061" cy="3693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87E251C-0AA5-48D3-99F2-EECFB3B36066}"/>
              </a:ext>
            </a:extLst>
          </p:cNvPr>
          <p:cNvCxnSpPr>
            <a:stCxn id="15" idx="5"/>
            <a:endCxn id="16" idx="1"/>
          </p:cNvCxnSpPr>
          <p:nvPr/>
        </p:nvCxnSpPr>
        <p:spPr>
          <a:xfrm>
            <a:off x="10515237" y="769175"/>
            <a:ext cx="69122" cy="75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0CE8319-0318-42F5-932B-FCE97DF81529}"/>
              </a:ext>
            </a:extLst>
          </p:cNvPr>
          <p:cNvCxnSpPr>
            <a:stCxn id="16" idx="5"/>
            <a:endCxn id="17" idx="1"/>
          </p:cNvCxnSpPr>
          <p:nvPr/>
        </p:nvCxnSpPr>
        <p:spPr>
          <a:xfrm>
            <a:off x="10821990" y="1106241"/>
            <a:ext cx="94523" cy="70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4EF191B-F262-4961-94E0-DCE6A482D449}"/>
              </a:ext>
            </a:extLst>
          </p:cNvPr>
          <p:cNvCxnSpPr>
            <a:stCxn id="17" idx="5"/>
          </p:cNvCxnSpPr>
          <p:nvPr/>
        </p:nvCxnSpPr>
        <p:spPr>
          <a:xfrm>
            <a:off x="11154144" y="1438212"/>
            <a:ext cx="49215" cy="54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6007BD8-7387-4B17-84CC-3B7BBD07F458}"/>
              </a:ext>
            </a:extLst>
          </p:cNvPr>
          <p:cNvCxnSpPr>
            <a:stCxn id="18" idx="5"/>
            <a:endCxn id="19" idx="1"/>
          </p:cNvCxnSpPr>
          <p:nvPr/>
        </p:nvCxnSpPr>
        <p:spPr>
          <a:xfrm>
            <a:off x="11406188" y="1757815"/>
            <a:ext cx="63260" cy="39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A660CE8-1318-48DD-A9DD-E33D6B50105A}"/>
              </a:ext>
            </a:extLst>
          </p:cNvPr>
          <p:cNvCxnSpPr>
            <a:stCxn id="19" idx="5"/>
            <a:endCxn id="20" idx="1"/>
          </p:cNvCxnSpPr>
          <p:nvPr/>
        </p:nvCxnSpPr>
        <p:spPr>
          <a:xfrm>
            <a:off x="11707079" y="2058884"/>
            <a:ext cx="55444" cy="76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2EF4D5E-2B71-4884-91D1-D43B1D591CAF}"/>
              </a:ext>
            </a:extLst>
          </p:cNvPr>
          <p:cNvCxnSpPr>
            <a:endCxn id="15" idx="1"/>
          </p:cNvCxnSpPr>
          <p:nvPr/>
        </p:nvCxnSpPr>
        <p:spPr>
          <a:xfrm>
            <a:off x="10048637" y="366007"/>
            <a:ext cx="228969" cy="142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3C7708E-9C4B-40CC-8B25-FEEFD61FD229}"/>
              </a:ext>
            </a:extLst>
          </p:cNvPr>
          <p:cNvSpPr txBox="1"/>
          <p:nvPr/>
        </p:nvSpPr>
        <p:spPr>
          <a:xfrm>
            <a:off x="9509375" y="134327"/>
            <a:ext cx="815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root</a:t>
            </a:r>
          </a:p>
        </p:txBody>
      </p:sp>
      <p:sp>
        <p:nvSpPr>
          <p:cNvPr id="28" name="Left Brace 27">
            <a:extLst>
              <a:ext uri="{FF2B5EF4-FFF2-40B4-BE49-F238E27FC236}">
                <a16:creationId xmlns:a16="http://schemas.microsoft.com/office/drawing/2014/main" id="{ECF047AF-D36F-4F77-A91C-63BA14F52256}"/>
              </a:ext>
            </a:extLst>
          </p:cNvPr>
          <p:cNvSpPr/>
          <p:nvPr/>
        </p:nvSpPr>
        <p:spPr>
          <a:xfrm rot="16200000">
            <a:off x="1566985" y="1265636"/>
            <a:ext cx="304800" cy="270412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Left Brace 28">
            <a:extLst>
              <a:ext uri="{FF2B5EF4-FFF2-40B4-BE49-F238E27FC236}">
                <a16:creationId xmlns:a16="http://schemas.microsoft.com/office/drawing/2014/main" id="{49AF8E25-8E59-4704-B3A4-1E713A76C71D}"/>
              </a:ext>
            </a:extLst>
          </p:cNvPr>
          <p:cNvSpPr/>
          <p:nvPr/>
        </p:nvSpPr>
        <p:spPr>
          <a:xfrm rot="16200000">
            <a:off x="5216770" y="1288820"/>
            <a:ext cx="304800" cy="270412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0" name="Table 30">
            <a:extLst>
              <a:ext uri="{FF2B5EF4-FFF2-40B4-BE49-F238E27FC236}">
                <a16:creationId xmlns:a16="http://schemas.microsoft.com/office/drawing/2014/main" id="{694E5D34-4834-430C-A767-24A0BA3EFA58}"/>
              </a:ext>
            </a:extLst>
          </p:cNvPr>
          <p:cNvGraphicFramePr>
            <a:graphicFrameLocks noGrp="1"/>
          </p:cNvGraphicFramePr>
          <p:nvPr/>
        </p:nvGraphicFramePr>
        <p:xfrm>
          <a:off x="367324" y="3730155"/>
          <a:ext cx="270412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374">
                  <a:extLst>
                    <a:ext uri="{9D8B030D-6E8A-4147-A177-3AD203B41FA5}">
                      <a16:colId xmlns:a16="http://schemas.microsoft.com/office/drawing/2014/main" val="1733020115"/>
                    </a:ext>
                  </a:extLst>
                </a:gridCol>
                <a:gridCol w="901374">
                  <a:extLst>
                    <a:ext uri="{9D8B030D-6E8A-4147-A177-3AD203B41FA5}">
                      <a16:colId xmlns:a16="http://schemas.microsoft.com/office/drawing/2014/main" val="3568931751"/>
                    </a:ext>
                  </a:extLst>
                </a:gridCol>
                <a:gridCol w="901374">
                  <a:extLst>
                    <a:ext uri="{9D8B030D-6E8A-4147-A177-3AD203B41FA5}">
                      <a16:colId xmlns:a16="http://schemas.microsoft.com/office/drawing/2014/main" val="7278876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562649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B3CBC0A1-3D4E-487A-90E3-9396D3937C8C}"/>
              </a:ext>
            </a:extLst>
          </p:cNvPr>
          <p:cNvGraphicFramePr>
            <a:graphicFrameLocks noGrp="1"/>
          </p:cNvGraphicFramePr>
          <p:nvPr/>
        </p:nvGraphicFramePr>
        <p:xfrm>
          <a:off x="4017109" y="3693879"/>
          <a:ext cx="270412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374">
                  <a:extLst>
                    <a:ext uri="{9D8B030D-6E8A-4147-A177-3AD203B41FA5}">
                      <a16:colId xmlns:a16="http://schemas.microsoft.com/office/drawing/2014/main" val="1733020115"/>
                    </a:ext>
                  </a:extLst>
                </a:gridCol>
                <a:gridCol w="901374">
                  <a:extLst>
                    <a:ext uri="{9D8B030D-6E8A-4147-A177-3AD203B41FA5}">
                      <a16:colId xmlns:a16="http://schemas.microsoft.com/office/drawing/2014/main" val="3568931751"/>
                    </a:ext>
                  </a:extLst>
                </a:gridCol>
                <a:gridCol w="901374">
                  <a:extLst>
                    <a:ext uri="{9D8B030D-6E8A-4147-A177-3AD203B41FA5}">
                      <a16:colId xmlns:a16="http://schemas.microsoft.com/office/drawing/2014/main" val="7278876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562649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093CF4AD-A8E3-457A-BF50-BDF688F32761}"/>
              </a:ext>
            </a:extLst>
          </p:cNvPr>
          <p:cNvSpPr txBox="1"/>
          <p:nvPr/>
        </p:nvSpPr>
        <p:spPr>
          <a:xfrm>
            <a:off x="9003748" y="2216525"/>
            <a:ext cx="336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E527FC5C-0914-41BD-ABCE-F465E98CB9A5}"/>
              </a:ext>
            </a:extLst>
          </p:cNvPr>
          <p:cNvSpPr/>
          <p:nvPr/>
        </p:nvSpPr>
        <p:spPr>
          <a:xfrm>
            <a:off x="8988117" y="2216525"/>
            <a:ext cx="336061" cy="3693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E4EEC4E-0DC3-4FE0-86B0-FC471CD95E00}"/>
              </a:ext>
            </a:extLst>
          </p:cNvPr>
          <p:cNvCxnSpPr>
            <a:endCxn id="43" idx="1"/>
          </p:cNvCxnSpPr>
          <p:nvPr/>
        </p:nvCxnSpPr>
        <p:spPr>
          <a:xfrm>
            <a:off x="8808363" y="2128602"/>
            <a:ext cx="228969" cy="142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A20E1F31-1C01-4331-8128-E0A1638E8DF4}"/>
              </a:ext>
            </a:extLst>
          </p:cNvPr>
          <p:cNvSpPr txBox="1"/>
          <p:nvPr/>
        </p:nvSpPr>
        <p:spPr>
          <a:xfrm>
            <a:off x="8269101" y="1896922"/>
            <a:ext cx="815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root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BEC3C66-1EC3-4797-8FA1-90F5AF892854}"/>
              </a:ext>
            </a:extLst>
          </p:cNvPr>
          <p:cNvSpPr txBox="1"/>
          <p:nvPr/>
        </p:nvSpPr>
        <p:spPr>
          <a:xfrm>
            <a:off x="9135448" y="3644150"/>
            <a:ext cx="336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F317264-4BD6-4467-A0BB-35337B7A9BC7}"/>
              </a:ext>
            </a:extLst>
          </p:cNvPr>
          <p:cNvSpPr txBox="1"/>
          <p:nvPr/>
        </p:nvSpPr>
        <p:spPr>
          <a:xfrm>
            <a:off x="9455878" y="3981216"/>
            <a:ext cx="336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11CDACE8-04BE-475C-8545-6D8CE7961E60}"/>
              </a:ext>
            </a:extLst>
          </p:cNvPr>
          <p:cNvSpPr/>
          <p:nvPr/>
        </p:nvSpPr>
        <p:spPr>
          <a:xfrm>
            <a:off x="9119817" y="3644150"/>
            <a:ext cx="336061" cy="3693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4FD79B5-D0A0-400A-8F9C-DA8955ACDC57}"/>
              </a:ext>
            </a:extLst>
          </p:cNvPr>
          <p:cNvSpPr/>
          <p:nvPr/>
        </p:nvSpPr>
        <p:spPr>
          <a:xfrm>
            <a:off x="9426570" y="3981216"/>
            <a:ext cx="336061" cy="3693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0CCF63C-5356-4AF0-9AE3-57E95FBBBFBF}"/>
              </a:ext>
            </a:extLst>
          </p:cNvPr>
          <p:cNvCxnSpPr>
            <a:stCxn id="49" idx="5"/>
            <a:endCxn id="50" idx="1"/>
          </p:cNvCxnSpPr>
          <p:nvPr/>
        </p:nvCxnSpPr>
        <p:spPr>
          <a:xfrm>
            <a:off x="9406663" y="3959395"/>
            <a:ext cx="69122" cy="75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4F2BB1A-B10E-42C7-B7F7-644A1CE8EB0B}"/>
              </a:ext>
            </a:extLst>
          </p:cNvPr>
          <p:cNvCxnSpPr>
            <a:endCxn id="49" idx="1"/>
          </p:cNvCxnSpPr>
          <p:nvPr/>
        </p:nvCxnSpPr>
        <p:spPr>
          <a:xfrm>
            <a:off x="8940063" y="3556227"/>
            <a:ext cx="228969" cy="142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9A7BF842-8452-4EC6-996D-2E102220E62D}"/>
              </a:ext>
            </a:extLst>
          </p:cNvPr>
          <p:cNvSpPr txBox="1"/>
          <p:nvPr/>
        </p:nvSpPr>
        <p:spPr>
          <a:xfrm>
            <a:off x="8400801" y="3324547"/>
            <a:ext cx="815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root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287BC49-274F-4987-A154-AC3728480DAC}"/>
              </a:ext>
            </a:extLst>
          </p:cNvPr>
          <p:cNvSpPr txBox="1"/>
          <p:nvPr/>
        </p:nvSpPr>
        <p:spPr>
          <a:xfrm>
            <a:off x="8895364" y="3987041"/>
            <a:ext cx="336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155AE48F-40EA-4AA7-9EAC-945D659E450C}"/>
              </a:ext>
            </a:extLst>
          </p:cNvPr>
          <p:cNvSpPr/>
          <p:nvPr/>
        </p:nvSpPr>
        <p:spPr>
          <a:xfrm>
            <a:off x="8866056" y="3987041"/>
            <a:ext cx="336061" cy="3693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F5F8383-EE55-4B36-BAA9-5D4D0943FE64}"/>
              </a:ext>
            </a:extLst>
          </p:cNvPr>
          <p:cNvCxnSpPr>
            <a:endCxn id="55" idx="7"/>
          </p:cNvCxnSpPr>
          <p:nvPr/>
        </p:nvCxnSpPr>
        <p:spPr>
          <a:xfrm flipH="1">
            <a:off x="9152902" y="3959395"/>
            <a:ext cx="49215" cy="81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171A749D-9D1B-4260-8137-129AF81A690A}"/>
              </a:ext>
            </a:extLst>
          </p:cNvPr>
          <p:cNvSpPr txBox="1"/>
          <p:nvPr/>
        </p:nvSpPr>
        <p:spPr>
          <a:xfrm>
            <a:off x="8650589" y="1586843"/>
            <a:ext cx="1246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add 5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868C345-F193-4C71-9AC7-B6F0212B9780}"/>
              </a:ext>
            </a:extLst>
          </p:cNvPr>
          <p:cNvSpPr txBox="1"/>
          <p:nvPr/>
        </p:nvSpPr>
        <p:spPr>
          <a:xfrm>
            <a:off x="8382867" y="3074857"/>
            <a:ext cx="168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add 3, add 7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0A5E8EA-F091-45C3-8485-645D5BC48BC8}"/>
              </a:ext>
            </a:extLst>
          </p:cNvPr>
          <p:cNvSpPr txBox="1"/>
          <p:nvPr/>
        </p:nvSpPr>
        <p:spPr>
          <a:xfrm>
            <a:off x="3130561" y="1573149"/>
            <a:ext cx="980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middle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307DAD4-94C8-483B-8EC0-8C6A9FF9DA77}"/>
              </a:ext>
            </a:extLst>
          </p:cNvPr>
          <p:cNvSpPr txBox="1"/>
          <p:nvPr/>
        </p:nvSpPr>
        <p:spPr>
          <a:xfrm>
            <a:off x="1308111" y="3358832"/>
            <a:ext cx="980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middle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8AC2A80-6A88-47F1-B2F1-36A9362E34CF}"/>
              </a:ext>
            </a:extLst>
          </p:cNvPr>
          <p:cNvSpPr txBox="1"/>
          <p:nvPr/>
        </p:nvSpPr>
        <p:spPr>
          <a:xfrm>
            <a:off x="4900247" y="3358832"/>
            <a:ext cx="980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middle</a:t>
            </a:r>
          </a:p>
        </p:txBody>
      </p:sp>
    </p:spTree>
    <p:extLst>
      <p:ext uri="{BB962C8B-B14F-4D97-AF65-F5344CB8AC3E}">
        <p14:creationId xmlns:p14="http://schemas.microsoft.com/office/powerpoint/2010/main" val="732870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66B64-3AFF-47C1-96F0-27955AC2E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630" y="137502"/>
            <a:ext cx="7422662" cy="1550621"/>
          </a:xfrm>
        </p:spPr>
        <p:txBody>
          <a:bodyPr/>
          <a:lstStyle/>
          <a:p>
            <a:pPr lvl="1"/>
            <a:r>
              <a:rPr lang="en-US" dirty="0"/>
              <a:t>Recursive helper method:</a:t>
            </a:r>
          </a:p>
          <a:p>
            <a:pPr lvl="2"/>
            <a:r>
              <a:rPr lang="en-US" dirty="0"/>
              <a:t>Find the middle index and add that value into a new tree</a:t>
            </a:r>
          </a:p>
          <a:p>
            <a:pPr lvl="2"/>
            <a:r>
              <a:rPr lang="en-US" dirty="0"/>
              <a:t>Repeat for the sub-array to the left of the midpoint</a:t>
            </a:r>
          </a:p>
          <a:p>
            <a:pPr lvl="2"/>
            <a:r>
              <a:rPr lang="en-US" dirty="0"/>
              <a:t>Repeat for the sub-array to the right of the midpoint</a:t>
            </a:r>
          </a:p>
          <a:p>
            <a:pPr lvl="1"/>
            <a:endParaRPr lang="en-US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84BFAFE7-173D-40B6-B418-17D880A25F34}"/>
              </a:ext>
            </a:extLst>
          </p:cNvPr>
          <p:cNvGraphicFramePr>
            <a:graphicFrameLocks noGrp="1"/>
          </p:cNvGraphicFramePr>
          <p:nvPr/>
        </p:nvGraphicFramePr>
        <p:xfrm>
          <a:off x="367324" y="1899789"/>
          <a:ext cx="6353907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7701">
                  <a:extLst>
                    <a:ext uri="{9D8B030D-6E8A-4147-A177-3AD203B41FA5}">
                      <a16:colId xmlns:a16="http://schemas.microsoft.com/office/drawing/2014/main" val="890915009"/>
                    </a:ext>
                  </a:extLst>
                </a:gridCol>
                <a:gridCol w="907701">
                  <a:extLst>
                    <a:ext uri="{9D8B030D-6E8A-4147-A177-3AD203B41FA5}">
                      <a16:colId xmlns:a16="http://schemas.microsoft.com/office/drawing/2014/main" val="2960263788"/>
                    </a:ext>
                  </a:extLst>
                </a:gridCol>
                <a:gridCol w="907701">
                  <a:extLst>
                    <a:ext uri="{9D8B030D-6E8A-4147-A177-3AD203B41FA5}">
                      <a16:colId xmlns:a16="http://schemas.microsoft.com/office/drawing/2014/main" val="2363682370"/>
                    </a:ext>
                  </a:extLst>
                </a:gridCol>
                <a:gridCol w="907701">
                  <a:extLst>
                    <a:ext uri="{9D8B030D-6E8A-4147-A177-3AD203B41FA5}">
                      <a16:colId xmlns:a16="http://schemas.microsoft.com/office/drawing/2014/main" val="2872226374"/>
                    </a:ext>
                  </a:extLst>
                </a:gridCol>
                <a:gridCol w="907701">
                  <a:extLst>
                    <a:ext uri="{9D8B030D-6E8A-4147-A177-3AD203B41FA5}">
                      <a16:colId xmlns:a16="http://schemas.microsoft.com/office/drawing/2014/main" val="2688182026"/>
                    </a:ext>
                  </a:extLst>
                </a:gridCol>
                <a:gridCol w="907701">
                  <a:extLst>
                    <a:ext uri="{9D8B030D-6E8A-4147-A177-3AD203B41FA5}">
                      <a16:colId xmlns:a16="http://schemas.microsoft.com/office/drawing/2014/main" val="3253012599"/>
                    </a:ext>
                  </a:extLst>
                </a:gridCol>
                <a:gridCol w="907701">
                  <a:extLst>
                    <a:ext uri="{9D8B030D-6E8A-4147-A177-3AD203B41FA5}">
                      <a16:colId xmlns:a16="http://schemas.microsoft.com/office/drawing/2014/main" val="231128447"/>
                    </a:ext>
                  </a:extLst>
                </a:gridCol>
              </a:tblGrid>
              <a:tr h="2572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03867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2314C6A8-A31D-4E85-A3BF-A13E45D9E6BC}"/>
              </a:ext>
            </a:extLst>
          </p:cNvPr>
          <p:cNvSpPr txBox="1"/>
          <p:nvPr/>
        </p:nvSpPr>
        <p:spPr>
          <a:xfrm>
            <a:off x="10244022" y="453930"/>
            <a:ext cx="336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6AD896-E7FE-4AA6-AB95-38BA06B72B5A}"/>
              </a:ext>
            </a:extLst>
          </p:cNvPr>
          <p:cNvSpPr txBox="1"/>
          <p:nvPr/>
        </p:nvSpPr>
        <p:spPr>
          <a:xfrm>
            <a:off x="10564452" y="790996"/>
            <a:ext cx="336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EAE273-ED85-416D-8A67-83AADFF9A82D}"/>
              </a:ext>
            </a:extLst>
          </p:cNvPr>
          <p:cNvSpPr txBox="1"/>
          <p:nvPr/>
        </p:nvSpPr>
        <p:spPr>
          <a:xfrm>
            <a:off x="10916144" y="1122967"/>
            <a:ext cx="336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692DEC-1AC6-4004-BE68-1D6405B2580D}"/>
              </a:ext>
            </a:extLst>
          </p:cNvPr>
          <p:cNvSpPr txBox="1"/>
          <p:nvPr/>
        </p:nvSpPr>
        <p:spPr>
          <a:xfrm>
            <a:off x="11154512" y="1442570"/>
            <a:ext cx="336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B4F0A3-E163-4E43-9A65-C082737AD4FE}"/>
              </a:ext>
            </a:extLst>
          </p:cNvPr>
          <p:cNvSpPr txBox="1"/>
          <p:nvPr/>
        </p:nvSpPr>
        <p:spPr>
          <a:xfrm>
            <a:off x="11455403" y="1762173"/>
            <a:ext cx="336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E346AD-FCBF-49E0-9CC5-4CB16EFDAFE1}"/>
              </a:ext>
            </a:extLst>
          </p:cNvPr>
          <p:cNvSpPr txBox="1"/>
          <p:nvPr/>
        </p:nvSpPr>
        <p:spPr>
          <a:xfrm>
            <a:off x="11713309" y="2068739"/>
            <a:ext cx="336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0A69119-4194-4EE0-9EA3-37C091770CEC}"/>
              </a:ext>
            </a:extLst>
          </p:cNvPr>
          <p:cNvSpPr/>
          <p:nvPr/>
        </p:nvSpPr>
        <p:spPr>
          <a:xfrm>
            <a:off x="10228391" y="453930"/>
            <a:ext cx="336061" cy="3693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95913D7-8219-451E-A4EE-1A619430EE46}"/>
              </a:ext>
            </a:extLst>
          </p:cNvPr>
          <p:cNvSpPr/>
          <p:nvPr/>
        </p:nvSpPr>
        <p:spPr>
          <a:xfrm>
            <a:off x="10535144" y="790996"/>
            <a:ext cx="336061" cy="3693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89E5E28-4855-4646-A47A-7D61663982AC}"/>
              </a:ext>
            </a:extLst>
          </p:cNvPr>
          <p:cNvSpPr/>
          <p:nvPr/>
        </p:nvSpPr>
        <p:spPr>
          <a:xfrm>
            <a:off x="10867298" y="1122967"/>
            <a:ext cx="336061" cy="3693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5BFA53-EF3A-4B5F-BD27-0BBA5FE47612}"/>
              </a:ext>
            </a:extLst>
          </p:cNvPr>
          <p:cNvSpPr/>
          <p:nvPr/>
        </p:nvSpPr>
        <p:spPr>
          <a:xfrm>
            <a:off x="11119342" y="1442570"/>
            <a:ext cx="336061" cy="3693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6C62265-BA0F-448E-9AC6-71F5A25814BB}"/>
              </a:ext>
            </a:extLst>
          </p:cNvPr>
          <p:cNvSpPr/>
          <p:nvPr/>
        </p:nvSpPr>
        <p:spPr>
          <a:xfrm>
            <a:off x="11420233" y="1743639"/>
            <a:ext cx="336061" cy="3693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0424060-973C-43B4-AE70-173A072D0BBC}"/>
              </a:ext>
            </a:extLst>
          </p:cNvPr>
          <p:cNvSpPr/>
          <p:nvPr/>
        </p:nvSpPr>
        <p:spPr>
          <a:xfrm>
            <a:off x="11713308" y="2081588"/>
            <a:ext cx="336061" cy="3693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87E251C-0AA5-48D3-99F2-EECFB3B36066}"/>
              </a:ext>
            </a:extLst>
          </p:cNvPr>
          <p:cNvCxnSpPr>
            <a:stCxn id="15" idx="5"/>
            <a:endCxn id="16" idx="1"/>
          </p:cNvCxnSpPr>
          <p:nvPr/>
        </p:nvCxnSpPr>
        <p:spPr>
          <a:xfrm>
            <a:off x="10515237" y="769175"/>
            <a:ext cx="69122" cy="75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0CE8319-0318-42F5-932B-FCE97DF81529}"/>
              </a:ext>
            </a:extLst>
          </p:cNvPr>
          <p:cNvCxnSpPr>
            <a:stCxn id="16" idx="5"/>
            <a:endCxn id="17" idx="1"/>
          </p:cNvCxnSpPr>
          <p:nvPr/>
        </p:nvCxnSpPr>
        <p:spPr>
          <a:xfrm>
            <a:off x="10821990" y="1106241"/>
            <a:ext cx="94523" cy="70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4EF191B-F262-4961-94E0-DCE6A482D449}"/>
              </a:ext>
            </a:extLst>
          </p:cNvPr>
          <p:cNvCxnSpPr>
            <a:stCxn id="17" idx="5"/>
          </p:cNvCxnSpPr>
          <p:nvPr/>
        </p:nvCxnSpPr>
        <p:spPr>
          <a:xfrm>
            <a:off x="11154144" y="1438212"/>
            <a:ext cx="49215" cy="54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6007BD8-7387-4B17-84CC-3B7BBD07F458}"/>
              </a:ext>
            </a:extLst>
          </p:cNvPr>
          <p:cNvCxnSpPr>
            <a:stCxn id="18" idx="5"/>
            <a:endCxn id="19" idx="1"/>
          </p:cNvCxnSpPr>
          <p:nvPr/>
        </p:nvCxnSpPr>
        <p:spPr>
          <a:xfrm>
            <a:off x="11406188" y="1757815"/>
            <a:ext cx="63260" cy="39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A660CE8-1318-48DD-A9DD-E33D6B50105A}"/>
              </a:ext>
            </a:extLst>
          </p:cNvPr>
          <p:cNvCxnSpPr>
            <a:stCxn id="19" idx="5"/>
            <a:endCxn id="20" idx="1"/>
          </p:cNvCxnSpPr>
          <p:nvPr/>
        </p:nvCxnSpPr>
        <p:spPr>
          <a:xfrm>
            <a:off x="11707079" y="2058884"/>
            <a:ext cx="55444" cy="76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2EF4D5E-2B71-4884-91D1-D43B1D591CAF}"/>
              </a:ext>
            </a:extLst>
          </p:cNvPr>
          <p:cNvCxnSpPr>
            <a:endCxn id="15" idx="1"/>
          </p:cNvCxnSpPr>
          <p:nvPr/>
        </p:nvCxnSpPr>
        <p:spPr>
          <a:xfrm>
            <a:off x="10048637" y="366007"/>
            <a:ext cx="228969" cy="142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3C7708E-9C4B-40CC-8B25-FEEFD61FD229}"/>
              </a:ext>
            </a:extLst>
          </p:cNvPr>
          <p:cNvSpPr txBox="1"/>
          <p:nvPr/>
        </p:nvSpPr>
        <p:spPr>
          <a:xfrm>
            <a:off x="9509375" y="134327"/>
            <a:ext cx="815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root</a:t>
            </a:r>
          </a:p>
        </p:txBody>
      </p:sp>
      <p:sp>
        <p:nvSpPr>
          <p:cNvPr id="28" name="Left Brace 27">
            <a:extLst>
              <a:ext uri="{FF2B5EF4-FFF2-40B4-BE49-F238E27FC236}">
                <a16:creationId xmlns:a16="http://schemas.microsoft.com/office/drawing/2014/main" id="{ECF047AF-D36F-4F77-A91C-63BA14F52256}"/>
              </a:ext>
            </a:extLst>
          </p:cNvPr>
          <p:cNvSpPr/>
          <p:nvPr/>
        </p:nvSpPr>
        <p:spPr>
          <a:xfrm rot="16200000">
            <a:off x="1566985" y="1265636"/>
            <a:ext cx="304800" cy="270412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Left Brace 28">
            <a:extLst>
              <a:ext uri="{FF2B5EF4-FFF2-40B4-BE49-F238E27FC236}">
                <a16:creationId xmlns:a16="http://schemas.microsoft.com/office/drawing/2014/main" id="{49AF8E25-8E59-4704-B3A4-1E713A76C71D}"/>
              </a:ext>
            </a:extLst>
          </p:cNvPr>
          <p:cNvSpPr/>
          <p:nvPr/>
        </p:nvSpPr>
        <p:spPr>
          <a:xfrm rot="16200000">
            <a:off x="5216770" y="1288820"/>
            <a:ext cx="304800" cy="270412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0" name="Table 30">
            <a:extLst>
              <a:ext uri="{FF2B5EF4-FFF2-40B4-BE49-F238E27FC236}">
                <a16:creationId xmlns:a16="http://schemas.microsoft.com/office/drawing/2014/main" id="{694E5D34-4834-430C-A767-24A0BA3EFA58}"/>
              </a:ext>
            </a:extLst>
          </p:cNvPr>
          <p:cNvGraphicFramePr>
            <a:graphicFrameLocks noGrp="1"/>
          </p:cNvGraphicFramePr>
          <p:nvPr/>
        </p:nvGraphicFramePr>
        <p:xfrm>
          <a:off x="367324" y="3730155"/>
          <a:ext cx="270412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374">
                  <a:extLst>
                    <a:ext uri="{9D8B030D-6E8A-4147-A177-3AD203B41FA5}">
                      <a16:colId xmlns:a16="http://schemas.microsoft.com/office/drawing/2014/main" val="1733020115"/>
                    </a:ext>
                  </a:extLst>
                </a:gridCol>
                <a:gridCol w="901374">
                  <a:extLst>
                    <a:ext uri="{9D8B030D-6E8A-4147-A177-3AD203B41FA5}">
                      <a16:colId xmlns:a16="http://schemas.microsoft.com/office/drawing/2014/main" val="3568931751"/>
                    </a:ext>
                  </a:extLst>
                </a:gridCol>
                <a:gridCol w="901374">
                  <a:extLst>
                    <a:ext uri="{9D8B030D-6E8A-4147-A177-3AD203B41FA5}">
                      <a16:colId xmlns:a16="http://schemas.microsoft.com/office/drawing/2014/main" val="7278876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562649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B3CBC0A1-3D4E-487A-90E3-9396D3937C8C}"/>
              </a:ext>
            </a:extLst>
          </p:cNvPr>
          <p:cNvGraphicFramePr>
            <a:graphicFrameLocks noGrp="1"/>
          </p:cNvGraphicFramePr>
          <p:nvPr/>
        </p:nvGraphicFramePr>
        <p:xfrm>
          <a:off x="4017109" y="3693879"/>
          <a:ext cx="270412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374">
                  <a:extLst>
                    <a:ext uri="{9D8B030D-6E8A-4147-A177-3AD203B41FA5}">
                      <a16:colId xmlns:a16="http://schemas.microsoft.com/office/drawing/2014/main" val="1733020115"/>
                    </a:ext>
                  </a:extLst>
                </a:gridCol>
                <a:gridCol w="901374">
                  <a:extLst>
                    <a:ext uri="{9D8B030D-6E8A-4147-A177-3AD203B41FA5}">
                      <a16:colId xmlns:a16="http://schemas.microsoft.com/office/drawing/2014/main" val="3568931751"/>
                    </a:ext>
                  </a:extLst>
                </a:gridCol>
                <a:gridCol w="901374">
                  <a:extLst>
                    <a:ext uri="{9D8B030D-6E8A-4147-A177-3AD203B41FA5}">
                      <a16:colId xmlns:a16="http://schemas.microsoft.com/office/drawing/2014/main" val="7278876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562649"/>
                  </a:ext>
                </a:extLst>
              </a:tr>
            </a:tbl>
          </a:graphicData>
        </a:graphic>
      </p:graphicFrame>
      <p:sp>
        <p:nvSpPr>
          <p:cNvPr id="32" name="Left Brace 31">
            <a:extLst>
              <a:ext uri="{FF2B5EF4-FFF2-40B4-BE49-F238E27FC236}">
                <a16:creationId xmlns:a16="http://schemas.microsoft.com/office/drawing/2014/main" id="{67F01B45-37AB-4341-B3FE-27C8A07EEE48}"/>
              </a:ext>
            </a:extLst>
          </p:cNvPr>
          <p:cNvSpPr/>
          <p:nvPr/>
        </p:nvSpPr>
        <p:spPr>
          <a:xfrm rot="16200000">
            <a:off x="652585" y="4002391"/>
            <a:ext cx="304800" cy="87532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 Brace 32">
            <a:extLst>
              <a:ext uri="{FF2B5EF4-FFF2-40B4-BE49-F238E27FC236}">
                <a16:creationId xmlns:a16="http://schemas.microsoft.com/office/drawing/2014/main" id="{8C75A284-B7AF-49FD-9A65-BE5799413F94}"/>
              </a:ext>
            </a:extLst>
          </p:cNvPr>
          <p:cNvSpPr/>
          <p:nvPr/>
        </p:nvSpPr>
        <p:spPr>
          <a:xfrm rot="16200000">
            <a:off x="2481385" y="4002391"/>
            <a:ext cx="304800" cy="87532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Left Brace 33">
            <a:extLst>
              <a:ext uri="{FF2B5EF4-FFF2-40B4-BE49-F238E27FC236}">
                <a16:creationId xmlns:a16="http://schemas.microsoft.com/office/drawing/2014/main" id="{601E49D8-53E3-49F8-988F-15E1BE77C765}"/>
              </a:ext>
            </a:extLst>
          </p:cNvPr>
          <p:cNvSpPr/>
          <p:nvPr/>
        </p:nvSpPr>
        <p:spPr>
          <a:xfrm rot="16200000">
            <a:off x="4310186" y="4002391"/>
            <a:ext cx="304800" cy="87532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Left Brace 34">
            <a:extLst>
              <a:ext uri="{FF2B5EF4-FFF2-40B4-BE49-F238E27FC236}">
                <a16:creationId xmlns:a16="http://schemas.microsoft.com/office/drawing/2014/main" id="{0C111C01-587F-4976-A878-B33521039ECB}"/>
              </a:ext>
            </a:extLst>
          </p:cNvPr>
          <p:cNvSpPr/>
          <p:nvPr/>
        </p:nvSpPr>
        <p:spPr>
          <a:xfrm rot="16200000">
            <a:off x="6138986" y="4002391"/>
            <a:ext cx="304800" cy="87532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6" name="Table 36">
            <a:extLst>
              <a:ext uri="{FF2B5EF4-FFF2-40B4-BE49-F238E27FC236}">
                <a16:creationId xmlns:a16="http://schemas.microsoft.com/office/drawing/2014/main" id="{7F63BAF3-8933-4969-AAE0-57133B34C580}"/>
              </a:ext>
            </a:extLst>
          </p:cNvPr>
          <p:cNvGraphicFramePr>
            <a:graphicFrameLocks noGrp="1"/>
          </p:cNvGraphicFramePr>
          <p:nvPr/>
        </p:nvGraphicFramePr>
        <p:xfrm>
          <a:off x="367324" y="5433130"/>
          <a:ext cx="87532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5322">
                  <a:extLst>
                    <a:ext uri="{9D8B030D-6E8A-4147-A177-3AD203B41FA5}">
                      <a16:colId xmlns:a16="http://schemas.microsoft.com/office/drawing/2014/main" val="21726077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2245337"/>
                  </a:ext>
                </a:extLst>
              </a:tr>
            </a:tbl>
          </a:graphicData>
        </a:graphic>
      </p:graphicFrame>
      <p:graphicFrame>
        <p:nvGraphicFramePr>
          <p:cNvPr id="38" name="Table 36">
            <a:extLst>
              <a:ext uri="{FF2B5EF4-FFF2-40B4-BE49-F238E27FC236}">
                <a16:creationId xmlns:a16="http://schemas.microsoft.com/office/drawing/2014/main" id="{E19A5EE2-FD84-4B4C-BB27-3E1D67C11571}"/>
              </a:ext>
            </a:extLst>
          </p:cNvPr>
          <p:cNvGraphicFramePr>
            <a:graphicFrameLocks noGrp="1"/>
          </p:cNvGraphicFramePr>
          <p:nvPr/>
        </p:nvGraphicFramePr>
        <p:xfrm>
          <a:off x="2196124" y="5433130"/>
          <a:ext cx="87532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5322">
                  <a:extLst>
                    <a:ext uri="{9D8B030D-6E8A-4147-A177-3AD203B41FA5}">
                      <a16:colId xmlns:a16="http://schemas.microsoft.com/office/drawing/2014/main" val="21726077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2245337"/>
                  </a:ext>
                </a:extLst>
              </a:tr>
            </a:tbl>
          </a:graphicData>
        </a:graphic>
      </p:graphicFrame>
      <p:graphicFrame>
        <p:nvGraphicFramePr>
          <p:cNvPr id="39" name="Table 36">
            <a:extLst>
              <a:ext uri="{FF2B5EF4-FFF2-40B4-BE49-F238E27FC236}">
                <a16:creationId xmlns:a16="http://schemas.microsoft.com/office/drawing/2014/main" id="{F45E4EA0-620D-4F01-AE5D-6BD69B621F70}"/>
              </a:ext>
            </a:extLst>
          </p:cNvPr>
          <p:cNvGraphicFramePr>
            <a:graphicFrameLocks noGrp="1"/>
          </p:cNvGraphicFramePr>
          <p:nvPr/>
        </p:nvGraphicFramePr>
        <p:xfrm>
          <a:off x="4017109" y="5455865"/>
          <a:ext cx="87532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5322">
                  <a:extLst>
                    <a:ext uri="{9D8B030D-6E8A-4147-A177-3AD203B41FA5}">
                      <a16:colId xmlns:a16="http://schemas.microsoft.com/office/drawing/2014/main" val="21726077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2245337"/>
                  </a:ext>
                </a:extLst>
              </a:tr>
            </a:tbl>
          </a:graphicData>
        </a:graphic>
      </p:graphicFrame>
      <p:graphicFrame>
        <p:nvGraphicFramePr>
          <p:cNvPr id="40" name="Table 36">
            <a:extLst>
              <a:ext uri="{FF2B5EF4-FFF2-40B4-BE49-F238E27FC236}">
                <a16:creationId xmlns:a16="http://schemas.microsoft.com/office/drawing/2014/main" id="{946896EA-21ED-4571-A334-32277AD9E249}"/>
              </a:ext>
            </a:extLst>
          </p:cNvPr>
          <p:cNvGraphicFramePr>
            <a:graphicFrameLocks noGrp="1"/>
          </p:cNvGraphicFramePr>
          <p:nvPr/>
        </p:nvGraphicFramePr>
        <p:xfrm>
          <a:off x="5853725" y="5455865"/>
          <a:ext cx="87532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5322">
                  <a:extLst>
                    <a:ext uri="{9D8B030D-6E8A-4147-A177-3AD203B41FA5}">
                      <a16:colId xmlns:a16="http://schemas.microsoft.com/office/drawing/2014/main" val="21726077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2245337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093CF4AD-A8E3-457A-BF50-BDF688F32761}"/>
              </a:ext>
            </a:extLst>
          </p:cNvPr>
          <p:cNvSpPr txBox="1"/>
          <p:nvPr/>
        </p:nvSpPr>
        <p:spPr>
          <a:xfrm>
            <a:off x="9003748" y="2216525"/>
            <a:ext cx="336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E527FC5C-0914-41BD-ABCE-F465E98CB9A5}"/>
              </a:ext>
            </a:extLst>
          </p:cNvPr>
          <p:cNvSpPr/>
          <p:nvPr/>
        </p:nvSpPr>
        <p:spPr>
          <a:xfrm>
            <a:off x="8988117" y="2216525"/>
            <a:ext cx="336061" cy="3693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E4EEC4E-0DC3-4FE0-86B0-FC471CD95E00}"/>
              </a:ext>
            </a:extLst>
          </p:cNvPr>
          <p:cNvCxnSpPr>
            <a:endCxn id="43" idx="1"/>
          </p:cNvCxnSpPr>
          <p:nvPr/>
        </p:nvCxnSpPr>
        <p:spPr>
          <a:xfrm>
            <a:off x="8808363" y="2128602"/>
            <a:ext cx="228969" cy="142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A20E1F31-1C01-4331-8128-E0A1638E8DF4}"/>
              </a:ext>
            </a:extLst>
          </p:cNvPr>
          <p:cNvSpPr txBox="1"/>
          <p:nvPr/>
        </p:nvSpPr>
        <p:spPr>
          <a:xfrm>
            <a:off x="8269101" y="1896922"/>
            <a:ext cx="815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root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BEC3C66-1EC3-4797-8FA1-90F5AF892854}"/>
              </a:ext>
            </a:extLst>
          </p:cNvPr>
          <p:cNvSpPr txBox="1"/>
          <p:nvPr/>
        </p:nvSpPr>
        <p:spPr>
          <a:xfrm>
            <a:off x="9135448" y="3644150"/>
            <a:ext cx="336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F317264-4BD6-4467-A0BB-35337B7A9BC7}"/>
              </a:ext>
            </a:extLst>
          </p:cNvPr>
          <p:cNvSpPr txBox="1"/>
          <p:nvPr/>
        </p:nvSpPr>
        <p:spPr>
          <a:xfrm>
            <a:off x="9455878" y="3981216"/>
            <a:ext cx="336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11CDACE8-04BE-475C-8545-6D8CE7961E60}"/>
              </a:ext>
            </a:extLst>
          </p:cNvPr>
          <p:cNvSpPr/>
          <p:nvPr/>
        </p:nvSpPr>
        <p:spPr>
          <a:xfrm>
            <a:off x="9119817" y="3644150"/>
            <a:ext cx="336061" cy="3693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4FD79B5-D0A0-400A-8F9C-DA8955ACDC57}"/>
              </a:ext>
            </a:extLst>
          </p:cNvPr>
          <p:cNvSpPr/>
          <p:nvPr/>
        </p:nvSpPr>
        <p:spPr>
          <a:xfrm>
            <a:off x="9426570" y="3981216"/>
            <a:ext cx="336061" cy="3693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0CCF63C-5356-4AF0-9AE3-57E95FBBBFBF}"/>
              </a:ext>
            </a:extLst>
          </p:cNvPr>
          <p:cNvCxnSpPr>
            <a:stCxn id="49" idx="5"/>
            <a:endCxn id="50" idx="1"/>
          </p:cNvCxnSpPr>
          <p:nvPr/>
        </p:nvCxnSpPr>
        <p:spPr>
          <a:xfrm>
            <a:off x="9406663" y="3959395"/>
            <a:ext cx="69122" cy="75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4F2BB1A-B10E-42C7-B7F7-644A1CE8EB0B}"/>
              </a:ext>
            </a:extLst>
          </p:cNvPr>
          <p:cNvCxnSpPr>
            <a:endCxn id="49" idx="1"/>
          </p:cNvCxnSpPr>
          <p:nvPr/>
        </p:nvCxnSpPr>
        <p:spPr>
          <a:xfrm>
            <a:off x="8940063" y="3556227"/>
            <a:ext cx="228969" cy="142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9A7BF842-8452-4EC6-996D-2E102220E62D}"/>
              </a:ext>
            </a:extLst>
          </p:cNvPr>
          <p:cNvSpPr txBox="1"/>
          <p:nvPr/>
        </p:nvSpPr>
        <p:spPr>
          <a:xfrm>
            <a:off x="8400801" y="3324547"/>
            <a:ext cx="815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root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287BC49-274F-4987-A154-AC3728480DAC}"/>
              </a:ext>
            </a:extLst>
          </p:cNvPr>
          <p:cNvSpPr txBox="1"/>
          <p:nvPr/>
        </p:nvSpPr>
        <p:spPr>
          <a:xfrm>
            <a:off x="8895364" y="3987041"/>
            <a:ext cx="336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155AE48F-40EA-4AA7-9EAC-945D659E450C}"/>
              </a:ext>
            </a:extLst>
          </p:cNvPr>
          <p:cNvSpPr/>
          <p:nvPr/>
        </p:nvSpPr>
        <p:spPr>
          <a:xfrm>
            <a:off x="8866056" y="3987041"/>
            <a:ext cx="336061" cy="3693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F5F8383-EE55-4B36-BAA9-5D4D0943FE64}"/>
              </a:ext>
            </a:extLst>
          </p:cNvPr>
          <p:cNvCxnSpPr>
            <a:endCxn id="55" idx="7"/>
          </p:cNvCxnSpPr>
          <p:nvPr/>
        </p:nvCxnSpPr>
        <p:spPr>
          <a:xfrm flipH="1">
            <a:off x="9152902" y="3959395"/>
            <a:ext cx="49215" cy="81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75981683-2B55-42E8-ADDF-7C0663E9149A}"/>
              </a:ext>
            </a:extLst>
          </p:cNvPr>
          <p:cNvSpPr txBox="1"/>
          <p:nvPr/>
        </p:nvSpPr>
        <p:spPr>
          <a:xfrm>
            <a:off x="9193141" y="5206712"/>
            <a:ext cx="336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9E99119-BF59-4D8F-A0EA-01D8168F4469}"/>
              </a:ext>
            </a:extLst>
          </p:cNvPr>
          <p:cNvSpPr txBox="1"/>
          <p:nvPr/>
        </p:nvSpPr>
        <p:spPr>
          <a:xfrm>
            <a:off x="9513571" y="5543778"/>
            <a:ext cx="336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18152AC8-2609-4709-B221-11736CF12CE4}"/>
              </a:ext>
            </a:extLst>
          </p:cNvPr>
          <p:cNvSpPr/>
          <p:nvPr/>
        </p:nvSpPr>
        <p:spPr>
          <a:xfrm>
            <a:off x="9177510" y="5206712"/>
            <a:ext cx="336061" cy="3693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1F91F752-1586-42D0-9560-73F2674CA505}"/>
              </a:ext>
            </a:extLst>
          </p:cNvPr>
          <p:cNvSpPr/>
          <p:nvPr/>
        </p:nvSpPr>
        <p:spPr>
          <a:xfrm>
            <a:off x="9484263" y="5543778"/>
            <a:ext cx="336061" cy="3693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CCBBE62-E973-4784-91C0-7ABBB4DC5571}"/>
              </a:ext>
            </a:extLst>
          </p:cNvPr>
          <p:cNvCxnSpPr>
            <a:stCxn id="61" idx="5"/>
            <a:endCxn id="62" idx="1"/>
          </p:cNvCxnSpPr>
          <p:nvPr/>
        </p:nvCxnSpPr>
        <p:spPr>
          <a:xfrm>
            <a:off x="9464356" y="5521957"/>
            <a:ext cx="69122" cy="75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DEE0B68-1C7D-4EC5-BCBA-A1B6F481856E}"/>
              </a:ext>
            </a:extLst>
          </p:cNvPr>
          <p:cNvCxnSpPr>
            <a:endCxn id="61" idx="1"/>
          </p:cNvCxnSpPr>
          <p:nvPr/>
        </p:nvCxnSpPr>
        <p:spPr>
          <a:xfrm>
            <a:off x="8997756" y="5118789"/>
            <a:ext cx="228969" cy="142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8EAEC527-3F09-4603-AC41-046083513794}"/>
              </a:ext>
            </a:extLst>
          </p:cNvPr>
          <p:cNvSpPr txBox="1"/>
          <p:nvPr/>
        </p:nvSpPr>
        <p:spPr>
          <a:xfrm>
            <a:off x="8458494" y="4887109"/>
            <a:ext cx="815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root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F08B218-560C-4A20-9FCF-DDCADE3DE08F}"/>
              </a:ext>
            </a:extLst>
          </p:cNvPr>
          <p:cNvSpPr txBox="1"/>
          <p:nvPr/>
        </p:nvSpPr>
        <p:spPr>
          <a:xfrm>
            <a:off x="8953057" y="5549603"/>
            <a:ext cx="336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AF8D5D25-22D5-4E43-ADDD-36684487EA44}"/>
              </a:ext>
            </a:extLst>
          </p:cNvPr>
          <p:cNvSpPr/>
          <p:nvPr/>
        </p:nvSpPr>
        <p:spPr>
          <a:xfrm>
            <a:off x="8923749" y="5549603"/>
            <a:ext cx="336061" cy="3693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A71D412-E6DE-402B-A8F1-37D0AD36CA05}"/>
              </a:ext>
            </a:extLst>
          </p:cNvPr>
          <p:cNvCxnSpPr>
            <a:endCxn id="67" idx="7"/>
          </p:cNvCxnSpPr>
          <p:nvPr/>
        </p:nvCxnSpPr>
        <p:spPr>
          <a:xfrm flipH="1">
            <a:off x="9210595" y="5521957"/>
            <a:ext cx="49215" cy="81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BB8EF592-9AF3-4823-A128-C9678D60086D}"/>
              </a:ext>
            </a:extLst>
          </p:cNvPr>
          <p:cNvSpPr txBox="1"/>
          <p:nvPr/>
        </p:nvSpPr>
        <p:spPr>
          <a:xfrm>
            <a:off x="9921638" y="5907640"/>
            <a:ext cx="336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31099630-BFB2-4721-A524-444270FD17BE}"/>
              </a:ext>
            </a:extLst>
          </p:cNvPr>
          <p:cNvSpPr/>
          <p:nvPr/>
        </p:nvSpPr>
        <p:spPr>
          <a:xfrm>
            <a:off x="9892330" y="5907640"/>
            <a:ext cx="336061" cy="3693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A656CC60-F80B-49DA-9429-51D210BE7D04}"/>
              </a:ext>
            </a:extLst>
          </p:cNvPr>
          <p:cNvCxnSpPr>
            <a:cxnSpLocks/>
            <a:endCxn id="73" idx="1"/>
          </p:cNvCxnSpPr>
          <p:nvPr/>
        </p:nvCxnSpPr>
        <p:spPr>
          <a:xfrm>
            <a:off x="9836420" y="5879994"/>
            <a:ext cx="105125" cy="81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5043BC3A-924D-405D-9BBF-A4A7F8CC0E32}"/>
              </a:ext>
            </a:extLst>
          </p:cNvPr>
          <p:cNvSpPr txBox="1"/>
          <p:nvPr/>
        </p:nvSpPr>
        <p:spPr>
          <a:xfrm>
            <a:off x="9124866" y="5918935"/>
            <a:ext cx="336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D4A90C77-E4E2-4165-BE38-D17B4A7829F2}"/>
              </a:ext>
            </a:extLst>
          </p:cNvPr>
          <p:cNvSpPr/>
          <p:nvPr/>
        </p:nvSpPr>
        <p:spPr>
          <a:xfrm>
            <a:off x="9095558" y="5918935"/>
            <a:ext cx="336061" cy="3693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B2996D2-CCCD-4FD5-905C-2043AE84A924}"/>
              </a:ext>
            </a:extLst>
          </p:cNvPr>
          <p:cNvCxnSpPr>
            <a:endCxn id="76" idx="1"/>
          </p:cNvCxnSpPr>
          <p:nvPr/>
        </p:nvCxnSpPr>
        <p:spPr>
          <a:xfrm>
            <a:off x="9075651" y="5897114"/>
            <a:ext cx="69122" cy="75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3B05DBBA-89EF-410B-9F7E-F748A08D0220}"/>
              </a:ext>
            </a:extLst>
          </p:cNvPr>
          <p:cNvSpPr txBox="1"/>
          <p:nvPr/>
        </p:nvSpPr>
        <p:spPr>
          <a:xfrm>
            <a:off x="8720909" y="5935286"/>
            <a:ext cx="336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F2AF77FB-9A3A-4285-95EF-5366903D7CA8}"/>
              </a:ext>
            </a:extLst>
          </p:cNvPr>
          <p:cNvSpPr/>
          <p:nvPr/>
        </p:nvSpPr>
        <p:spPr>
          <a:xfrm>
            <a:off x="8691601" y="5935286"/>
            <a:ext cx="336061" cy="3693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42D3752-BA65-4F4E-AB7A-7AA18E05E695}"/>
              </a:ext>
            </a:extLst>
          </p:cNvPr>
          <p:cNvCxnSpPr>
            <a:endCxn id="79" idx="7"/>
          </p:cNvCxnSpPr>
          <p:nvPr/>
        </p:nvCxnSpPr>
        <p:spPr>
          <a:xfrm flipH="1">
            <a:off x="8978447" y="5907640"/>
            <a:ext cx="49215" cy="81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6E474EF5-99FD-460F-8209-E21369552D7C}"/>
              </a:ext>
            </a:extLst>
          </p:cNvPr>
          <p:cNvSpPr txBox="1"/>
          <p:nvPr/>
        </p:nvSpPr>
        <p:spPr>
          <a:xfrm>
            <a:off x="9516557" y="5907640"/>
            <a:ext cx="336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575E5F43-AD00-4BBE-862B-A8BEA857E511}"/>
              </a:ext>
            </a:extLst>
          </p:cNvPr>
          <p:cNvSpPr/>
          <p:nvPr/>
        </p:nvSpPr>
        <p:spPr>
          <a:xfrm>
            <a:off x="9487249" y="5907640"/>
            <a:ext cx="336061" cy="3693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5E75A466-BD4A-43FE-BFDD-0625131AEAA7}"/>
              </a:ext>
            </a:extLst>
          </p:cNvPr>
          <p:cNvCxnSpPr>
            <a:endCxn id="82" idx="7"/>
          </p:cNvCxnSpPr>
          <p:nvPr/>
        </p:nvCxnSpPr>
        <p:spPr>
          <a:xfrm flipH="1">
            <a:off x="9774095" y="5879994"/>
            <a:ext cx="49215" cy="81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171A749D-9D1B-4260-8137-129AF81A690A}"/>
              </a:ext>
            </a:extLst>
          </p:cNvPr>
          <p:cNvSpPr txBox="1"/>
          <p:nvPr/>
        </p:nvSpPr>
        <p:spPr>
          <a:xfrm>
            <a:off x="8650589" y="1586843"/>
            <a:ext cx="1246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add 5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868C345-F193-4C71-9AC7-B6F0212B9780}"/>
              </a:ext>
            </a:extLst>
          </p:cNvPr>
          <p:cNvSpPr txBox="1"/>
          <p:nvPr/>
        </p:nvSpPr>
        <p:spPr>
          <a:xfrm>
            <a:off x="8382867" y="3074857"/>
            <a:ext cx="168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add 3, add 7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2AE5573-C32D-4EE7-ADE0-9EDCCF7D4046}"/>
              </a:ext>
            </a:extLst>
          </p:cNvPr>
          <p:cNvSpPr txBox="1"/>
          <p:nvPr/>
        </p:nvSpPr>
        <p:spPr>
          <a:xfrm>
            <a:off x="8070015" y="4663625"/>
            <a:ext cx="271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add 2, add 4, add 6, add 8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0A5E8EA-F091-45C3-8485-645D5BC48BC8}"/>
              </a:ext>
            </a:extLst>
          </p:cNvPr>
          <p:cNvSpPr txBox="1"/>
          <p:nvPr/>
        </p:nvSpPr>
        <p:spPr>
          <a:xfrm>
            <a:off x="3130561" y="1573149"/>
            <a:ext cx="980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middle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307DAD4-94C8-483B-8EC0-8C6A9FF9DA77}"/>
              </a:ext>
            </a:extLst>
          </p:cNvPr>
          <p:cNvSpPr txBox="1"/>
          <p:nvPr/>
        </p:nvSpPr>
        <p:spPr>
          <a:xfrm>
            <a:off x="1308111" y="3358832"/>
            <a:ext cx="980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middle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8AC2A80-6A88-47F1-B2F1-36A9362E34CF}"/>
              </a:ext>
            </a:extLst>
          </p:cNvPr>
          <p:cNvSpPr txBox="1"/>
          <p:nvPr/>
        </p:nvSpPr>
        <p:spPr>
          <a:xfrm>
            <a:off x="4900247" y="3358832"/>
            <a:ext cx="980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middle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BA4B80E-B12F-4D91-BA20-51A231875C6D}"/>
              </a:ext>
            </a:extLst>
          </p:cNvPr>
          <p:cNvSpPr txBox="1"/>
          <p:nvPr/>
        </p:nvSpPr>
        <p:spPr>
          <a:xfrm>
            <a:off x="366120" y="5086533"/>
            <a:ext cx="980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middle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36B3C32-0E25-4CA0-912F-AB062EE9E553}"/>
              </a:ext>
            </a:extLst>
          </p:cNvPr>
          <p:cNvSpPr txBox="1"/>
          <p:nvPr/>
        </p:nvSpPr>
        <p:spPr>
          <a:xfrm>
            <a:off x="2189307" y="5063798"/>
            <a:ext cx="980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middle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3A846BF-73FB-4F2C-AA5F-700BE81526BF}"/>
              </a:ext>
            </a:extLst>
          </p:cNvPr>
          <p:cNvSpPr txBox="1"/>
          <p:nvPr/>
        </p:nvSpPr>
        <p:spPr>
          <a:xfrm>
            <a:off x="3972420" y="5075879"/>
            <a:ext cx="980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middle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CA819C7-943A-4397-AD6C-9EA8E5BFC31D}"/>
              </a:ext>
            </a:extLst>
          </p:cNvPr>
          <p:cNvSpPr txBox="1"/>
          <p:nvPr/>
        </p:nvSpPr>
        <p:spPr>
          <a:xfrm>
            <a:off x="5845912" y="5062186"/>
            <a:ext cx="980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middle</a:t>
            </a:r>
          </a:p>
        </p:txBody>
      </p:sp>
    </p:spTree>
    <p:extLst>
      <p:ext uri="{BB962C8B-B14F-4D97-AF65-F5344CB8AC3E}">
        <p14:creationId xmlns:p14="http://schemas.microsoft.com/office/powerpoint/2010/main" val="365536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FBB23-1E6F-4E35-815D-4060FA19F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One strategy – rebalance at incremental times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66B64-3AFF-47C1-96F0-27955AC2E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5102"/>
            <a:ext cx="10515600" cy="1925760"/>
          </a:xfrm>
        </p:spPr>
        <p:txBody>
          <a:bodyPr/>
          <a:lstStyle/>
          <a:p>
            <a:r>
              <a:rPr lang="en-US" dirty="0"/>
              <a:t>Advantage: code to rebalance can be easily added to a working Binary Search Tree</a:t>
            </a:r>
          </a:p>
          <a:p>
            <a:r>
              <a:rPr lang="en-US" dirty="0"/>
              <a:t>Disadvantage:  O(n) process needs to be called whenever the tree gets unbalanced</a:t>
            </a:r>
          </a:p>
          <a:p>
            <a:pPr lvl="1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4FC5079-7D3E-41AC-BFF2-DCF9BE56880B}"/>
              </a:ext>
            </a:extLst>
          </p:cNvPr>
          <p:cNvSpPr txBox="1">
            <a:spLocks/>
          </p:cNvSpPr>
          <p:nvPr/>
        </p:nvSpPr>
        <p:spPr>
          <a:xfrm>
            <a:off x="646723" y="3429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Another strategy – rotate nodes when unbalanced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8882566-C1BB-4B02-B29D-1C2F8BBC3925}"/>
              </a:ext>
            </a:extLst>
          </p:cNvPr>
          <p:cNvSpPr txBox="1">
            <a:spLocks/>
          </p:cNvSpPr>
          <p:nvPr/>
        </p:nvSpPr>
        <p:spPr>
          <a:xfrm>
            <a:off x="838200" y="4397131"/>
            <a:ext cx="10515600" cy="192576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Advantage: much better efficiency – tree stays mostly balanced all the time</a:t>
            </a:r>
          </a:p>
          <a:p>
            <a:r>
              <a:rPr lang="en-US" dirty="0"/>
              <a:t>Disadvantage:  More complex code to add and remove, and we need an extra data-field for a node to know the height at that point in the tree to see if there is a lack of balance.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345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43919-98FF-4AA3-B561-9C121E56B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Rotation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DE984-AE77-4096-91BE-E0BB7E98F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rotation algorithm should be able to reduce the height of the tree while keeping the binary search tree ordering:</a:t>
            </a:r>
          </a:p>
          <a:p>
            <a:r>
              <a:rPr lang="en-US" dirty="0"/>
              <a:t>Rotate Right</a:t>
            </a:r>
          </a:p>
          <a:p>
            <a:pPr lvl="1"/>
            <a:r>
              <a:rPr lang="en-US" dirty="0"/>
              <a:t>Store the left subtree in a temporary tree</a:t>
            </a:r>
          </a:p>
          <a:p>
            <a:pPr lvl="1"/>
            <a:r>
              <a:rPr lang="en-US" dirty="0"/>
              <a:t>Set the left subtree to the right subtree</a:t>
            </a:r>
          </a:p>
          <a:p>
            <a:pPr lvl="1"/>
            <a:r>
              <a:rPr lang="en-US" dirty="0"/>
              <a:t>Set the right subtree to the root</a:t>
            </a:r>
          </a:p>
          <a:p>
            <a:pPr lvl="1"/>
            <a:r>
              <a:rPr lang="en-US" dirty="0"/>
              <a:t>Set the root to temp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064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43919-98FF-4AA3-B561-9C121E56B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Rotation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DE984-AE77-4096-91BE-E0BB7E98F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want to rotate nodes to the left or right if the last added element adds a new, unnecessary level to the tree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 descr="A picture containing text, watch, clipart&#10;&#10;Description automatically generated">
            <a:extLst>
              <a:ext uri="{FF2B5EF4-FFF2-40B4-BE49-F238E27FC236}">
                <a16:creationId xmlns:a16="http://schemas.microsoft.com/office/drawing/2014/main" id="{BC5B15FA-0C8A-441F-BC5E-C9AC63BD25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802" y="2878510"/>
            <a:ext cx="10868385" cy="255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052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573</Words>
  <Application>Microsoft Office PowerPoint</Application>
  <PresentationFormat>Widescreen</PresentationFormat>
  <Paragraphs>157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Balancing a  Binary Search Tree</vt:lpstr>
      <vt:lpstr>Unbalanced trees</vt:lpstr>
      <vt:lpstr>One strategy – rebalance at incremental times</vt:lpstr>
      <vt:lpstr>PowerPoint Presentation</vt:lpstr>
      <vt:lpstr>PowerPoint Presentation</vt:lpstr>
      <vt:lpstr>PowerPoint Presentation</vt:lpstr>
      <vt:lpstr>One strategy – rebalance at incremental times</vt:lpstr>
      <vt:lpstr>Node Rotation</vt:lpstr>
      <vt:lpstr>Node Rotation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Balancing a  Binary Search Tree</dc:title>
  <dc:creator>Douglas</dc:creator>
  <cp:lastModifiedBy>Oberle, Doug R</cp:lastModifiedBy>
  <cp:revision>8</cp:revision>
  <dcterms:created xsi:type="dcterms:W3CDTF">2021-03-16T11:59:47Z</dcterms:created>
  <dcterms:modified xsi:type="dcterms:W3CDTF">2024-02-27T22:21:06Z</dcterms:modified>
</cp:coreProperties>
</file>