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0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72D17-F275-5552-A0D9-55391D4BF5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66"/>
          <a:stretch/>
        </p:blipFill>
        <p:spPr>
          <a:xfrm>
            <a:off x="1524020" y="10"/>
            <a:ext cx="6501364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07739" y="0"/>
            <a:ext cx="6360260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0450" y="1122363"/>
            <a:ext cx="3017520" cy="3204134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/>
              <a:t>Recursion</a:t>
            </a:r>
            <a:br>
              <a:rPr lang="en-US" sz="2000"/>
            </a:br>
            <a:r>
              <a:rPr lang="en-US" sz="2000"/>
              <a:t>Recursio</a:t>
            </a:r>
            <a:br>
              <a:rPr lang="en-US" sz="2000"/>
            </a:br>
            <a:r>
              <a:rPr lang="en-US" sz="2000"/>
              <a:t>Recursi</a:t>
            </a:r>
            <a:br>
              <a:rPr lang="en-US" sz="2000"/>
            </a:br>
            <a:r>
              <a:rPr lang="en-US" sz="2000"/>
              <a:t>Recurs</a:t>
            </a:r>
            <a:br>
              <a:rPr lang="en-US" sz="2000"/>
            </a:br>
            <a:r>
              <a:rPr lang="en-US" sz="2000"/>
              <a:t>Recur</a:t>
            </a:r>
            <a:br>
              <a:rPr lang="en-US" sz="2000"/>
            </a:br>
            <a:r>
              <a:rPr lang="en-US" sz="2000"/>
              <a:t>Recu</a:t>
            </a:r>
            <a:br>
              <a:rPr lang="en-US" sz="2000"/>
            </a:br>
            <a:r>
              <a:rPr lang="en-US" sz="2000"/>
              <a:t>Rec</a:t>
            </a:r>
            <a:br>
              <a:rPr lang="en-US" sz="2000"/>
            </a:br>
            <a:r>
              <a:rPr lang="en-US" sz="2000"/>
              <a:t>Re</a:t>
            </a:r>
            <a:br>
              <a:rPr lang="en-US" sz="2000"/>
            </a:br>
            <a:r>
              <a:rPr lang="en-US" sz="2000"/>
              <a:t>R</a:t>
            </a:r>
            <a:br>
              <a:rPr lang="en-US" sz="2000"/>
            </a:br>
            <a:br>
              <a:rPr lang="en-US" sz="2000"/>
            </a:b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0361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12736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97826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0!</a:t>
            </a:r>
          </a:p>
          <a:p>
            <a:pPr marL="0" indent="0">
              <a:buNone/>
            </a:pPr>
            <a:r>
              <a:rPr lang="en-US" dirty="0"/>
              <a:t>							         0! =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448800" y="4419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9221289" y="40386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221290" y="40386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715500" y="40386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715500" y="45339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401300" y="4533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221290" y="5029200"/>
            <a:ext cx="118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932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1 = </a:t>
            </a:r>
            <a:r>
              <a:rPr lang="en-US" b="1" dirty="0">
                <a:solidFill>
                  <a:srgbClr val="0070C0"/>
                </a:solidFill>
              </a:rPr>
              <a:t>1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8229600" y="36576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849689" y="3464923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849690" y="3464923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43900" y="3464923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43900" y="3960223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0134600" y="39624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849690" y="4455523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897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 =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/>
              <a:t>				  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6934200" y="3124200"/>
            <a:ext cx="1600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6439989" y="2783477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439990" y="2783477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27834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934200" y="3278777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724900" y="3280954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39990" y="3774077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366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 = </a:t>
            </a:r>
            <a:r>
              <a:rPr lang="en-US" b="1" dirty="0">
                <a:solidFill>
                  <a:srgbClr val="0070C0"/>
                </a:solidFill>
              </a:rPr>
              <a:t>6</a:t>
            </a:r>
          </a:p>
          <a:p>
            <a:pPr marL="0" indent="0">
              <a:buNone/>
            </a:pPr>
            <a:r>
              <a:rPr lang="en-US" dirty="0"/>
              <a:t>		     	  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5638800" y="2514600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5144589" y="21717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144590" y="21717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21717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638800" y="2667000"/>
            <a:ext cx="1790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429500" y="26691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44590" y="3162300"/>
            <a:ext cx="22849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22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6 = </a:t>
            </a:r>
            <a:r>
              <a:rPr lang="en-US" b="1" dirty="0">
                <a:solidFill>
                  <a:srgbClr val="0070C0"/>
                </a:solidFill>
              </a:rPr>
              <a:t>24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343400" y="18288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3849189" y="1714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49190" y="1714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343400" y="1714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2209801"/>
            <a:ext cx="1981200" cy="2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4600" y="2211977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49190" y="2705100"/>
            <a:ext cx="24754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9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24 = </a:t>
            </a:r>
            <a:r>
              <a:rPr lang="en-US" b="1" dirty="0">
                <a:solidFill>
                  <a:srgbClr val="0070C0"/>
                </a:solidFill>
              </a:rPr>
              <a:t>120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014710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	and 	0! 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So what is n!...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20953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		and 	0! = 1</a:t>
            </a:r>
          </a:p>
          <a:p>
            <a:pPr marL="0" indent="0">
              <a:buNone/>
            </a:pPr>
            <a:r>
              <a:rPr lang="en-US" dirty="0"/>
              <a:t>So what is n!...</a:t>
            </a:r>
          </a:p>
          <a:p>
            <a:pPr marL="0" indent="0">
              <a:buNone/>
            </a:pPr>
            <a:r>
              <a:rPr lang="en-US" dirty="0"/>
              <a:t>      n! = n * (n-1)!	and 	0! = 1</a:t>
            </a:r>
          </a:p>
          <a:p>
            <a:pPr>
              <a:buFont typeface="Arial" charset="0"/>
              <a:buChar char="•"/>
            </a:pPr>
            <a:r>
              <a:rPr lang="en-US" dirty="0"/>
              <a:t>This is a recursive definition: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We define n-factorial by calling factorial in the next easiest state (recursive call)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We tell it when to stop, 0! = 1 (terminating case)</a:t>
            </a:r>
          </a:p>
          <a:p>
            <a:pPr marL="0" indent="0">
              <a:buNone/>
            </a:pPr>
            <a:r>
              <a:rPr lang="en-US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2381399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>
              <a:buFont typeface="Arial" charset="0"/>
              <a:buChar char="•"/>
            </a:pPr>
            <a:r>
              <a:rPr lang="en-US" dirty="0"/>
              <a:t>there is no loop</a:t>
            </a:r>
          </a:p>
          <a:p>
            <a:pPr>
              <a:buFont typeface="Arial" charset="0"/>
              <a:buChar char="•"/>
            </a:pPr>
            <a:r>
              <a:rPr lang="en-US" dirty="0"/>
              <a:t>loop-like behavior is achieved by the method calling itself inside of itself</a:t>
            </a:r>
          </a:p>
          <a:p>
            <a:pPr>
              <a:buFont typeface="Arial" charset="0"/>
              <a:buChar char="•"/>
            </a:pPr>
            <a:r>
              <a:rPr lang="en-US" dirty="0"/>
              <a:t>the method MUST know when to stop, which is the terminating case.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234909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</a:t>
            </a:r>
          </a:p>
        </p:txBody>
      </p:sp>
    </p:spTree>
    <p:extLst>
      <p:ext uri="{BB962C8B-B14F-4D97-AF65-F5344CB8AC3E}">
        <p14:creationId xmlns:p14="http://schemas.microsoft.com/office/powerpoint/2010/main" val="198291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call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5! equates to 5 * 4 * 3 * 2 * 1</a:t>
            </a:r>
          </a:p>
          <a:p>
            <a:r>
              <a:rPr lang="en-US" dirty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public static long fact(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=1;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&lt;=n;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     prod *=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}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How would you define n! in an iterative fashion?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399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fact(4) </a:t>
            </a:r>
          </a:p>
        </p:txBody>
      </p:sp>
    </p:spTree>
    <p:extLst>
      <p:ext uri="{BB962C8B-B14F-4D97-AF65-F5344CB8AC3E}">
        <p14:creationId xmlns:p14="http://schemas.microsoft.com/office/powerpoint/2010/main" val="494211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</a:t>
            </a:r>
          </a:p>
        </p:txBody>
      </p:sp>
    </p:spTree>
    <p:extLst>
      <p:ext uri="{BB962C8B-B14F-4D97-AF65-F5344CB8AC3E}">
        <p14:creationId xmlns:p14="http://schemas.microsoft.com/office/powerpoint/2010/main" val="10995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fact(3)</a:t>
            </a:r>
          </a:p>
        </p:txBody>
      </p:sp>
    </p:spTree>
    <p:extLst>
      <p:ext uri="{BB962C8B-B14F-4D97-AF65-F5344CB8AC3E}">
        <p14:creationId xmlns:p14="http://schemas.microsoft.com/office/powerpoint/2010/main" val="510320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</a:t>
            </a:r>
          </a:p>
        </p:txBody>
      </p:sp>
    </p:spTree>
    <p:extLst>
      <p:ext uri="{BB962C8B-B14F-4D97-AF65-F5344CB8AC3E}">
        <p14:creationId xmlns:p14="http://schemas.microsoft.com/office/powerpoint/2010/main" val="4071739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fact(2)</a:t>
            </a:r>
          </a:p>
        </p:txBody>
      </p:sp>
    </p:spTree>
    <p:extLst>
      <p:ext uri="{BB962C8B-B14F-4D97-AF65-F5344CB8AC3E}">
        <p14:creationId xmlns:p14="http://schemas.microsoft.com/office/powerpoint/2010/main" val="3734407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0"/>
            <a:ext cx="2171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fact(2)</a:t>
            </a:r>
          </a:p>
        </p:txBody>
      </p:sp>
    </p:spTree>
    <p:extLst>
      <p:ext uri="{BB962C8B-B14F-4D97-AF65-F5344CB8AC3E}">
        <p14:creationId xmlns:p14="http://schemas.microsoft.com/office/powerpoint/2010/main" val="26662115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 fact(1)</a:t>
            </a:r>
          </a:p>
        </p:txBody>
      </p:sp>
    </p:spTree>
    <p:extLst>
      <p:ext uri="{BB962C8B-B14F-4D97-AF65-F5344CB8AC3E}">
        <p14:creationId xmlns:p14="http://schemas.microsoft.com/office/powerpoint/2010/main" val="16942216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</a:t>
            </a:r>
          </a:p>
        </p:txBody>
      </p:sp>
    </p:spTree>
    <p:extLst>
      <p:ext uri="{BB962C8B-B14F-4D97-AF65-F5344CB8AC3E}">
        <p14:creationId xmlns:p14="http://schemas.microsoft.com/office/powerpoint/2010/main" val="1363979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fact(0)</a:t>
            </a:r>
          </a:p>
        </p:txBody>
      </p:sp>
    </p:spTree>
    <p:extLst>
      <p:ext uri="{BB962C8B-B14F-4D97-AF65-F5344CB8AC3E}">
        <p14:creationId xmlns:p14="http://schemas.microsoft.com/office/powerpoint/2010/main" val="34412300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//0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839200" y="4690892"/>
            <a:ext cx="914400" cy="117650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915400" y="4774046"/>
            <a:ext cx="68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fact(0)</a:t>
            </a:r>
          </a:p>
          <a:p>
            <a:r>
              <a:rPr lang="en-US" sz="1400" dirty="0"/>
              <a:t>      =</a:t>
            </a:r>
          </a:p>
          <a:p>
            <a:pPr algn="ctr"/>
            <a:r>
              <a:rPr lang="en-US" sz="2400" dirty="0"/>
              <a:t>1</a:t>
            </a:r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674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that call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Consider 5! equates to 5 * 4 * 3 * 2 * 1</a:t>
            </a:r>
          </a:p>
          <a:p>
            <a:r>
              <a:rPr lang="en-US" dirty="0"/>
              <a:t>This is an iterative example, as is the code: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public static long fact(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	     long prod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=1;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&lt;=n;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     prod *=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     return prod;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}</a:t>
            </a:r>
          </a:p>
          <a:p>
            <a:pPr>
              <a:buFont typeface="Arial" charset="0"/>
              <a:buChar char="•"/>
            </a:pPr>
            <a:r>
              <a:rPr lang="en-US" dirty="0"/>
              <a:t>How would you define n! in an iterative fashion?</a:t>
            </a:r>
          </a:p>
          <a:p>
            <a:pPr>
              <a:buFont typeface="Arial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n! = (n) * (n-1) * (n-2) * (n-3) * … * 3 * 2 * 1</a:t>
            </a:r>
          </a:p>
          <a:p>
            <a:pPr>
              <a:buFont typeface="Arial" charset="0"/>
              <a:buChar char="•"/>
            </a:pP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261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//1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29600" y="3939808"/>
            <a:ext cx="1600200" cy="2003792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305800" y="4191001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fact(1) =</a:t>
            </a:r>
          </a:p>
          <a:p>
            <a:r>
              <a:rPr lang="en-US" sz="2400" dirty="0"/>
              <a:t>1 * 1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458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//2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</a:t>
            </a:r>
          </a:p>
        </p:txBody>
      </p:sp>
      <p:sp>
        <p:nvSpPr>
          <p:cNvPr id="9" name="Rectangle 8"/>
          <p:cNvSpPr/>
          <p:nvPr/>
        </p:nvSpPr>
        <p:spPr>
          <a:xfrm>
            <a:off x="7467600" y="3285784"/>
            <a:ext cx="2514600" cy="281021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58100" y="3524311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fact(2) = </a:t>
            </a:r>
          </a:p>
          <a:p>
            <a:r>
              <a:rPr lang="en-US" sz="2400" dirty="0"/>
              <a:t>2 * 1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77453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//3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</a:t>
            </a:r>
          </a:p>
        </p:txBody>
      </p:sp>
      <p:sp>
        <p:nvSpPr>
          <p:cNvPr id="7" name="Rectangle 6"/>
          <p:cNvSpPr/>
          <p:nvPr/>
        </p:nvSpPr>
        <p:spPr>
          <a:xfrm>
            <a:off x="5562600" y="3178062"/>
            <a:ext cx="4572000" cy="30703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715000" y="3285783"/>
            <a:ext cx="3886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fact(3) = 3 * 2 = </a:t>
            </a:r>
            <a:r>
              <a:rPr lang="en-US" sz="2500" b="1" dirty="0"/>
              <a:t>6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0315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//4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0" y="3048000"/>
            <a:ext cx="6477000" cy="3352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86200" y="3178061"/>
            <a:ext cx="5410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fact(4) = 4 * 6 = </a:t>
            </a:r>
            <a:r>
              <a:rPr lang="en-US" sz="2500" b="1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01514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2"/>
            <a:ext cx="8229600" cy="2743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public static long fact(</a:t>
            </a:r>
            <a:r>
              <a:rPr lang="en-US" sz="2500" b="1" dirty="0" err="1">
                <a:solidFill>
                  <a:srgbClr val="7030A0"/>
                </a:solidFill>
              </a:rPr>
              <a:t>int</a:t>
            </a:r>
            <a:r>
              <a:rPr lang="en-US" sz="2500" b="1" dirty="0">
                <a:solidFill>
                  <a:srgbClr val="7030A0"/>
                </a:solidFill>
              </a:rPr>
              <a:t> n)	</a:t>
            </a:r>
            <a:r>
              <a:rPr lang="en-US" sz="2500" dirty="0">
                <a:solidFill>
                  <a:srgbClr val="C00000"/>
                </a:solidFill>
              </a:rPr>
              <a:t>//5</a:t>
            </a:r>
            <a:endParaRPr lang="en-US" sz="25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if( n == 0)			</a:t>
            </a:r>
            <a:r>
              <a:rPr lang="en-US" sz="2500" dirty="0">
                <a:solidFill>
                  <a:srgbClr val="C00000"/>
                </a:solidFill>
              </a:rPr>
              <a:t>//terminating case, 0! = 1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     return 1;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     return n * fact(n – 1);	</a:t>
            </a:r>
            <a:r>
              <a:rPr lang="en-US" sz="2500" dirty="0">
                <a:solidFill>
                  <a:srgbClr val="C00000"/>
                </a:solidFill>
              </a:rPr>
              <a:t>//recursive call, n! = n * (n-1)!</a:t>
            </a:r>
          </a:p>
          <a:p>
            <a:pPr marL="0" indent="0">
              <a:buNone/>
            </a:pPr>
            <a:r>
              <a:rPr lang="en-US" sz="25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057400" y="2895600"/>
            <a:ext cx="8382000" cy="3657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133600" y="2939534"/>
            <a:ext cx="5334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fact(5) = 5 * 24 = </a:t>
            </a:r>
            <a:r>
              <a:rPr lang="en-US" sz="2500" b="1" dirty="0"/>
              <a:t>120</a:t>
            </a:r>
            <a:r>
              <a:rPr lang="en-US" sz="25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72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Recursive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609601"/>
            <a:ext cx="8229600" cy="55165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First consider the terminating case:</a:t>
            </a:r>
          </a:p>
          <a:p>
            <a:pPr lvl="1"/>
            <a:r>
              <a:rPr lang="en-US" dirty="0"/>
              <a:t>What is the most simple possible input such that the method already knows the answer?</a:t>
            </a:r>
          </a:p>
          <a:p>
            <a:pPr lvl="1"/>
            <a:r>
              <a:rPr lang="en-US" dirty="0"/>
              <a:t>For factorial, the easiest number to find the factorial of is zero.  fact(0) should return 1.</a:t>
            </a:r>
          </a:p>
          <a:p>
            <a:r>
              <a:rPr lang="en-US" dirty="0"/>
              <a:t>Then, given complex input, what would be considered “one-step-easier”. </a:t>
            </a:r>
          </a:p>
          <a:p>
            <a:pPr lvl="1"/>
            <a:r>
              <a:rPr lang="en-US" dirty="0"/>
              <a:t>For factorial, fact(5) would be complex.</a:t>
            </a:r>
          </a:p>
          <a:p>
            <a:pPr lvl="1"/>
            <a:r>
              <a:rPr lang="en-US" dirty="0"/>
              <a:t>One-step-easier than fact(5) would be fact(4).</a:t>
            </a:r>
          </a:p>
          <a:p>
            <a:r>
              <a:rPr lang="en-US" dirty="0"/>
              <a:t>Now, how can you define the solution given complex input by calling the method given “one-step-easier”?</a:t>
            </a:r>
          </a:p>
          <a:p>
            <a:pPr lvl="1"/>
            <a:r>
              <a:rPr lang="en-US" dirty="0"/>
              <a:t>For factorial, fact(5) is equivalent to 5 * fact(4)</a:t>
            </a:r>
          </a:p>
          <a:p>
            <a:r>
              <a:rPr lang="en-US" dirty="0"/>
              <a:t>Lastly, replace the complex input with the argument name.</a:t>
            </a:r>
          </a:p>
          <a:p>
            <a:pPr lvl="1"/>
            <a:r>
              <a:rPr lang="en-US" dirty="0"/>
              <a:t>If fact(5) = 5 * fact(4), then fact(n) = n * fact(n-1)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0583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</a:t>
            </a:r>
            <a:r>
              <a:rPr lang="en-US" sz="2400" b="1">
                <a:solidFill>
                  <a:srgbClr val="7030A0"/>
                </a:solidFill>
              </a:rPr>
              <a:t>n &gt; </a:t>
            </a:r>
            <a:r>
              <a:rPr lang="en-US" sz="2400" b="1" dirty="0">
                <a:solidFill>
                  <a:srgbClr val="7030A0"/>
                </a:solidFill>
              </a:rPr>
              <a:t>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sz="2400" dirty="0"/>
              <a:t>Note:  terminating case not implicitly stated, but…</a:t>
            </a:r>
          </a:p>
          <a:p>
            <a:pPr marL="0" indent="0">
              <a:buNone/>
            </a:pPr>
            <a:r>
              <a:rPr lang="en-US" sz="2400" dirty="0"/>
              <a:t>If n &lt; 0, the if statement is skipped and the method ends.</a:t>
            </a:r>
          </a:p>
          <a:p>
            <a:pPr marL="0" indent="0">
              <a:buNone/>
            </a:pPr>
            <a:r>
              <a:rPr lang="en-US" sz="2400" dirty="0"/>
              <a:t>If we keep </a:t>
            </a:r>
            <a:r>
              <a:rPr lang="en-US" sz="2400" dirty="0" err="1"/>
              <a:t>subracting</a:t>
            </a:r>
            <a:r>
              <a:rPr lang="en-US" sz="2400" dirty="0"/>
              <a:t> 2 from n, the condition will eventually be false and the method can stop.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6151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43600" y="1066800"/>
            <a:ext cx="1371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43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(4)	</a:t>
            </a:r>
          </a:p>
        </p:txBody>
      </p:sp>
    </p:spTree>
    <p:extLst>
      <p:ext uri="{BB962C8B-B14F-4D97-AF65-F5344CB8AC3E}">
        <p14:creationId xmlns:p14="http://schemas.microsoft.com/office/powerpoint/2010/main" val="23767396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1295400"/>
            <a:ext cx="19050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04801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n! = (n) * (n-1) * (n-2) * (n-3) * … * 3 * 2 * 1</a:t>
            </a:r>
          </a:p>
          <a:p>
            <a:pPr>
              <a:buFont typeface="Arial" charset="0"/>
              <a:buChar char="•"/>
            </a:pPr>
            <a:r>
              <a:rPr lang="en-US" dirty="0"/>
              <a:t>This is a lousy mathematical definition: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It doesn’t work for </a:t>
            </a:r>
            <a:r>
              <a:rPr lang="en-US"/>
              <a:t>n==0, 1</a:t>
            </a:r>
            <a:r>
              <a:rPr lang="en-US" dirty="0"/>
              <a:t>, 2, 3, 4, 5, or 6</a:t>
            </a:r>
          </a:p>
          <a:p>
            <a:pPr lvl="1">
              <a:buFont typeface="Arial" charset="0"/>
              <a:buChar char="•"/>
            </a:pPr>
            <a:r>
              <a:rPr lang="en-US" dirty="0"/>
              <a:t>No mathematic definition should contain “…”</a:t>
            </a:r>
          </a:p>
          <a:p>
            <a:pPr>
              <a:buFont typeface="Arial" charset="0"/>
              <a:buChar char="•"/>
            </a:pPr>
            <a:r>
              <a:rPr lang="en-US" dirty="0"/>
              <a:t>Consider a definition of n! that is more mathematically sound: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21975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8398833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791200" y="1295400"/>
            <a:ext cx="2286000" cy="175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491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SOP(2)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5199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pPr algn="ctr"/>
            <a:r>
              <a:rPr lang="en-US" sz="2400" dirty="0"/>
              <a:t>6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SOP(6)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2057400"/>
            <a:ext cx="3505200" cy="4343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210965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SOP(4)</a:t>
            </a:r>
          </a:p>
          <a:p>
            <a:r>
              <a:rPr lang="en-US" sz="2400" dirty="0"/>
              <a:t> 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781800" y="2895600"/>
            <a:ext cx="3048000" cy="3352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823166" y="2878183"/>
            <a:ext cx="2590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SOP(2)</a:t>
            </a:r>
          </a:p>
          <a:p>
            <a:r>
              <a:rPr lang="en-US" sz="2400" dirty="0"/>
              <a:t>     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162800" y="3616848"/>
            <a:ext cx="2514600" cy="2479153"/>
          </a:xfrm>
          <a:prstGeom prst="rect">
            <a:avLst/>
          </a:prstGeom>
          <a:solidFill>
            <a:schemeClr val="accent6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62800" y="3629855"/>
            <a:ext cx="247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i="1" dirty="0"/>
              <a:t>  terminating case</a:t>
            </a:r>
          </a:p>
          <a:p>
            <a:r>
              <a:rPr lang="en-US" sz="2400" i="1" dirty="0"/>
              <a:t>  method ends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791200" y="1295400"/>
            <a:ext cx="25146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216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D045D0D-1F8C-3A1B-6CB1-536D3CE1F500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9F1878-FE03-E991-85DF-966A4F2E57BB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6732B9-87B8-9C6A-A6BC-E9E45E9CE0F1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0AD52-9B2C-FE0C-C5ED-7B4FF6D074F4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943600" y="1143000"/>
            <a:ext cx="1447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321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A0C86F-85BC-302B-D7E2-93AA0A7B11B3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9371DE-1F2A-518A-DBB4-EEBB0FBC243A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A2D4A-4567-5F0B-F7BF-6A6A6706D0D1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40B04-74D3-61E8-0492-EC70AC7ABF33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(4) 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6.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(4) 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</p:spTree>
    <p:extLst>
      <p:ext uri="{BB962C8B-B14F-4D97-AF65-F5344CB8AC3E}">
        <p14:creationId xmlns:p14="http://schemas.microsoft.com/office/powerpoint/2010/main" val="339673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0D151B9-B18E-6FF2-9FDD-91816106BB2E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95148F-43FD-3E25-B53C-1F5610959C86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08E06-D044-2E8E-8977-E418EBE7A027}"/>
              </a:ext>
            </a:extLst>
          </p:cNvPr>
          <p:cNvSpPr txBox="1"/>
          <p:nvPr/>
        </p:nvSpPr>
        <p:spPr>
          <a:xfrm>
            <a:off x="3695700" y="23782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6286AF-14CA-A3B7-1406-E450BE14BE35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8"/>
            <a:ext cx="274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5791200" y="1295400"/>
            <a:ext cx="1905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2760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99CE8E6-E1AF-6ECC-FF88-35C92DD5C1D4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DE195A-E88E-F0A6-2B4F-F8CE10C113A4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FFA55-6463-BCD0-FA8E-B8083B7FCFFE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7C9F3-1CA8-3DBF-EB1A-ECD1984C6EA8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381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will, in order, call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(2) and then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4.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//But we must finish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(2) before we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 //print the 4</a:t>
            </a:r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</p:spTree>
    <p:extLst>
      <p:ext uri="{BB962C8B-B14F-4D97-AF65-F5344CB8AC3E}">
        <p14:creationId xmlns:p14="http://schemas.microsoft.com/office/powerpoint/2010/main" val="2022553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9504218-2EBA-A9ED-EFE0-19473C38D3BF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6F554D-871F-00B1-B434-7C4CD77C07BE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9CA7BC-3863-9083-DBE9-5D8CBD6C28CF}"/>
              </a:ext>
            </a:extLst>
          </p:cNvPr>
          <p:cNvSpPr txBox="1"/>
          <p:nvPr/>
        </p:nvSpPr>
        <p:spPr>
          <a:xfrm>
            <a:off x="3656215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E7D7F5-7DB5-14B4-317C-877E73303AFE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0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5638800" y="1295400"/>
            <a:ext cx="24384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87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0A8D22A-2B24-292F-D88D-6561A395F3AB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5C332B-D3C6-46D1-68CB-05528751E57C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58D60-9692-8976-66EE-BEADF4C083D7}"/>
              </a:ext>
            </a:extLst>
          </p:cNvPr>
          <p:cNvSpPr txBox="1"/>
          <p:nvPr/>
        </p:nvSpPr>
        <p:spPr>
          <a:xfrm>
            <a:off x="3695700" y="2364938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C1C28C-4100-B3DB-EE73-57CA08C90C93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36118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dirty="0"/>
              <a:t>     </a:t>
            </a:r>
            <a:r>
              <a:rPr lang="en-US" sz="2400" dirty="0">
                <a:solidFill>
                  <a:srgbClr val="C00000"/>
                </a:solidFill>
              </a:rPr>
              <a:t>//we must finish 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    //</a:t>
            </a:r>
            <a:r>
              <a:rPr lang="en-US" sz="2400" dirty="0" err="1">
                <a:solidFill>
                  <a:srgbClr val="C00000"/>
                </a:solidFill>
              </a:rPr>
              <a:t>doStuff</a:t>
            </a:r>
            <a:r>
              <a:rPr lang="en-US" sz="2400" dirty="0">
                <a:solidFill>
                  <a:srgbClr val="C00000"/>
                </a:solidFill>
              </a:rPr>
              <a:t>(0) before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 //we print the 2</a:t>
            </a:r>
          </a:p>
          <a:p>
            <a:r>
              <a:rPr lang="en-US" sz="2400" dirty="0"/>
              <a:t>     SOP(2)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5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29A2735-D006-A0F4-4A08-E4811252F742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B98C20-38A5-292C-C5B6-1890B1DF3254}"/>
              </a:ext>
            </a:extLst>
          </p:cNvPr>
          <p:cNvSpPr txBox="1"/>
          <p:nvPr/>
        </p:nvSpPr>
        <p:spPr>
          <a:xfrm>
            <a:off x="2514600" y="1526233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  <a:endParaRPr lang="en-US" sz="2400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SOP(2)</a:t>
            </a:r>
          </a:p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200900" y="2743200"/>
            <a:ext cx="2514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00900" y="2667001"/>
            <a:ext cx="240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(0)</a:t>
            </a:r>
          </a:p>
          <a:p>
            <a:r>
              <a:rPr lang="en-US" sz="2400" i="1" dirty="0"/>
              <a:t>  terminating case</a:t>
            </a:r>
          </a:p>
          <a:p>
            <a:r>
              <a:rPr lang="en-US" sz="2400" i="1" dirty="0"/>
              <a:t>     method ends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5638800" y="1295400"/>
            <a:ext cx="2747554" cy="16024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549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E79ABF9-487E-F659-D9AA-38FDBA088F7F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60B5A-0C12-C656-5731-A830A6BF01DF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SOP(4)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62354" y="2303418"/>
            <a:ext cx="3048000" cy="24971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903720" y="2286001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(2)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</a:t>
            </a:r>
            <a:r>
              <a:rPr lang="en-US" sz="2400" b="1" dirty="0">
                <a:solidFill>
                  <a:srgbClr val="7030A0"/>
                </a:solidFill>
              </a:rPr>
              <a:t>SOP(2)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12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A6806EB-BC61-8A4D-1E7D-2DA1E0381697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C8F9A7-A42B-7C5C-4BAF-8DAC9C0287C4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endParaRPr lang="en-US" sz="2400" u="sng" dirty="0"/>
          </a:p>
          <a:p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SOP(6)</a:t>
            </a:r>
          </a:p>
        </p:txBody>
      </p:sp>
      <p:sp>
        <p:nvSpPr>
          <p:cNvPr id="8" name="Rectangle 7"/>
          <p:cNvSpPr/>
          <p:nvPr/>
        </p:nvSpPr>
        <p:spPr>
          <a:xfrm>
            <a:off x="6477000" y="1774316"/>
            <a:ext cx="3505200" cy="35977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553200" y="182656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(4)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7030A0"/>
                </a:solidFill>
              </a:rPr>
              <a:t>SOP(4)</a:t>
            </a:r>
          </a:p>
        </p:txBody>
      </p:sp>
    </p:spTree>
    <p:extLst>
      <p:ext uri="{BB962C8B-B14F-4D97-AF65-F5344CB8AC3E}">
        <p14:creationId xmlns:p14="http://schemas.microsoft.com/office/powerpoint/2010/main" val="38663907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6094111-2338-B74C-0177-D78E9AB5C6FD}"/>
              </a:ext>
            </a:extLst>
          </p:cNvPr>
          <p:cNvSpPr txBox="1"/>
          <p:nvPr/>
        </p:nvSpPr>
        <p:spPr>
          <a:xfrm>
            <a:off x="5063144" y="276802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735918-24BF-1EC2-79AF-5631128BD037}"/>
              </a:ext>
            </a:extLst>
          </p:cNvPr>
          <p:cNvSpPr txBox="1"/>
          <p:nvPr/>
        </p:nvSpPr>
        <p:spPr>
          <a:xfrm>
            <a:off x="5562600" y="739914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</a:rPr>
              <a:t>6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void - code after recursive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2"/>
            <a:ext cx="4114800" cy="3428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public static void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 err="1">
                <a:solidFill>
                  <a:srgbClr val="7030A0"/>
                </a:solidFill>
              </a:rPr>
              <a:t>int</a:t>
            </a:r>
            <a:r>
              <a:rPr lang="en-US" sz="2400" b="1" dirty="0">
                <a:solidFill>
                  <a:srgbClr val="7030A0"/>
                </a:solidFill>
              </a:rPr>
              <a:t> n)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if(n &gt; 0)	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{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doStuff</a:t>
            </a:r>
            <a:r>
              <a:rPr lang="en-US" sz="2400" b="1" dirty="0">
                <a:solidFill>
                  <a:srgbClr val="7030A0"/>
                </a:solidFill>
              </a:rPr>
              <a:t>(n – 2);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     </a:t>
            </a: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(n);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6096000" y="1066800"/>
            <a:ext cx="4267200" cy="5486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05000" y="4191000"/>
            <a:ext cx="40386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4278477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output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6</a:t>
            </a:r>
            <a:endParaRPr lang="en-US" sz="2400" u="sng" dirty="0"/>
          </a:p>
          <a:p>
            <a:endParaRPr lang="en-US" sz="2400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6248400" y="1295401"/>
            <a:ext cx="3657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doStuff</a:t>
            </a:r>
            <a:r>
              <a:rPr lang="en-US" sz="2400" dirty="0"/>
              <a:t>(6)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     SOP(6)</a:t>
            </a:r>
          </a:p>
        </p:txBody>
      </p:sp>
    </p:spTree>
    <p:extLst>
      <p:ext uri="{BB962C8B-B14F-4D97-AF65-F5344CB8AC3E}">
        <p14:creationId xmlns:p14="http://schemas.microsoft.com/office/powerpoint/2010/main" val="324327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3849189" y="168402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49190" y="168402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343400" y="16840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43400" y="217932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15000" y="217932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849190" y="267462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144589" y="2247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44590" y="2247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638800" y="2247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638800" y="2743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010400" y="2743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144590" y="3238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439989" y="28575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439990" y="28575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6934200" y="28575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934200" y="33528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8305800" y="33528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9990" y="38481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686800" cy="574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   5! = 5 *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Note that  4! = (</a:t>
            </a:r>
            <a:r>
              <a:rPr lang="en-US" b="1" dirty="0">
                <a:solidFill>
                  <a:srgbClr val="0070C0"/>
                </a:solidFill>
              </a:rPr>
              <a:t>4 * 3 * 2 * 1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5! = 5 * 4!</a:t>
            </a:r>
          </a:p>
          <a:p>
            <a:pPr marL="0" indent="0">
              <a:buNone/>
            </a:pPr>
            <a:r>
              <a:rPr lang="en-US" dirty="0"/>
              <a:t>	          4! = 4 * 3!</a:t>
            </a:r>
          </a:p>
          <a:p>
            <a:pPr marL="0" indent="0">
              <a:buNone/>
            </a:pPr>
            <a:r>
              <a:rPr lang="en-US" dirty="0"/>
              <a:t>		              3! = 3 * 2!</a:t>
            </a:r>
          </a:p>
          <a:p>
            <a:pPr marL="0" indent="0">
              <a:buNone/>
            </a:pPr>
            <a:r>
              <a:rPr lang="en-US" dirty="0"/>
              <a:t>		     	  	         2! = 2 * 1!</a:t>
            </a:r>
          </a:p>
          <a:p>
            <a:pPr marL="0" indent="0">
              <a:buNone/>
            </a:pPr>
            <a:r>
              <a:rPr lang="en-US" dirty="0"/>
              <a:t>				  		    1! = 1 * 0!</a:t>
            </a:r>
          </a:p>
          <a:p>
            <a:pPr marL="0" indent="0">
              <a:buNone/>
            </a:pPr>
            <a:r>
              <a:rPr lang="en-US" dirty="0"/>
              <a:t>							</a:t>
            </a: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811589" y="33909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7811590" y="3390900"/>
            <a:ext cx="494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305800" y="33909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305800" y="3886200"/>
            <a:ext cx="1371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9677400" y="3886200"/>
            <a:ext cx="0" cy="495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811590" y="4381500"/>
            <a:ext cx="18658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17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4110</Words>
  <Application>Microsoft Office PowerPoint</Application>
  <PresentationFormat>Widescreen</PresentationFormat>
  <Paragraphs>791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Recursion Recursio Recursi Recurs Recur Recu Rec Re R  </vt:lpstr>
      <vt:lpstr>Methods that call themselves</vt:lpstr>
      <vt:lpstr>Methods that call themselves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Recursive thinking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recursion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  <vt:lpstr>void - code after recursive call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Recursion Recursio Recursi Recurs Recur Recu Rec Re R  </dc:title>
  <dc:creator>Oberle, Doug R</dc:creator>
  <cp:lastModifiedBy>Oberle, Doug R</cp:lastModifiedBy>
  <cp:revision>19</cp:revision>
  <dcterms:created xsi:type="dcterms:W3CDTF">2006-08-16T00:00:00Z</dcterms:created>
  <dcterms:modified xsi:type="dcterms:W3CDTF">2025-02-19T17:26:35Z</dcterms:modified>
</cp:coreProperties>
</file>