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58" r:id="rId19"/>
    <p:sldId id="275" r:id="rId20"/>
    <p:sldId id="289" r:id="rId21"/>
    <p:sldId id="290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94" r:id="rId31"/>
    <p:sldId id="293" r:id="rId32"/>
    <p:sldId id="292" r:id="rId33"/>
    <p:sldId id="291" r:id="rId34"/>
    <p:sldId id="287" r:id="rId35"/>
    <p:sldId id="28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1" y="3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7870-BBFE-486D-8D3F-8C80A92C04AC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5324-1862-4A87-884D-98DF2C6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3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7870-BBFE-486D-8D3F-8C80A92C04AC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5324-1862-4A87-884D-98DF2C6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7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7870-BBFE-486D-8D3F-8C80A92C04AC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5324-1862-4A87-884D-98DF2C6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2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7870-BBFE-486D-8D3F-8C80A92C04AC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5324-1862-4A87-884D-98DF2C6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7870-BBFE-486D-8D3F-8C80A92C04AC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5324-1862-4A87-884D-98DF2C6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3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7870-BBFE-486D-8D3F-8C80A92C04AC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5324-1862-4A87-884D-98DF2C6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0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7870-BBFE-486D-8D3F-8C80A92C04AC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5324-1862-4A87-884D-98DF2C6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7870-BBFE-486D-8D3F-8C80A92C04AC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5324-1862-4A87-884D-98DF2C6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5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7870-BBFE-486D-8D3F-8C80A92C04AC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5324-1862-4A87-884D-98DF2C6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2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7870-BBFE-486D-8D3F-8C80A92C04AC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5324-1862-4A87-884D-98DF2C6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7870-BBFE-486D-8D3F-8C80A92C04AC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5324-1862-4A87-884D-98DF2C6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0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7870-BBFE-486D-8D3F-8C80A92C04AC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5324-1862-4A87-884D-98DF2C6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2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600"/>
              <a:t>R</a:t>
            </a:r>
            <a:br>
              <a:rPr lang="en-US" sz="2600"/>
            </a:br>
            <a:r>
              <a:rPr lang="en-US" sz="2600"/>
              <a:t>Re</a:t>
            </a:r>
            <a:br>
              <a:rPr lang="en-US" sz="2600"/>
            </a:br>
            <a:r>
              <a:rPr lang="en-US" sz="2600"/>
              <a:t>Rec</a:t>
            </a:r>
            <a:br>
              <a:rPr lang="en-US" sz="2600"/>
            </a:br>
            <a:r>
              <a:rPr lang="en-US" sz="2600"/>
              <a:t>Recu</a:t>
            </a:r>
            <a:br>
              <a:rPr lang="en-US" sz="2600"/>
            </a:br>
            <a:r>
              <a:rPr lang="en-US" sz="2600"/>
              <a:t>Recur</a:t>
            </a:r>
            <a:br>
              <a:rPr lang="en-US" sz="2600"/>
            </a:br>
            <a:r>
              <a:rPr lang="en-US" sz="2600"/>
              <a:t>Recurs</a:t>
            </a:r>
            <a:br>
              <a:rPr lang="en-US" sz="2600"/>
            </a:br>
            <a:r>
              <a:rPr lang="en-US" sz="2600"/>
              <a:t>Recursi</a:t>
            </a:r>
            <a:br>
              <a:rPr lang="en-US" sz="2600"/>
            </a:br>
            <a:r>
              <a:rPr lang="en-US" sz="2600"/>
              <a:t>Recursio</a:t>
            </a:r>
            <a:br>
              <a:rPr lang="en-US" sz="2600"/>
            </a:br>
            <a:r>
              <a:rPr lang="en-US" sz="2600"/>
              <a:t>Recursion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/>
              <a:t>Composing Recursively and the dangers of misused recursion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A3414C-4CDA-0B8F-B0CB-92D363A60D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1" r="60549" b="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3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Power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 This formula is a hunk of crap…</a:t>
            </a:r>
          </a:p>
          <a:p>
            <a:pPr marL="0" indent="0" algn="ctr">
              <a:buNone/>
            </a:pPr>
            <a:r>
              <a:rPr lang="en-US" sz="2200" b="1" dirty="0">
                <a:solidFill>
                  <a:srgbClr val="C00000"/>
                </a:solidFill>
              </a:rPr>
              <a:t>base * base * base * … * base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</a:rPr>
              <a:t>			            </a:t>
            </a:r>
            <a:r>
              <a:rPr lang="en-US" sz="2200" b="1" dirty="0" err="1">
                <a:solidFill>
                  <a:srgbClr val="C00000"/>
                </a:solidFill>
              </a:rPr>
              <a:t>exp</a:t>
            </a:r>
            <a:r>
              <a:rPr lang="en-US" sz="2200" b="1" dirty="0">
                <a:solidFill>
                  <a:srgbClr val="C00000"/>
                </a:solidFill>
              </a:rPr>
              <a:t> times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How about recursion: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What is the most-simple-input we can send to </a:t>
            </a:r>
            <a:r>
              <a:rPr lang="en-US" sz="2400" dirty="0" err="1"/>
              <a:t>base</a:t>
            </a:r>
            <a:r>
              <a:rPr lang="en-US" sz="2400" baseline="30000" dirty="0" err="1"/>
              <a:t>exp</a:t>
            </a:r>
            <a:r>
              <a:rPr lang="en-US" sz="2400" dirty="0"/>
              <a:t> such that we know the answer without needing any extra steps?	base</a:t>
            </a:r>
            <a:r>
              <a:rPr lang="en-US" sz="2400" baseline="30000" dirty="0"/>
              <a:t>0</a:t>
            </a:r>
            <a:r>
              <a:rPr lang="en-US" sz="2400" dirty="0"/>
              <a:t> is 1.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Given complex input, say 5</a:t>
            </a:r>
            <a:r>
              <a:rPr lang="en-US" sz="2400" baseline="30000" dirty="0"/>
              <a:t>3</a:t>
            </a:r>
            <a:r>
              <a:rPr lang="en-US" sz="2400" dirty="0"/>
              <a:t>, what is one-step-easier?  </a:t>
            </a:r>
            <a:r>
              <a:rPr lang="en-US" sz="2400" b="1" dirty="0">
                <a:solidFill>
                  <a:srgbClr val="C00000"/>
                </a:solidFill>
              </a:rPr>
              <a:t>5</a:t>
            </a:r>
            <a:r>
              <a:rPr lang="en-US" sz="2400" b="1" baseline="30000" dirty="0">
                <a:solidFill>
                  <a:srgbClr val="C00000"/>
                </a:solidFill>
              </a:rPr>
              <a:t>2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How can we define 5</a:t>
            </a:r>
            <a:r>
              <a:rPr lang="en-US" sz="2400" baseline="30000" dirty="0"/>
              <a:t>3</a:t>
            </a:r>
            <a:r>
              <a:rPr lang="en-US" sz="2400" dirty="0"/>
              <a:t> by calling 5</a:t>
            </a:r>
            <a:r>
              <a:rPr lang="en-US" sz="2400" baseline="30000" dirty="0"/>
              <a:t>2</a:t>
            </a:r>
            <a:r>
              <a:rPr lang="en-US" sz="2400" dirty="0"/>
              <a:t>?  5</a:t>
            </a:r>
            <a:r>
              <a:rPr lang="en-US" sz="2400" baseline="30000" dirty="0"/>
              <a:t>3</a:t>
            </a:r>
            <a:r>
              <a:rPr lang="en-US" sz="2400" dirty="0"/>
              <a:t> = 5 * 5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Replace 5 with base and 3 with </a:t>
            </a:r>
            <a:r>
              <a:rPr lang="en-US" sz="2400" dirty="0" err="1"/>
              <a:t>exp</a:t>
            </a:r>
            <a:r>
              <a:rPr lang="en-US" sz="2400" dirty="0"/>
              <a:t> and we have recursion.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 rot="16200000">
            <a:off x="6153152" y="715730"/>
            <a:ext cx="190501" cy="33528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01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Power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pow(5,3) = 5 * pow(5,2)        </a:t>
            </a:r>
          </a:p>
        </p:txBody>
      </p:sp>
    </p:spTree>
    <p:extLst>
      <p:ext uri="{BB962C8B-B14F-4D97-AF65-F5344CB8AC3E}">
        <p14:creationId xmlns:p14="http://schemas.microsoft.com/office/powerpoint/2010/main" val="3771773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Power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pow(5,3) = 5 * pow(5,2)</a:t>
            </a:r>
          </a:p>
          <a:p>
            <a:pPr marL="0" indent="0">
              <a:buNone/>
            </a:pPr>
            <a:r>
              <a:rPr lang="en-US" sz="2800" dirty="0"/>
              <a:t>		    pow(5,2) = 5 * pow(5,1)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191000" y="16002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638800" y="16002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638800" y="20574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96200" y="20574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191000" y="26670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191000" y="16002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929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Power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pow(5,3) = 5 * pow(5,2)</a:t>
            </a:r>
          </a:p>
          <a:p>
            <a:pPr marL="0" indent="0">
              <a:buNone/>
            </a:pPr>
            <a:r>
              <a:rPr lang="en-US" sz="2800" dirty="0"/>
              <a:t>		    pow(5,2) = 5 * pow(5,1)</a:t>
            </a:r>
          </a:p>
          <a:p>
            <a:pPr marL="0" indent="0">
              <a:buNone/>
            </a:pPr>
            <a:r>
              <a:rPr lang="en-US" sz="2800" dirty="0"/>
              <a:t>				        pow(5,1) = 5 * pow(5,0)</a:t>
            </a:r>
          </a:p>
          <a:p>
            <a:pPr marL="0" indent="0">
              <a:buNone/>
            </a:pPr>
            <a:r>
              <a:rPr lang="en-US" sz="2800" dirty="0"/>
              <a:t>							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324600" y="2153194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772400" y="2153194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772400" y="2610394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829800" y="261039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324600" y="3219994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324600" y="2153194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929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Power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pow(5,3) = 5 * pow(5,2)</a:t>
            </a:r>
          </a:p>
          <a:p>
            <a:pPr marL="0" indent="0">
              <a:buNone/>
            </a:pPr>
            <a:r>
              <a:rPr lang="en-US" sz="2800" dirty="0"/>
              <a:t>		    pow(5,2) = 5 * pow(5,1)</a:t>
            </a:r>
          </a:p>
          <a:p>
            <a:pPr marL="0" indent="0">
              <a:buNone/>
            </a:pPr>
            <a:r>
              <a:rPr lang="en-US" sz="2800" dirty="0"/>
              <a:t>				        pow(5,1) = 5 * pow(5,0)</a:t>
            </a:r>
          </a:p>
          <a:p>
            <a:pPr marL="0" indent="0">
              <a:buNone/>
            </a:pPr>
            <a:r>
              <a:rPr lang="en-US" sz="2800" dirty="0"/>
              <a:t>							 pow(5,0)=1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8458200" y="26670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9906000" y="2667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906000" y="3124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439400" y="31242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8458200" y="37338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458200" y="26670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9601200" y="30480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929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Power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pow(5,3) = 5 * pow(5,2)</a:t>
            </a:r>
          </a:p>
          <a:p>
            <a:pPr marL="0" indent="0">
              <a:buNone/>
            </a:pPr>
            <a:r>
              <a:rPr lang="en-US" sz="2800" dirty="0"/>
              <a:t>		    pow(5,2) = 5 * pow(5,1)</a:t>
            </a:r>
          </a:p>
          <a:p>
            <a:pPr marL="0" indent="0">
              <a:buNone/>
            </a:pPr>
            <a:r>
              <a:rPr lang="en-US" sz="2800" dirty="0"/>
              <a:t>				        pow(5,1) = 5 * 1 = 5</a:t>
            </a:r>
          </a:p>
          <a:p>
            <a:pPr marL="0" indent="0">
              <a:buNone/>
            </a:pPr>
            <a:r>
              <a:rPr lang="en-US" sz="2800" dirty="0"/>
              <a:t>							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239000" y="2514600"/>
            <a:ext cx="1828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427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Power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pow(5,3) = 5 * pow(5,2)</a:t>
            </a:r>
          </a:p>
          <a:p>
            <a:pPr marL="0" indent="0">
              <a:buNone/>
            </a:pPr>
            <a:r>
              <a:rPr lang="en-US" sz="2800" dirty="0"/>
              <a:t>		    pow(5,2) = 5 * 5 = 25</a:t>
            </a:r>
          </a:p>
          <a:p>
            <a:pPr marL="0" indent="0">
              <a:buNone/>
            </a:pPr>
            <a:r>
              <a:rPr lang="en-US" sz="2800" dirty="0"/>
              <a:t>											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029200" y="2057400"/>
            <a:ext cx="1828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234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Power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pow(5,3) = 5 * 25 = 125</a:t>
            </a:r>
          </a:p>
          <a:p>
            <a:pPr marL="0" indent="0">
              <a:buNone/>
            </a:pPr>
            <a:r>
              <a:rPr lang="en-US" sz="2800" dirty="0"/>
              <a:t>													</a:t>
            </a:r>
          </a:p>
        </p:txBody>
      </p:sp>
    </p:spTree>
    <p:extLst>
      <p:ext uri="{BB962C8B-B14F-4D97-AF65-F5344CB8AC3E}">
        <p14:creationId xmlns:p14="http://schemas.microsoft.com/office/powerpoint/2010/main" val="1687791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Recursive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609601"/>
            <a:ext cx="8229600" cy="5516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First consider the terminating case:</a:t>
            </a:r>
          </a:p>
          <a:p>
            <a:pPr lvl="1"/>
            <a:r>
              <a:rPr lang="en-US" dirty="0"/>
              <a:t>What is the most simple possible input such that the method already knows the answer?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base</a:t>
            </a:r>
            <a:r>
              <a:rPr lang="en-US" baseline="30000" dirty="0" err="1"/>
              <a:t>exp</a:t>
            </a:r>
            <a:r>
              <a:rPr lang="en-US" dirty="0"/>
              <a:t>, the easiest input is an </a:t>
            </a:r>
            <a:r>
              <a:rPr lang="en-US" dirty="0" err="1"/>
              <a:t>exp</a:t>
            </a:r>
            <a:r>
              <a:rPr lang="en-US" dirty="0"/>
              <a:t> of zero.  Any base with and </a:t>
            </a:r>
            <a:r>
              <a:rPr lang="en-US" dirty="0" err="1"/>
              <a:t>exp</a:t>
            </a:r>
            <a:r>
              <a:rPr lang="en-US" dirty="0"/>
              <a:t> of 0 should return 1.</a:t>
            </a:r>
          </a:p>
          <a:p>
            <a:r>
              <a:rPr lang="en-US" dirty="0"/>
              <a:t>Then, given complex input, what would be considered “one-step-easier”. </a:t>
            </a:r>
          </a:p>
          <a:p>
            <a:pPr lvl="1"/>
            <a:r>
              <a:rPr lang="en-US" dirty="0"/>
              <a:t>pow(5,3) would be complex.</a:t>
            </a:r>
          </a:p>
          <a:p>
            <a:pPr lvl="1"/>
            <a:r>
              <a:rPr lang="en-US" dirty="0"/>
              <a:t>One-step-easier than pow(5,3) would be pow(5,2).</a:t>
            </a:r>
          </a:p>
          <a:p>
            <a:r>
              <a:rPr lang="en-US" dirty="0"/>
              <a:t>Now, how can you define the solution given complex input by calling the method given “one-step-easier”?</a:t>
            </a:r>
          </a:p>
          <a:p>
            <a:pPr lvl="1"/>
            <a:r>
              <a:rPr lang="en-US" dirty="0"/>
              <a:t>pow(5,3) is equivalent to 5 * pow(5,2)</a:t>
            </a:r>
          </a:p>
          <a:p>
            <a:r>
              <a:rPr lang="en-US" dirty="0"/>
              <a:t>Lastly, replace the complex input with the argument name.</a:t>
            </a:r>
          </a:p>
          <a:p>
            <a:pPr lvl="1"/>
            <a:r>
              <a:rPr lang="en-US" dirty="0"/>
              <a:t>This is in a homework assignment.  I will leave it to you.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03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Dangerous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there is no terminating case, or the recursive call never reaches the terminating case, there is infinite recursion which results in a </a:t>
            </a:r>
            <a:r>
              <a:rPr lang="en-US" sz="2800" dirty="0" err="1"/>
              <a:t>StackOverflow</a:t>
            </a:r>
            <a:r>
              <a:rPr lang="en-US" sz="2800" dirty="0"/>
              <a:t> exception (ran out of memory).</a:t>
            </a:r>
          </a:p>
          <a:p>
            <a:r>
              <a:rPr lang="en-US" sz="2800" dirty="0"/>
              <a:t>Some recursion can be memory inefficient compared to a loop version, and some may be run-time inefficient.</a:t>
            </a:r>
          </a:p>
        </p:txBody>
      </p:sp>
    </p:spTree>
    <p:extLst>
      <p:ext uri="{BB962C8B-B14F-4D97-AF65-F5344CB8AC3E}">
        <p14:creationId xmlns:p14="http://schemas.microsoft.com/office/powerpoint/2010/main" val="366502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Power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Consider power(base, </a:t>
            </a:r>
            <a:r>
              <a:rPr lang="en-US" sz="2800" dirty="0" err="1"/>
              <a:t>exp</a:t>
            </a:r>
            <a:r>
              <a:rPr lang="en-US" sz="2800" dirty="0"/>
              <a:t>) should return </a:t>
            </a:r>
            <a:r>
              <a:rPr lang="en-US" sz="2800" dirty="0" err="1"/>
              <a:t>base</a:t>
            </a:r>
            <a:r>
              <a:rPr lang="en-US" sz="2800" baseline="30000" dirty="0" err="1"/>
              <a:t>exp</a:t>
            </a:r>
            <a:endParaRPr lang="en-US" sz="2800" baseline="30000" dirty="0"/>
          </a:p>
          <a:p>
            <a:r>
              <a:rPr lang="en-US" sz="2800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How would you describe the process to a 4</a:t>
            </a:r>
            <a:r>
              <a:rPr lang="en-US" sz="2800" b="1" baseline="30000" dirty="0">
                <a:solidFill>
                  <a:srgbClr val="C00000"/>
                </a:solidFill>
              </a:rPr>
              <a:t>th</a:t>
            </a:r>
            <a:r>
              <a:rPr lang="en-US" sz="2800" b="1" dirty="0">
                <a:solidFill>
                  <a:srgbClr val="C00000"/>
                </a:solidFill>
              </a:rPr>
              <a:t> grader?</a:t>
            </a:r>
          </a:p>
        </p:txBody>
      </p:sp>
    </p:spTree>
    <p:extLst>
      <p:ext uri="{BB962C8B-B14F-4D97-AF65-F5344CB8AC3E}">
        <p14:creationId xmlns:p14="http://schemas.microsoft.com/office/powerpoint/2010/main" val="3496188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D6897-ABE1-4F45-9E1B-B2C8B843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228600"/>
            <a:ext cx="3810000" cy="26670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public static void count(int n)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System.out.println</a:t>
            </a:r>
            <a:r>
              <a:rPr lang="en-US" sz="2400" dirty="0"/>
              <a:t>(n);</a:t>
            </a:r>
          </a:p>
          <a:p>
            <a:pPr marL="0" indent="0">
              <a:buNone/>
            </a:pPr>
            <a:r>
              <a:rPr lang="en-US" sz="2400" dirty="0"/>
              <a:t>   count(n+1);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3CF469-6EBD-4487-9296-F450AB1EE972}"/>
              </a:ext>
            </a:extLst>
          </p:cNvPr>
          <p:cNvSpPr txBox="1">
            <a:spLocks/>
          </p:cNvSpPr>
          <p:nvPr/>
        </p:nvSpPr>
        <p:spPr>
          <a:xfrm>
            <a:off x="5867400" y="228600"/>
            <a:ext cx="3810000" cy="2667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No terminating case: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count(0) calls count(1) which calls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count(2) which calls count(3) forever,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or until </a:t>
            </a:r>
            <a:r>
              <a:rPr lang="en-US" sz="1800" dirty="0" err="1"/>
              <a:t>StackOverflow</a:t>
            </a:r>
            <a:r>
              <a:rPr lang="en-US" sz="1800" dirty="0">
                <a:solidFill>
                  <a:srgbClr val="FF0000"/>
                </a:solidFill>
              </a:rPr>
              <a:t> exception.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EC1467-6DCC-488D-BDA4-0676FD9E266D}"/>
              </a:ext>
            </a:extLst>
          </p:cNvPr>
          <p:cNvSpPr txBox="1">
            <a:spLocks/>
          </p:cNvSpPr>
          <p:nvPr/>
        </p:nvSpPr>
        <p:spPr>
          <a:xfrm>
            <a:off x="2044505" y="3200400"/>
            <a:ext cx="3810000" cy="3048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public static void count(int n)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if(n &gt;= 0)   {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err="1"/>
              <a:t>System.out.println</a:t>
            </a:r>
            <a:r>
              <a:rPr lang="en-US" sz="2400" dirty="0"/>
              <a:t>(n);</a:t>
            </a:r>
          </a:p>
          <a:p>
            <a:pPr marL="0" indent="0">
              <a:buNone/>
            </a:pPr>
            <a:r>
              <a:rPr lang="en-US" sz="2400" dirty="0"/>
              <a:t>      count(n+1);</a:t>
            </a:r>
          </a:p>
          <a:p>
            <a:pPr marL="0" indent="0">
              <a:buNone/>
            </a:pPr>
            <a:r>
              <a:rPr lang="en-US" sz="2400" dirty="0"/>
              <a:t>   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FABA50-9DCC-4521-81D6-7A0FDE985043}"/>
              </a:ext>
            </a:extLst>
          </p:cNvPr>
          <p:cNvSpPr txBox="1">
            <a:spLocks/>
          </p:cNvSpPr>
          <p:nvPr/>
        </p:nvSpPr>
        <p:spPr>
          <a:xfrm>
            <a:off x="5867400" y="3200400"/>
            <a:ext cx="3810000" cy="3048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If n &gt;= 0, the recursive call moves away from the terminating case.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count(0) calls count(1) which calls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count(2) which calls count(3) forever,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or until </a:t>
            </a:r>
            <a:r>
              <a:rPr lang="en-US" sz="1800" dirty="0" err="1"/>
              <a:t>StackOverflow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exception.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034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D6897-ABE1-4F45-9E1B-B2C8B843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228600"/>
            <a:ext cx="7924800" cy="487211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public static void </a:t>
            </a:r>
            <a:r>
              <a:rPr lang="en-US" sz="2400" dirty="0" err="1"/>
              <a:t>areaFill</a:t>
            </a:r>
            <a:r>
              <a:rPr lang="en-US" sz="2400" dirty="0"/>
              <a:t>(Pixel [][] picture, int r, int c, Color x)</a:t>
            </a:r>
          </a:p>
          <a:p>
            <a:pPr marL="0" indent="0">
              <a:buNone/>
            </a:pPr>
            <a:r>
              <a:rPr lang="en-US" sz="2400" dirty="0"/>
              <a:t>{ </a:t>
            </a:r>
            <a:r>
              <a:rPr lang="en-US" sz="2000" dirty="0">
                <a:solidFill>
                  <a:srgbClr val="FF0000"/>
                </a:solidFill>
              </a:rPr>
              <a:t>//if out of bounds or pixel is already colored, terminate</a:t>
            </a:r>
          </a:p>
          <a:p>
            <a:pPr marL="0" indent="0">
              <a:buNone/>
            </a:pPr>
            <a:r>
              <a:rPr lang="en-US" sz="2400" dirty="0"/>
              <a:t>   if(r&lt;0 || c&lt;0 || r&gt;=</a:t>
            </a:r>
            <a:r>
              <a:rPr lang="en-US" sz="2400" dirty="0" err="1"/>
              <a:t>picture.length</a:t>
            </a:r>
            <a:r>
              <a:rPr lang="en-US" sz="2400" dirty="0"/>
              <a:t> || c&gt;=</a:t>
            </a:r>
            <a:r>
              <a:rPr lang="en-US" sz="2400" dirty="0" err="1"/>
              <a:t>picture.length</a:t>
            </a:r>
            <a:r>
              <a:rPr lang="en-US" sz="2400" dirty="0"/>
              <a:t>    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|| board[r][c].</a:t>
            </a:r>
            <a:r>
              <a:rPr lang="en-US" sz="2400" dirty="0" err="1"/>
              <a:t>getColor</a:t>
            </a:r>
            <a:r>
              <a:rPr lang="en-US" sz="2400" dirty="0"/>
              <a:t>().equals(x))</a:t>
            </a:r>
          </a:p>
          <a:p>
            <a:pPr marL="0" indent="0">
              <a:buNone/>
            </a:pPr>
            <a:r>
              <a:rPr lang="en-US" sz="2400" dirty="0"/>
              <a:t>        return;</a:t>
            </a:r>
          </a:p>
          <a:p>
            <a:pPr marL="0" indent="0">
              <a:buNone/>
            </a:pPr>
            <a:r>
              <a:rPr lang="en-US" sz="2400" dirty="0"/>
              <a:t>   picture[r][c].</a:t>
            </a:r>
            <a:r>
              <a:rPr lang="en-US" sz="2400" dirty="0" err="1"/>
              <a:t>setColor</a:t>
            </a:r>
            <a:r>
              <a:rPr lang="en-US" sz="2400" dirty="0"/>
              <a:t>(x);	</a:t>
            </a:r>
            <a:r>
              <a:rPr lang="en-US" sz="2000" dirty="0">
                <a:solidFill>
                  <a:srgbClr val="FF0000"/>
                </a:solidFill>
              </a:rPr>
              <a:t>//color the pixel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areaFill</a:t>
            </a:r>
            <a:r>
              <a:rPr lang="en-US" sz="2400" dirty="0"/>
              <a:t>(picture, r-1, c, x);	</a:t>
            </a:r>
            <a:r>
              <a:rPr lang="en-US" sz="2000" dirty="0">
                <a:solidFill>
                  <a:srgbClr val="FF0000"/>
                </a:solidFill>
              </a:rPr>
              <a:t>//recursive call for pixel above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areaFill</a:t>
            </a:r>
            <a:r>
              <a:rPr lang="en-US" sz="2400" dirty="0"/>
              <a:t>(picture, r, c+1, x);	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//recursive call for pixel right</a:t>
            </a:r>
            <a:endParaRPr lang="en-US" sz="2000" dirty="0"/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areaFill</a:t>
            </a:r>
            <a:r>
              <a:rPr lang="en-US" sz="2400" dirty="0"/>
              <a:t>(picture, r+1, c, x);	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//recursive call for pixel below</a:t>
            </a:r>
            <a:endParaRPr lang="en-US" sz="2000" dirty="0"/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areaFill</a:t>
            </a:r>
            <a:r>
              <a:rPr lang="en-US" sz="2400" dirty="0"/>
              <a:t>(picture, r, c-1, x);	</a:t>
            </a:r>
            <a:r>
              <a:rPr lang="en-US" sz="2000" dirty="0">
                <a:solidFill>
                  <a:srgbClr val="FF0000"/>
                </a:solidFill>
              </a:rPr>
              <a:t> //recursive call for pixel left</a:t>
            </a:r>
            <a:endParaRPr lang="en-US" sz="2000" dirty="0"/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3CF469-6EBD-4487-9296-F450AB1EE972}"/>
              </a:ext>
            </a:extLst>
          </p:cNvPr>
          <p:cNvSpPr txBox="1">
            <a:spLocks/>
          </p:cNvSpPr>
          <p:nvPr/>
        </p:nvSpPr>
        <p:spPr>
          <a:xfrm>
            <a:off x="2057400" y="5100712"/>
            <a:ext cx="7924800" cy="1524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Logcial</a:t>
            </a:r>
            <a:r>
              <a:rPr lang="en-US" sz="2000" dirty="0">
                <a:solidFill>
                  <a:srgbClr val="FF0000"/>
                </a:solidFill>
              </a:rPr>
              <a:t> working recursion, but…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The method calls itself 4 times in each case.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For a large picture with pixels in the thousands, too much memory will be used resulting in a </a:t>
            </a:r>
            <a:r>
              <a:rPr lang="en-US" sz="2000" dirty="0" err="1"/>
              <a:t>StackOverflow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exception.</a:t>
            </a:r>
          </a:p>
        </p:txBody>
      </p:sp>
    </p:spTree>
    <p:extLst>
      <p:ext uri="{BB962C8B-B14F-4D97-AF65-F5344CB8AC3E}">
        <p14:creationId xmlns:p14="http://schemas.microsoft.com/office/powerpoint/2010/main" val="551153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fib(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	</a:t>
            </a:r>
            <a:r>
              <a:rPr lang="en-US" sz="2400" dirty="0">
                <a:solidFill>
                  <a:srgbClr val="C00000"/>
                </a:solidFill>
              </a:rPr>
              <a:t>//1, 1, 2, 3, 5, 8, 13, 21…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{					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&lt;= 2)			</a:t>
            </a:r>
            <a:r>
              <a:rPr lang="en-US" sz="2400" dirty="0">
                <a:solidFill>
                  <a:srgbClr val="C00000"/>
                </a:solidFill>
              </a:rPr>
              <a:t> //f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 = 1, f</a:t>
            </a:r>
            <a:r>
              <a:rPr lang="en-US" sz="2400" baseline="-25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 = 1 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  <a:endParaRPr lang="en-US" sz="2400" b="1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return fib(n-1) + fib(n-2);	</a:t>
            </a:r>
            <a:r>
              <a:rPr lang="en-US" sz="2400" dirty="0">
                <a:solidFill>
                  <a:srgbClr val="C00000"/>
                </a:solidFill>
              </a:rPr>
              <a:t>//</a:t>
            </a:r>
            <a:r>
              <a:rPr lang="en-US" sz="2400" dirty="0" err="1">
                <a:solidFill>
                  <a:srgbClr val="C00000"/>
                </a:solidFill>
              </a:rPr>
              <a:t>f</a:t>
            </a:r>
            <a:r>
              <a:rPr lang="en-US" sz="2400" baseline="-25000" dirty="0" err="1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 = f</a:t>
            </a:r>
            <a:r>
              <a:rPr lang="en-US" sz="2400" baseline="-25000" dirty="0">
                <a:solidFill>
                  <a:srgbClr val="C00000"/>
                </a:solidFill>
              </a:rPr>
              <a:t>n-1</a:t>
            </a:r>
            <a:r>
              <a:rPr lang="en-US" sz="2400" dirty="0">
                <a:solidFill>
                  <a:srgbClr val="C00000"/>
                </a:solidFill>
              </a:rPr>
              <a:t> + f</a:t>
            </a:r>
            <a:r>
              <a:rPr lang="en-US" sz="2400" baseline="-25000" dirty="0">
                <a:solidFill>
                  <a:srgbClr val="C00000"/>
                </a:solidFill>
              </a:rPr>
              <a:t>n-2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 	</a:t>
            </a:r>
          </a:p>
          <a:p>
            <a:pPr marL="0" indent="0">
              <a:buNone/>
            </a:pPr>
            <a:r>
              <a:rPr lang="en-US" sz="2400" dirty="0"/>
              <a:t>Given n, this returns the nth number in the Fibonacci sequence: 					1, 1, 2, 3, 5, 8, 13, 21…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It compiles.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It works.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You will never see it complete fib(100).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				Why?</a:t>
            </a:r>
            <a:r>
              <a:rPr lang="en-US" sz="2400" b="1" dirty="0">
                <a:solidFill>
                  <a:srgbClr val="7030A0"/>
                </a:solidFill>
              </a:rPr>
              <a:t>			</a:t>
            </a:r>
            <a:r>
              <a:rPr lang="en-US" sz="2400" dirty="0">
                <a:solidFill>
                  <a:srgbClr val="C00000"/>
                </a:solidFill>
              </a:rPr>
              <a:t>  </a:t>
            </a:r>
            <a:r>
              <a:rPr lang="en-US" sz="2400" b="1" dirty="0">
                <a:solidFill>
                  <a:srgbClr val="7030A0"/>
                </a:solidFill>
              </a:rPr>
              <a:t>	           			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66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fib(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	</a:t>
            </a:r>
            <a:r>
              <a:rPr lang="en-US" sz="2400" dirty="0">
                <a:solidFill>
                  <a:srgbClr val="C00000"/>
                </a:solidFill>
              </a:rPr>
              <a:t>//1, 1, </a:t>
            </a:r>
            <a:r>
              <a:rPr lang="en-US" sz="2400" b="1" dirty="0"/>
              <a:t>2</a:t>
            </a:r>
            <a:r>
              <a:rPr lang="en-US" sz="2400" dirty="0">
                <a:solidFill>
                  <a:srgbClr val="C00000"/>
                </a:solidFill>
              </a:rPr>
              <a:t>, 3, 5, 8, 13, 21…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{					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&lt;= 2)			</a:t>
            </a:r>
            <a:r>
              <a:rPr lang="en-US" sz="2400" dirty="0">
                <a:solidFill>
                  <a:srgbClr val="C00000"/>
                </a:solidFill>
              </a:rPr>
              <a:t> //f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 = 1, f</a:t>
            </a:r>
            <a:r>
              <a:rPr lang="en-US" sz="2400" baseline="-25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 = 1 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  <a:endParaRPr lang="en-US" sz="2400" b="1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return fib(n-1) + fib(n-2);	</a:t>
            </a:r>
            <a:r>
              <a:rPr lang="en-US" sz="2400" dirty="0">
                <a:solidFill>
                  <a:srgbClr val="C00000"/>
                </a:solidFill>
              </a:rPr>
              <a:t>//</a:t>
            </a:r>
            <a:r>
              <a:rPr lang="en-US" sz="2400" dirty="0" err="1">
                <a:solidFill>
                  <a:srgbClr val="C00000"/>
                </a:solidFill>
              </a:rPr>
              <a:t>f</a:t>
            </a:r>
            <a:r>
              <a:rPr lang="en-US" sz="2400" baseline="-25000" dirty="0" err="1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 = f</a:t>
            </a:r>
            <a:r>
              <a:rPr lang="en-US" sz="2400" baseline="-25000" dirty="0">
                <a:solidFill>
                  <a:srgbClr val="C00000"/>
                </a:solidFill>
              </a:rPr>
              <a:t>n-1</a:t>
            </a:r>
            <a:r>
              <a:rPr lang="en-US" sz="2400" dirty="0">
                <a:solidFill>
                  <a:srgbClr val="C00000"/>
                </a:solidFill>
              </a:rPr>
              <a:t> + f</a:t>
            </a:r>
            <a:r>
              <a:rPr lang="en-US" sz="2400" baseline="-25000" dirty="0">
                <a:solidFill>
                  <a:srgbClr val="C00000"/>
                </a:solidFill>
              </a:rPr>
              <a:t>n-2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 	</a:t>
            </a:r>
          </a:p>
          <a:p>
            <a:pPr marL="0" indent="0">
              <a:buNone/>
            </a:pPr>
            <a:r>
              <a:rPr lang="en-US" sz="2400" dirty="0"/>
              <a:t>Send the value 3 in for n…</a:t>
            </a: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</a:t>
            </a:r>
            <a:r>
              <a:rPr lang="en-US" sz="2400" dirty="0">
                <a:solidFill>
                  <a:srgbClr val="7030A0"/>
                </a:solidFill>
              </a:rPr>
              <a:t>fib(3)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     </a:t>
            </a:r>
            <a:r>
              <a:rPr lang="en-US" sz="2400" dirty="0">
                <a:solidFill>
                  <a:srgbClr val="00B0F0"/>
                </a:solidFill>
              </a:rPr>
              <a:t>fib(2)</a:t>
            </a:r>
            <a:r>
              <a:rPr lang="en-US" sz="2400" dirty="0">
                <a:solidFill>
                  <a:srgbClr val="7030A0"/>
                </a:solidFill>
              </a:rPr>
              <a:t>  +   </a:t>
            </a:r>
            <a:r>
              <a:rPr lang="en-US" sz="2400" dirty="0">
                <a:solidFill>
                  <a:srgbClr val="00B0F0"/>
                </a:solidFill>
              </a:rPr>
              <a:t>fib(1)</a:t>
            </a:r>
          </a:p>
          <a:p>
            <a:pPr marL="0" indent="0">
              <a:buNone/>
            </a:pPr>
            <a:r>
              <a:rPr lang="en-US" sz="2400" dirty="0"/>
              <a:t>fib(3) calls itself 2 times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		</a:t>
            </a:r>
            <a:r>
              <a:rPr lang="en-US" sz="2400" dirty="0">
                <a:solidFill>
                  <a:srgbClr val="C00000"/>
                </a:solidFill>
              </a:rPr>
              <a:t>  </a:t>
            </a:r>
            <a:r>
              <a:rPr lang="en-US" sz="2400" b="1" dirty="0">
                <a:solidFill>
                  <a:srgbClr val="7030A0"/>
                </a:solidFill>
              </a:rPr>
              <a:t>	           			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971800" y="4800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76600" y="4800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629400" y="838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985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fib(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	</a:t>
            </a:r>
            <a:r>
              <a:rPr lang="en-US" sz="2400" dirty="0">
                <a:solidFill>
                  <a:srgbClr val="C00000"/>
                </a:solidFill>
              </a:rPr>
              <a:t>//1, 1, 2, </a:t>
            </a:r>
            <a:r>
              <a:rPr lang="en-US" sz="2400" b="1" dirty="0"/>
              <a:t>3</a:t>
            </a:r>
            <a:r>
              <a:rPr lang="en-US" sz="2400" dirty="0">
                <a:solidFill>
                  <a:srgbClr val="C00000"/>
                </a:solidFill>
              </a:rPr>
              <a:t>, 5, 8, 13, 21…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{					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&lt;= 2)			</a:t>
            </a:r>
            <a:r>
              <a:rPr lang="en-US" sz="2400" dirty="0">
                <a:solidFill>
                  <a:srgbClr val="C00000"/>
                </a:solidFill>
              </a:rPr>
              <a:t> //f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 = 1, f</a:t>
            </a:r>
            <a:r>
              <a:rPr lang="en-US" sz="2400" baseline="-25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 = 1 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  <a:endParaRPr lang="en-US" sz="2400" b="1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return fib(n-1) + fib(n-2);	</a:t>
            </a:r>
            <a:r>
              <a:rPr lang="en-US" sz="2400" dirty="0">
                <a:solidFill>
                  <a:srgbClr val="C00000"/>
                </a:solidFill>
              </a:rPr>
              <a:t>//</a:t>
            </a:r>
            <a:r>
              <a:rPr lang="en-US" sz="2400" dirty="0" err="1">
                <a:solidFill>
                  <a:srgbClr val="C00000"/>
                </a:solidFill>
              </a:rPr>
              <a:t>f</a:t>
            </a:r>
            <a:r>
              <a:rPr lang="en-US" sz="2400" baseline="-25000" dirty="0" err="1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 = f</a:t>
            </a:r>
            <a:r>
              <a:rPr lang="en-US" sz="2400" baseline="-25000" dirty="0">
                <a:solidFill>
                  <a:srgbClr val="C00000"/>
                </a:solidFill>
              </a:rPr>
              <a:t>n-1</a:t>
            </a:r>
            <a:r>
              <a:rPr lang="en-US" sz="2400" dirty="0">
                <a:solidFill>
                  <a:srgbClr val="C00000"/>
                </a:solidFill>
              </a:rPr>
              <a:t> + f</a:t>
            </a:r>
            <a:r>
              <a:rPr lang="en-US" sz="2400" baseline="-25000" dirty="0">
                <a:solidFill>
                  <a:srgbClr val="C00000"/>
                </a:solidFill>
              </a:rPr>
              <a:t>n-2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 	</a:t>
            </a:r>
          </a:p>
          <a:p>
            <a:pPr marL="0" indent="0">
              <a:buNone/>
            </a:pPr>
            <a:r>
              <a:rPr lang="en-US" sz="2400" dirty="0"/>
              <a:t>Send the value 4 in for n…</a:t>
            </a: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	</a:t>
            </a:r>
            <a:r>
              <a:rPr lang="en-US" sz="2400" dirty="0">
                <a:solidFill>
                  <a:srgbClr val="7030A0"/>
                </a:solidFill>
              </a:rPr>
              <a:t>fib(4)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</a:t>
            </a:r>
            <a:r>
              <a:rPr lang="en-US" sz="2400" dirty="0">
                <a:solidFill>
                  <a:srgbClr val="7030A0"/>
                </a:solidFill>
              </a:rPr>
              <a:t>fib(3)      +    fib(2)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dirty="0">
                <a:solidFill>
                  <a:srgbClr val="7030A0"/>
                </a:solidFill>
              </a:rPr>
              <a:t>fib(2)  +   fib(1)</a:t>
            </a:r>
          </a:p>
          <a:p>
            <a:pPr marL="0" indent="0">
              <a:buNone/>
            </a:pPr>
            <a:r>
              <a:rPr lang="en-US" sz="2400" dirty="0"/>
              <a:t>	fib(4) calls itself 4 times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		</a:t>
            </a:r>
            <a:r>
              <a:rPr lang="en-US" sz="2400" dirty="0">
                <a:solidFill>
                  <a:srgbClr val="C00000"/>
                </a:solidFill>
              </a:rPr>
              <a:t>  </a:t>
            </a:r>
            <a:r>
              <a:rPr lang="en-US" sz="2400" b="1" dirty="0">
                <a:solidFill>
                  <a:srgbClr val="7030A0"/>
                </a:solidFill>
              </a:rPr>
              <a:t>	           			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971800" y="4800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76600" y="4800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581400" y="4343400"/>
            <a:ext cx="60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91000" y="43434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934200" y="838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771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fib(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	</a:t>
            </a:r>
            <a:r>
              <a:rPr lang="en-US" sz="2400" dirty="0">
                <a:solidFill>
                  <a:srgbClr val="C00000"/>
                </a:solidFill>
              </a:rPr>
              <a:t>//1, 1, 2, 3, </a:t>
            </a:r>
            <a:r>
              <a:rPr lang="en-US" sz="2400" b="1" dirty="0"/>
              <a:t>5</a:t>
            </a:r>
            <a:r>
              <a:rPr lang="en-US" sz="2400" dirty="0">
                <a:solidFill>
                  <a:srgbClr val="C00000"/>
                </a:solidFill>
              </a:rPr>
              <a:t>, 8, 13, 21…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{					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&lt;= 2)			</a:t>
            </a:r>
            <a:r>
              <a:rPr lang="en-US" sz="2400" dirty="0">
                <a:solidFill>
                  <a:srgbClr val="C00000"/>
                </a:solidFill>
              </a:rPr>
              <a:t> //f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 = 1, f</a:t>
            </a:r>
            <a:r>
              <a:rPr lang="en-US" sz="2400" baseline="-25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 = 1 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  <a:endParaRPr lang="en-US" sz="2400" b="1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return fib(n-1) + fib(n-2);	</a:t>
            </a:r>
            <a:r>
              <a:rPr lang="en-US" sz="2400" dirty="0">
                <a:solidFill>
                  <a:srgbClr val="C00000"/>
                </a:solidFill>
              </a:rPr>
              <a:t>//</a:t>
            </a:r>
            <a:r>
              <a:rPr lang="en-US" sz="2400" dirty="0" err="1">
                <a:solidFill>
                  <a:srgbClr val="C00000"/>
                </a:solidFill>
              </a:rPr>
              <a:t>f</a:t>
            </a:r>
            <a:r>
              <a:rPr lang="en-US" sz="2400" baseline="-25000" dirty="0" err="1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 = f</a:t>
            </a:r>
            <a:r>
              <a:rPr lang="en-US" sz="2400" baseline="-25000" dirty="0">
                <a:solidFill>
                  <a:srgbClr val="C00000"/>
                </a:solidFill>
              </a:rPr>
              <a:t>n-1</a:t>
            </a:r>
            <a:r>
              <a:rPr lang="en-US" sz="2400" dirty="0">
                <a:solidFill>
                  <a:srgbClr val="C00000"/>
                </a:solidFill>
              </a:rPr>
              <a:t> + f</a:t>
            </a:r>
            <a:r>
              <a:rPr lang="en-US" sz="2400" baseline="-25000" dirty="0">
                <a:solidFill>
                  <a:srgbClr val="C00000"/>
                </a:solidFill>
              </a:rPr>
              <a:t>n-2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 	</a:t>
            </a:r>
          </a:p>
          <a:p>
            <a:pPr marL="0" indent="0">
              <a:buNone/>
            </a:pPr>
            <a:r>
              <a:rPr lang="en-US" sz="2400" dirty="0"/>
              <a:t>Send the value 5 in for n…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		</a:t>
            </a:r>
            <a:r>
              <a:rPr lang="en-US" sz="2400" dirty="0">
                <a:solidFill>
                  <a:srgbClr val="7030A0"/>
                </a:solidFill>
              </a:rPr>
              <a:t>fib(5)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	</a:t>
            </a:r>
            <a:r>
              <a:rPr lang="en-US" sz="2400" dirty="0">
                <a:solidFill>
                  <a:srgbClr val="7030A0"/>
                </a:solidFill>
              </a:rPr>
              <a:t>fib(4) 	   +           fib(3)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</a:t>
            </a:r>
            <a:r>
              <a:rPr lang="en-US" sz="2400" dirty="0">
                <a:solidFill>
                  <a:srgbClr val="7030A0"/>
                </a:solidFill>
              </a:rPr>
              <a:t>fib(3)      +    </a:t>
            </a:r>
            <a:r>
              <a:rPr lang="en-US" sz="2400" dirty="0">
                <a:solidFill>
                  <a:srgbClr val="00B0F0"/>
                </a:solidFill>
              </a:rPr>
              <a:t>fib(2)</a:t>
            </a:r>
            <a:r>
              <a:rPr lang="en-US" sz="2400" dirty="0">
                <a:solidFill>
                  <a:srgbClr val="7030A0"/>
                </a:solidFill>
              </a:rPr>
              <a:t>      </a:t>
            </a:r>
            <a:r>
              <a:rPr lang="en-US" sz="2400" dirty="0">
                <a:solidFill>
                  <a:srgbClr val="00B0F0"/>
                </a:solidFill>
              </a:rPr>
              <a:t>fib(2)</a:t>
            </a:r>
            <a:r>
              <a:rPr lang="en-US" sz="2400" dirty="0">
                <a:solidFill>
                  <a:srgbClr val="7030A0"/>
                </a:solidFill>
              </a:rPr>
              <a:t> + </a:t>
            </a:r>
            <a:r>
              <a:rPr lang="en-US" sz="2400" dirty="0">
                <a:solidFill>
                  <a:srgbClr val="00B0F0"/>
                </a:solidFill>
              </a:rPr>
              <a:t>fib(1)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dirty="0">
                <a:solidFill>
                  <a:srgbClr val="00B0F0"/>
                </a:solidFill>
              </a:rPr>
              <a:t>fib(2)</a:t>
            </a:r>
            <a:r>
              <a:rPr lang="en-US" sz="2400" dirty="0">
                <a:solidFill>
                  <a:srgbClr val="7030A0"/>
                </a:solidFill>
              </a:rPr>
              <a:t>  +   </a:t>
            </a:r>
            <a:r>
              <a:rPr lang="en-US" sz="2400" dirty="0">
                <a:solidFill>
                  <a:srgbClr val="00B0F0"/>
                </a:solidFill>
              </a:rPr>
              <a:t>fib(1)</a:t>
            </a:r>
          </a:p>
          <a:p>
            <a:pPr marL="0" indent="0">
              <a:buNone/>
            </a:pPr>
            <a:r>
              <a:rPr lang="en-US" sz="2400" dirty="0"/>
              <a:t>	fib(5) calls itself 8 times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		</a:t>
            </a:r>
            <a:r>
              <a:rPr lang="en-US" sz="2400" dirty="0">
                <a:solidFill>
                  <a:srgbClr val="C00000"/>
                </a:solidFill>
              </a:rPr>
              <a:t>  </a:t>
            </a:r>
            <a:r>
              <a:rPr lang="en-US" sz="2400" b="1" dirty="0">
                <a:solidFill>
                  <a:srgbClr val="7030A0"/>
                </a:solidFill>
              </a:rPr>
              <a:t>	           			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971800" y="4800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76600" y="4800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581400" y="4343400"/>
            <a:ext cx="60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91000" y="43434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419600" y="3886200"/>
            <a:ext cx="60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29200" y="3886200"/>
            <a:ext cx="838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867400" y="4343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72200" y="43434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239000" y="838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164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fib(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	</a:t>
            </a:r>
            <a:r>
              <a:rPr lang="en-US" sz="2400" dirty="0">
                <a:solidFill>
                  <a:srgbClr val="C00000"/>
                </a:solidFill>
              </a:rPr>
              <a:t>//1, 1, 2, 3, 5, </a:t>
            </a:r>
            <a:r>
              <a:rPr lang="en-US" sz="2400" b="1" dirty="0"/>
              <a:t>8</a:t>
            </a:r>
            <a:r>
              <a:rPr lang="en-US" sz="2400" dirty="0">
                <a:solidFill>
                  <a:srgbClr val="C00000"/>
                </a:solidFill>
              </a:rPr>
              <a:t>, 13, 21…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{					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&lt;= 2)			</a:t>
            </a:r>
            <a:r>
              <a:rPr lang="en-US" sz="2400" dirty="0">
                <a:solidFill>
                  <a:srgbClr val="C00000"/>
                </a:solidFill>
              </a:rPr>
              <a:t> //f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 = 1, f</a:t>
            </a:r>
            <a:r>
              <a:rPr lang="en-US" sz="2400" baseline="-25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 = 1 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  <a:endParaRPr lang="en-US" sz="2400" b="1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return fib(n-1) + fib(n-2);	</a:t>
            </a:r>
            <a:r>
              <a:rPr lang="en-US" sz="2400" dirty="0">
                <a:solidFill>
                  <a:srgbClr val="C00000"/>
                </a:solidFill>
              </a:rPr>
              <a:t>//</a:t>
            </a:r>
            <a:r>
              <a:rPr lang="en-US" sz="2400" dirty="0" err="1">
                <a:solidFill>
                  <a:srgbClr val="C00000"/>
                </a:solidFill>
              </a:rPr>
              <a:t>f</a:t>
            </a:r>
            <a:r>
              <a:rPr lang="en-US" sz="2400" baseline="-25000" dirty="0" err="1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 = f</a:t>
            </a:r>
            <a:r>
              <a:rPr lang="en-US" sz="2400" baseline="-25000" dirty="0">
                <a:solidFill>
                  <a:srgbClr val="C00000"/>
                </a:solidFill>
              </a:rPr>
              <a:t>n-1</a:t>
            </a:r>
            <a:r>
              <a:rPr lang="en-US" sz="2400" dirty="0">
                <a:solidFill>
                  <a:srgbClr val="C00000"/>
                </a:solidFill>
              </a:rPr>
              <a:t> + f</a:t>
            </a:r>
            <a:r>
              <a:rPr lang="en-US" sz="2400" baseline="-25000" dirty="0">
                <a:solidFill>
                  <a:srgbClr val="C00000"/>
                </a:solidFill>
              </a:rPr>
              <a:t>n-2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 	</a:t>
            </a:r>
          </a:p>
          <a:p>
            <a:pPr marL="0" indent="0">
              <a:buNone/>
            </a:pPr>
            <a:r>
              <a:rPr lang="en-US" sz="2400" dirty="0"/>
              <a:t>Send the value 6 in for n…</a:t>
            </a:r>
            <a:r>
              <a:rPr lang="en-US" sz="2400" b="1" dirty="0">
                <a:solidFill>
                  <a:srgbClr val="7030A0"/>
                </a:solidFill>
              </a:rPr>
              <a:t>                   </a:t>
            </a:r>
            <a:r>
              <a:rPr lang="en-US" sz="2400" dirty="0">
                <a:solidFill>
                  <a:srgbClr val="7030A0"/>
                </a:solidFill>
              </a:rPr>
              <a:t>fib(6)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		</a:t>
            </a:r>
            <a:r>
              <a:rPr lang="en-US" sz="2400" dirty="0">
                <a:solidFill>
                  <a:srgbClr val="7030A0"/>
                </a:solidFill>
              </a:rPr>
              <a:t>fib(5)                   +                    fib(4)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	</a:t>
            </a:r>
            <a:r>
              <a:rPr lang="en-US" sz="2400" dirty="0">
                <a:solidFill>
                  <a:srgbClr val="7030A0"/>
                </a:solidFill>
              </a:rPr>
              <a:t>fib(4) 	   +           fib(3)                  fib(3) + </a:t>
            </a:r>
            <a:r>
              <a:rPr lang="en-US" sz="2400" dirty="0">
                <a:solidFill>
                  <a:srgbClr val="00B0F0"/>
                </a:solidFill>
              </a:rPr>
              <a:t>fib(2)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</a:t>
            </a:r>
            <a:r>
              <a:rPr lang="en-US" sz="2400" dirty="0">
                <a:solidFill>
                  <a:srgbClr val="7030A0"/>
                </a:solidFill>
              </a:rPr>
              <a:t>fib(3)      +    </a:t>
            </a:r>
            <a:r>
              <a:rPr lang="en-US" sz="2400" dirty="0">
                <a:solidFill>
                  <a:srgbClr val="00B0F0"/>
                </a:solidFill>
              </a:rPr>
              <a:t>fib(2)</a:t>
            </a:r>
            <a:r>
              <a:rPr lang="en-US" sz="2400" dirty="0">
                <a:solidFill>
                  <a:srgbClr val="7030A0"/>
                </a:solidFill>
              </a:rPr>
              <a:t>      </a:t>
            </a:r>
            <a:r>
              <a:rPr lang="en-US" sz="2400" dirty="0">
                <a:solidFill>
                  <a:srgbClr val="00B0F0"/>
                </a:solidFill>
              </a:rPr>
              <a:t>fib(2)</a:t>
            </a:r>
            <a:r>
              <a:rPr lang="en-US" sz="2400" dirty="0">
                <a:solidFill>
                  <a:srgbClr val="7030A0"/>
                </a:solidFill>
              </a:rPr>
              <a:t> + </a:t>
            </a:r>
            <a:r>
              <a:rPr lang="en-US" sz="2400" dirty="0">
                <a:solidFill>
                  <a:srgbClr val="00B0F0"/>
                </a:solidFill>
              </a:rPr>
              <a:t>fib(1)    fib(2</a:t>
            </a:r>
            <a:r>
              <a:rPr lang="en-US" sz="2400" dirty="0">
                <a:solidFill>
                  <a:srgbClr val="7030A0"/>
                </a:solidFill>
              </a:rPr>
              <a:t>) + </a:t>
            </a:r>
            <a:r>
              <a:rPr lang="en-US" sz="2400" dirty="0">
                <a:solidFill>
                  <a:srgbClr val="00B0F0"/>
                </a:solidFill>
              </a:rPr>
              <a:t>fib(1)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dirty="0">
                <a:solidFill>
                  <a:srgbClr val="00B0F0"/>
                </a:solidFill>
              </a:rPr>
              <a:t>fib(2)</a:t>
            </a:r>
            <a:r>
              <a:rPr lang="en-US" sz="2400" dirty="0">
                <a:solidFill>
                  <a:srgbClr val="7030A0"/>
                </a:solidFill>
              </a:rPr>
              <a:t>  +   </a:t>
            </a:r>
            <a:r>
              <a:rPr lang="en-US" sz="2400" dirty="0">
                <a:solidFill>
                  <a:srgbClr val="00B0F0"/>
                </a:solidFill>
              </a:rPr>
              <a:t>fib(1)</a:t>
            </a:r>
          </a:p>
          <a:p>
            <a:pPr marL="0" indent="0">
              <a:buNone/>
            </a:pPr>
            <a:r>
              <a:rPr lang="en-US" sz="2400" dirty="0"/>
              <a:t>	fib(6) calls itself 14 times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		</a:t>
            </a:r>
            <a:r>
              <a:rPr lang="en-US" sz="2400" dirty="0">
                <a:solidFill>
                  <a:srgbClr val="C00000"/>
                </a:solidFill>
              </a:rPr>
              <a:t>  </a:t>
            </a:r>
            <a:r>
              <a:rPr lang="en-US" sz="2400" b="1" dirty="0">
                <a:solidFill>
                  <a:srgbClr val="7030A0"/>
                </a:solidFill>
              </a:rPr>
              <a:t>	           			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971800" y="4800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76600" y="4800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581400" y="4343400"/>
            <a:ext cx="60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91000" y="43434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419600" y="3886200"/>
            <a:ext cx="60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29200" y="3886200"/>
            <a:ext cx="838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867400" y="4343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72200" y="43434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257800" y="3429000"/>
            <a:ext cx="1600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858000" y="3429000"/>
            <a:ext cx="1600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153400" y="38862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610600" y="38862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848600" y="4343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153400" y="43434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543800" y="838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855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fib(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	</a:t>
            </a:r>
            <a:r>
              <a:rPr lang="en-US" sz="2400" dirty="0">
                <a:solidFill>
                  <a:srgbClr val="C00000"/>
                </a:solidFill>
              </a:rPr>
              <a:t>//1, 1, 2, 3, 5, 8, </a:t>
            </a:r>
            <a:r>
              <a:rPr lang="en-US" sz="2400" b="1" dirty="0"/>
              <a:t>13</a:t>
            </a:r>
            <a:r>
              <a:rPr lang="en-US" sz="2400" dirty="0">
                <a:solidFill>
                  <a:srgbClr val="C00000"/>
                </a:solidFill>
              </a:rPr>
              <a:t>, 21…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{					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&lt;= 2)			</a:t>
            </a:r>
            <a:r>
              <a:rPr lang="en-US" sz="2400" dirty="0">
                <a:solidFill>
                  <a:srgbClr val="C00000"/>
                </a:solidFill>
              </a:rPr>
              <a:t> //f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 = 1, f</a:t>
            </a:r>
            <a:r>
              <a:rPr lang="en-US" sz="2400" baseline="-25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 = 1 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  <a:endParaRPr lang="en-US" sz="2400" b="1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return fib(n-1) + fib(n-2);	</a:t>
            </a:r>
            <a:r>
              <a:rPr lang="en-US" sz="2400" dirty="0">
                <a:solidFill>
                  <a:srgbClr val="C00000"/>
                </a:solidFill>
              </a:rPr>
              <a:t>//</a:t>
            </a:r>
            <a:r>
              <a:rPr lang="en-US" sz="2400" dirty="0" err="1">
                <a:solidFill>
                  <a:srgbClr val="C00000"/>
                </a:solidFill>
              </a:rPr>
              <a:t>f</a:t>
            </a:r>
            <a:r>
              <a:rPr lang="en-US" sz="2400" baseline="-25000" dirty="0" err="1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 = f</a:t>
            </a:r>
            <a:r>
              <a:rPr lang="en-US" sz="2400" baseline="-25000" dirty="0">
                <a:solidFill>
                  <a:srgbClr val="C00000"/>
                </a:solidFill>
              </a:rPr>
              <a:t>n-1</a:t>
            </a:r>
            <a:r>
              <a:rPr lang="en-US" sz="2400" dirty="0">
                <a:solidFill>
                  <a:srgbClr val="C00000"/>
                </a:solidFill>
              </a:rPr>
              <a:t> + f</a:t>
            </a:r>
            <a:r>
              <a:rPr lang="en-US" sz="2400" baseline="-25000" dirty="0">
                <a:solidFill>
                  <a:srgbClr val="C00000"/>
                </a:solidFill>
              </a:rPr>
              <a:t>n-2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 							</a:t>
            </a:r>
            <a:r>
              <a:rPr lang="en-US" sz="2400" dirty="0">
                <a:solidFill>
                  <a:srgbClr val="7030A0"/>
                </a:solidFill>
              </a:rPr>
              <a:t>fib(7)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dirty="0"/>
              <a:t>Send the value 7 in for n…</a:t>
            </a:r>
            <a:r>
              <a:rPr lang="en-US" sz="2400" b="1" dirty="0">
                <a:solidFill>
                  <a:srgbClr val="7030A0"/>
                </a:solidFill>
              </a:rPr>
              <a:t>                   </a:t>
            </a:r>
            <a:r>
              <a:rPr lang="en-US" sz="2400" dirty="0">
                <a:solidFill>
                  <a:srgbClr val="7030A0"/>
                </a:solidFill>
              </a:rPr>
              <a:t>fib(6)                      +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		</a:t>
            </a:r>
            <a:r>
              <a:rPr lang="en-US" sz="2400" dirty="0">
                <a:solidFill>
                  <a:srgbClr val="7030A0"/>
                </a:solidFill>
              </a:rPr>
              <a:t>fib(5)                   +                    fib(4)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	</a:t>
            </a:r>
            <a:r>
              <a:rPr lang="en-US" sz="2400" dirty="0">
                <a:solidFill>
                  <a:srgbClr val="7030A0"/>
                </a:solidFill>
              </a:rPr>
              <a:t>fib(4) 	   +           fib(3)                  fib(3) + </a:t>
            </a:r>
            <a:r>
              <a:rPr lang="en-US" sz="2400" dirty="0">
                <a:solidFill>
                  <a:srgbClr val="00B0F0"/>
                </a:solidFill>
              </a:rPr>
              <a:t>fib(2)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</a:t>
            </a:r>
            <a:r>
              <a:rPr lang="en-US" sz="2400" dirty="0">
                <a:solidFill>
                  <a:srgbClr val="7030A0"/>
                </a:solidFill>
              </a:rPr>
              <a:t>fib(3)      +    </a:t>
            </a:r>
            <a:r>
              <a:rPr lang="en-US" sz="2400" dirty="0">
                <a:solidFill>
                  <a:srgbClr val="00B0F0"/>
                </a:solidFill>
              </a:rPr>
              <a:t>fib(2)     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00B0F0"/>
                </a:solidFill>
              </a:rPr>
              <a:t>fib(2)</a:t>
            </a:r>
            <a:r>
              <a:rPr lang="en-US" sz="2400" dirty="0">
                <a:solidFill>
                  <a:srgbClr val="7030A0"/>
                </a:solidFill>
              </a:rPr>
              <a:t> + </a:t>
            </a:r>
            <a:r>
              <a:rPr lang="en-US" sz="2400" dirty="0">
                <a:solidFill>
                  <a:srgbClr val="00B0F0"/>
                </a:solidFill>
              </a:rPr>
              <a:t>fib(1)</a:t>
            </a:r>
            <a:r>
              <a:rPr lang="en-US" sz="2400" dirty="0">
                <a:solidFill>
                  <a:srgbClr val="7030A0"/>
                </a:solidFill>
              </a:rPr>
              <a:t>    </a:t>
            </a:r>
            <a:r>
              <a:rPr lang="en-US" sz="2400" dirty="0">
                <a:solidFill>
                  <a:srgbClr val="00B0F0"/>
                </a:solidFill>
              </a:rPr>
              <a:t>fib(2)</a:t>
            </a:r>
            <a:r>
              <a:rPr lang="en-US" sz="2400" dirty="0">
                <a:solidFill>
                  <a:srgbClr val="7030A0"/>
                </a:solidFill>
              </a:rPr>
              <a:t> + </a:t>
            </a:r>
            <a:r>
              <a:rPr lang="en-US" sz="2400" dirty="0">
                <a:solidFill>
                  <a:srgbClr val="00B0F0"/>
                </a:solidFill>
              </a:rPr>
              <a:t>fib(1)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dirty="0">
                <a:solidFill>
                  <a:srgbClr val="00B0F0"/>
                </a:solidFill>
              </a:rPr>
              <a:t>fib(2)</a:t>
            </a:r>
            <a:r>
              <a:rPr lang="en-US" sz="2400" dirty="0">
                <a:solidFill>
                  <a:srgbClr val="7030A0"/>
                </a:solidFill>
              </a:rPr>
              <a:t>  +  </a:t>
            </a:r>
            <a:r>
              <a:rPr lang="en-US" sz="2400" dirty="0">
                <a:solidFill>
                  <a:srgbClr val="00B0F0"/>
                </a:solidFill>
              </a:rPr>
              <a:t> fib(1)</a:t>
            </a:r>
          </a:p>
          <a:p>
            <a:pPr marL="0" indent="0">
              <a:buNone/>
            </a:pPr>
            <a:r>
              <a:rPr lang="en-US" sz="2400" dirty="0"/>
              <a:t>	fib(7) calls itself 24 times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		</a:t>
            </a:r>
            <a:r>
              <a:rPr lang="en-US" sz="2400" dirty="0">
                <a:solidFill>
                  <a:srgbClr val="C00000"/>
                </a:solidFill>
              </a:rPr>
              <a:t>  </a:t>
            </a:r>
            <a:r>
              <a:rPr lang="en-US" sz="2400" b="1" dirty="0">
                <a:solidFill>
                  <a:srgbClr val="7030A0"/>
                </a:solidFill>
              </a:rPr>
              <a:t>	           			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971800" y="4800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76600" y="4800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581400" y="4343400"/>
            <a:ext cx="60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91000" y="43434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419600" y="3886200"/>
            <a:ext cx="60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29200" y="3886200"/>
            <a:ext cx="838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867400" y="4343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72200" y="43434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257800" y="3429000"/>
            <a:ext cx="1600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858000" y="3429000"/>
            <a:ext cx="1600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153400" y="38862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610600" y="38862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848600" y="4343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153400" y="43434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239000" y="3048000"/>
            <a:ext cx="1371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801100" y="3048000"/>
            <a:ext cx="14097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924800" y="838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405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fib(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	</a:t>
            </a:r>
            <a:r>
              <a:rPr lang="en-US" sz="2400" dirty="0">
                <a:solidFill>
                  <a:srgbClr val="C00000"/>
                </a:solidFill>
              </a:rPr>
              <a:t>//1, 1, 2, 3, 5, 8, 13, </a:t>
            </a:r>
            <a:r>
              <a:rPr lang="en-US" sz="2400" b="1" dirty="0"/>
              <a:t>21</a:t>
            </a:r>
            <a:r>
              <a:rPr lang="en-US" sz="2400" dirty="0">
                <a:solidFill>
                  <a:srgbClr val="C00000"/>
                </a:solidFill>
              </a:rPr>
              <a:t>…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{					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&lt;= 2)			</a:t>
            </a:r>
            <a:r>
              <a:rPr lang="en-US" sz="2400" dirty="0">
                <a:solidFill>
                  <a:srgbClr val="C00000"/>
                </a:solidFill>
              </a:rPr>
              <a:t> //f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 = 1, f</a:t>
            </a:r>
            <a:r>
              <a:rPr lang="en-US" sz="2400" baseline="-25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 = 1 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  <a:endParaRPr lang="en-US" sz="2400" b="1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return fib(n-1) + fib(n-2);	</a:t>
            </a:r>
            <a:r>
              <a:rPr lang="en-US" sz="2400" dirty="0">
                <a:solidFill>
                  <a:srgbClr val="C00000"/>
                </a:solidFill>
              </a:rPr>
              <a:t>//</a:t>
            </a:r>
            <a:r>
              <a:rPr lang="en-US" sz="2400" dirty="0" err="1">
                <a:solidFill>
                  <a:srgbClr val="C00000"/>
                </a:solidFill>
              </a:rPr>
              <a:t>f</a:t>
            </a:r>
            <a:r>
              <a:rPr lang="en-US" sz="2400" baseline="-25000" dirty="0" err="1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 = f</a:t>
            </a:r>
            <a:r>
              <a:rPr lang="en-US" sz="2400" baseline="-25000" dirty="0">
                <a:solidFill>
                  <a:srgbClr val="C00000"/>
                </a:solidFill>
              </a:rPr>
              <a:t>n-1</a:t>
            </a:r>
            <a:r>
              <a:rPr lang="en-US" sz="2400" dirty="0">
                <a:solidFill>
                  <a:srgbClr val="C00000"/>
                </a:solidFill>
              </a:rPr>
              <a:t> + f</a:t>
            </a:r>
            <a:r>
              <a:rPr lang="en-US" sz="2400" baseline="-25000" dirty="0">
                <a:solidFill>
                  <a:srgbClr val="C00000"/>
                </a:solidFill>
              </a:rPr>
              <a:t>n-2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 							</a:t>
            </a:r>
            <a:r>
              <a:rPr lang="en-US" sz="2400" dirty="0">
                <a:solidFill>
                  <a:srgbClr val="7030A0"/>
                </a:solidFill>
              </a:rPr>
              <a:t>fib(7)         +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dirty="0"/>
              <a:t>Send the value 8 in for n…</a:t>
            </a:r>
            <a:r>
              <a:rPr lang="en-US" sz="2400" b="1" dirty="0">
                <a:solidFill>
                  <a:srgbClr val="7030A0"/>
                </a:solidFill>
              </a:rPr>
              <a:t>                   </a:t>
            </a:r>
            <a:r>
              <a:rPr lang="en-US" sz="2400" dirty="0">
                <a:solidFill>
                  <a:srgbClr val="7030A0"/>
                </a:solidFill>
              </a:rPr>
              <a:t>fib(6)                      +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		</a:t>
            </a:r>
            <a:r>
              <a:rPr lang="en-US" sz="2400" dirty="0">
                <a:solidFill>
                  <a:srgbClr val="7030A0"/>
                </a:solidFill>
              </a:rPr>
              <a:t>fib(5)                   +                    fib(4)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	</a:t>
            </a:r>
            <a:r>
              <a:rPr lang="en-US" sz="2400" dirty="0">
                <a:solidFill>
                  <a:srgbClr val="7030A0"/>
                </a:solidFill>
              </a:rPr>
              <a:t>fib(4) 	   +           fib(3)                  fib(3) + </a:t>
            </a:r>
            <a:r>
              <a:rPr lang="en-US" sz="2400" dirty="0">
                <a:solidFill>
                  <a:srgbClr val="00B0F0"/>
                </a:solidFill>
              </a:rPr>
              <a:t>fib(2)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</a:t>
            </a:r>
            <a:r>
              <a:rPr lang="en-US" sz="2400" dirty="0">
                <a:solidFill>
                  <a:srgbClr val="7030A0"/>
                </a:solidFill>
              </a:rPr>
              <a:t>fib(3)      +    </a:t>
            </a:r>
            <a:r>
              <a:rPr lang="en-US" sz="2400" dirty="0">
                <a:solidFill>
                  <a:srgbClr val="00B0F0"/>
                </a:solidFill>
              </a:rPr>
              <a:t>fib(2)</a:t>
            </a:r>
            <a:r>
              <a:rPr lang="en-US" sz="2400" dirty="0">
                <a:solidFill>
                  <a:srgbClr val="7030A0"/>
                </a:solidFill>
              </a:rPr>
              <a:t>      </a:t>
            </a:r>
            <a:r>
              <a:rPr lang="en-US" sz="2400" dirty="0">
                <a:solidFill>
                  <a:srgbClr val="00B0F0"/>
                </a:solidFill>
              </a:rPr>
              <a:t>fib(2) </a:t>
            </a:r>
            <a:r>
              <a:rPr lang="en-US" sz="2400" dirty="0">
                <a:solidFill>
                  <a:srgbClr val="7030A0"/>
                </a:solidFill>
              </a:rPr>
              <a:t>+ </a:t>
            </a:r>
            <a:r>
              <a:rPr lang="en-US" sz="2400" dirty="0">
                <a:solidFill>
                  <a:srgbClr val="00B0F0"/>
                </a:solidFill>
              </a:rPr>
              <a:t>fib(1)   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00B0F0"/>
                </a:solidFill>
              </a:rPr>
              <a:t>fib(2)</a:t>
            </a:r>
            <a:r>
              <a:rPr lang="en-US" sz="2400" dirty="0">
                <a:solidFill>
                  <a:srgbClr val="7030A0"/>
                </a:solidFill>
              </a:rPr>
              <a:t> + </a:t>
            </a:r>
            <a:r>
              <a:rPr lang="en-US" sz="2400" dirty="0">
                <a:solidFill>
                  <a:srgbClr val="00B0F0"/>
                </a:solidFill>
              </a:rPr>
              <a:t>fib(1)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F0"/>
                </a:solidFill>
              </a:rPr>
              <a:t>     </a:t>
            </a:r>
            <a:r>
              <a:rPr lang="en-US" sz="2400" dirty="0">
                <a:solidFill>
                  <a:srgbClr val="00B0F0"/>
                </a:solidFill>
              </a:rPr>
              <a:t>fib(2)  </a:t>
            </a:r>
            <a:r>
              <a:rPr lang="en-US" sz="2400" dirty="0">
                <a:solidFill>
                  <a:srgbClr val="7030A0"/>
                </a:solidFill>
              </a:rPr>
              <a:t>+   </a:t>
            </a:r>
            <a:r>
              <a:rPr lang="en-US" sz="2400" dirty="0">
                <a:solidFill>
                  <a:srgbClr val="00B0F0"/>
                </a:solidFill>
              </a:rPr>
              <a:t>fib(1)</a:t>
            </a:r>
          </a:p>
          <a:p>
            <a:pPr marL="0" indent="0">
              <a:buNone/>
            </a:pPr>
            <a:r>
              <a:rPr lang="en-US" sz="2400" dirty="0"/>
              <a:t>	fib(8) calls itself 40 times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		</a:t>
            </a:r>
            <a:r>
              <a:rPr lang="en-US" sz="2400" dirty="0">
                <a:solidFill>
                  <a:srgbClr val="C00000"/>
                </a:solidFill>
              </a:rPr>
              <a:t>  </a:t>
            </a:r>
            <a:r>
              <a:rPr lang="en-US" sz="2400" b="1" dirty="0">
                <a:solidFill>
                  <a:srgbClr val="7030A0"/>
                </a:solidFill>
              </a:rPr>
              <a:t>	           			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971800" y="4800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76600" y="4800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581400" y="4343400"/>
            <a:ext cx="60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91000" y="43434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419600" y="3886200"/>
            <a:ext cx="60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29200" y="3886200"/>
            <a:ext cx="838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867400" y="4343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72200" y="43434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257800" y="3429000"/>
            <a:ext cx="1600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858000" y="3429000"/>
            <a:ext cx="1600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153400" y="38862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610600" y="38862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848600" y="4343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153400" y="43434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239000" y="3048000"/>
            <a:ext cx="1371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801100" y="3048000"/>
            <a:ext cx="14097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144000" y="2590800"/>
            <a:ext cx="533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8382000" y="838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7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fib(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	</a:t>
            </a:r>
            <a:r>
              <a:rPr lang="en-US" sz="2400" dirty="0">
                <a:solidFill>
                  <a:srgbClr val="C00000"/>
                </a:solidFill>
              </a:rPr>
              <a:t>//1, 1, 2, 3, 5, 8, 13, 21…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{					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&lt;= 2)			</a:t>
            </a:r>
            <a:r>
              <a:rPr lang="en-US" sz="2400" dirty="0">
                <a:solidFill>
                  <a:srgbClr val="C00000"/>
                </a:solidFill>
              </a:rPr>
              <a:t> //f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 = 1, f</a:t>
            </a:r>
            <a:r>
              <a:rPr lang="en-US" sz="2400" baseline="-25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 = 1 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  <a:endParaRPr lang="en-US" sz="2400" b="1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return fib(n-1) + fib(n-2);	</a:t>
            </a:r>
            <a:r>
              <a:rPr lang="en-US" sz="2400" dirty="0">
                <a:solidFill>
                  <a:srgbClr val="C00000"/>
                </a:solidFill>
              </a:rPr>
              <a:t>//</a:t>
            </a:r>
            <a:r>
              <a:rPr lang="en-US" sz="2400" dirty="0" err="1">
                <a:solidFill>
                  <a:srgbClr val="C00000"/>
                </a:solidFill>
              </a:rPr>
              <a:t>f</a:t>
            </a:r>
            <a:r>
              <a:rPr lang="en-US" sz="2400" baseline="-25000" dirty="0" err="1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 = f</a:t>
            </a:r>
            <a:r>
              <a:rPr lang="en-US" sz="2400" baseline="-25000" dirty="0">
                <a:solidFill>
                  <a:srgbClr val="C00000"/>
                </a:solidFill>
              </a:rPr>
              <a:t>n-1</a:t>
            </a:r>
            <a:r>
              <a:rPr lang="en-US" sz="2400" dirty="0">
                <a:solidFill>
                  <a:srgbClr val="C00000"/>
                </a:solidFill>
              </a:rPr>
              <a:t> + f</a:t>
            </a:r>
            <a:r>
              <a:rPr lang="en-US" sz="2400" baseline="-25000" dirty="0">
                <a:solidFill>
                  <a:srgbClr val="C00000"/>
                </a:solidFill>
              </a:rPr>
              <a:t>n-2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 	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For each larger number, it takes 1.618 times as much work as the number before it.  </a:t>
            </a:r>
            <a:r>
              <a:rPr lang="en-US" sz="2400" b="1" dirty="0">
                <a:solidFill>
                  <a:srgbClr val="C00000"/>
                </a:solidFill>
              </a:rPr>
              <a:t>Does that number sound familiar?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	</a:t>
            </a:r>
            <a:r>
              <a:rPr lang="en-US" sz="2400" dirty="0">
                <a:solidFill>
                  <a:srgbClr val="C00000"/>
                </a:solidFill>
              </a:rPr>
              <a:t>  </a:t>
            </a:r>
            <a:r>
              <a:rPr lang="en-US" sz="2400" b="1" dirty="0">
                <a:solidFill>
                  <a:srgbClr val="7030A0"/>
                </a:solidFill>
              </a:rPr>
              <a:t>	           			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73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Power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Consider pow(base, </a:t>
            </a:r>
            <a:r>
              <a:rPr lang="en-US" sz="2800" dirty="0" err="1"/>
              <a:t>exp</a:t>
            </a:r>
            <a:r>
              <a:rPr lang="en-US" sz="2800" dirty="0"/>
              <a:t>) should return </a:t>
            </a:r>
            <a:r>
              <a:rPr lang="en-US" sz="2800" dirty="0" err="1"/>
              <a:t>base</a:t>
            </a:r>
            <a:r>
              <a:rPr lang="en-US" sz="2800" baseline="30000" dirty="0" err="1"/>
              <a:t>exp</a:t>
            </a:r>
            <a:endParaRPr lang="en-US" sz="2800" baseline="30000" dirty="0"/>
          </a:p>
          <a:p>
            <a:r>
              <a:rPr lang="en-US" sz="2800" dirty="0"/>
              <a:t>How would you describe the process to a 4</a:t>
            </a:r>
            <a:r>
              <a:rPr lang="en-US" sz="2800" baseline="30000" dirty="0"/>
              <a:t>th</a:t>
            </a:r>
            <a:r>
              <a:rPr lang="en-US" sz="2800" dirty="0"/>
              <a:t> grader?</a:t>
            </a:r>
          </a:p>
          <a:p>
            <a:pPr lvl="1"/>
            <a:r>
              <a:rPr lang="en-US" sz="2400" b="1" dirty="0">
                <a:solidFill>
                  <a:srgbClr val="C00000"/>
                </a:solidFill>
              </a:rPr>
              <a:t>Start with 1.  Multiply the base into the answer </a:t>
            </a:r>
            <a:r>
              <a:rPr lang="en-US" sz="2400" b="1" dirty="0" err="1">
                <a:solidFill>
                  <a:srgbClr val="C00000"/>
                </a:solidFill>
              </a:rPr>
              <a:t>exp</a:t>
            </a:r>
            <a:r>
              <a:rPr lang="en-US" sz="2400" b="1" dirty="0">
                <a:solidFill>
                  <a:srgbClr val="C00000"/>
                </a:solidFill>
              </a:rPr>
              <a:t>-times.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public static double pow(double base, </a:t>
            </a:r>
            <a:r>
              <a:rPr lang="en-US" sz="2800" b="1" dirty="0" err="1">
                <a:solidFill>
                  <a:srgbClr val="7030A0"/>
                </a:solidFill>
              </a:rPr>
              <a:t>int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exp</a:t>
            </a:r>
            <a:r>
              <a:rPr lang="en-US" sz="2800" b="1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    double </a:t>
            </a:r>
            <a:r>
              <a:rPr lang="en-US" sz="2800" b="1" dirty="0" err="1">
                <a:solidFill>
                  <a:srgbClr val="7030A0"/>
                </a:solidFill>
              </a:rPr>
              <a:t>ans</a:t>
            </a:r>
            <a:r>
              <a:rPr lang="en-US" sz="2800" b="1" dirty="0">
                <a:solidFill>
                  <a:srgbClr val="7030A0"/>
                </a:solidFill>
              </a:rPr>
              <a:t> = 1;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    for(</a:t>
            </a:r>
            <a:r>
              <a:rPr lang="en-US" sz="2800" b="1" dirty="0" err="1">
                <a:solidFill>
                  <a:srgbClr val="7030A0"/>
                </a:solidFill>
              </a:rPr>
              <a:t>int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i</a:t>
            </a:r>
            <a:r>
              <a:rPr lang="en-US" sz="2800" b="1" dirty="0">
                <a:solidFill>
                  <a:srgbClr val="7030A0"/>
                </a:solidFill>
              </a:rPr>
              <a:t>=0; </a:t>
            </a:r>
            <a:r>
              <a:rPr lang="en-US" sz="2800" b="1" dirty="0" err="1">
                <a:solidFill>
                  <a:srgbClr val="7030A0"/>
                </a:solidFill>
              </a:rPr>
              <a:t>i</a:t>
            </a:r>
            <a:r>
              <a:rPr lang="en-US" sz="2800" b="1" dirty="0">
                <a:solidFill>
                  <a:srgbClr val="7030A0"/>
                </a:solidFill>
              </a:rPr>
              <a:t> &lt; </a:t>
            </a:r>
            <a:r>
              <a:rPr lang="en-US" sz="2800" b="1" dirty="0" err="1">
                <a:solidFill>
                  <a:srgbClr val="7030A0"/>
                </a:solidFill>
              </a:rPr>
              <a:t>exp</a:t>
            </a:r>
            <a:r>
              <a:rPr lang="en-US" sz="2800" b="1" dirty="0">
                <a:solidFill>
                  <a:srgbClr val="7030A0"/>
                </a:solidFill>
              </a:rPr>
              <a:t>; </a:t>
            </a:r>
            <a:r>
              <a:rPr lang="en-US" sz="2800" b="1" dirty="0" err="1">
                <a:solidFill>
                  <a:srgbClr val="7030A0"/>
                </a:solidFill>
              </a:rPr>
              <a:t>i</a:t>
            </a:r>
            <a:r>
              <a:rPr lang="en-US" sz="2800" b="1" dirty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         </a:t>
            </a:r>
            <a:r>
              <a:rPr lang="en-US" sz="2800" b="1" dirty="0" err="1">
                <a:solidFill>
                  <a:srgbClr val="7030A0"/>
                </a:solidFill>
              </a:rPr>
              <a:t>ans</a:t>
            </a:r>
            <a:r>
              <a:rPr lang="en-US" sz="2800" b="1" dirty="0">
                <a:solidFill>
                  <a:srgbClr val="7030A0"/>
                </a:solidFill>
              </a:rPr>
              <a:t> *= base;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    return </a:t>
            </a:r>
            <a:r>
              <a:rPr lang="en-US" sz="2800" b="1" dirty="0" err="1">
                <a:solidFill>
                  <a:srgbClr val="7030A0"/>
                </a:solidFill>
              </a:rPr>
              <a:t>ans</a:t>
            </a:r>
            <a:r>
              <a:rPr lang="en-US" sz="2800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4351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fib(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	</a:t>
            </a:r>
            <a:r>
              <a:rPr lang="en-US" sz="2400" dirty="0">
                <a:solidFill>
                  <a:srgbClr val="C00000"/>
                </a:solidFill>
              </a:rPr>
              <a:t>//1, 1, 2, 3, 5, 8, 13, 21…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{					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&lt;= 2)			</a:t>
            </a:r>
            <a:r>
              <a:rPr lang="en-US" sz="2400" dirty="0">
                <a:solidFill>
                  <a:srgbClr val="C00000"/>
                </a:solidFill>
              </a:rPr>
              <a:t> //f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 = 1, f</a:t>
            </a:r>
            <a:r>
              <a:rPr lang="en-US" sz="2400" baseline="-25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 = 1 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  <a:endParaRPr lang="en-US" sz="2400" b="1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return fib(n-1) + fib(n-2);	</a:t>
            </a:r>
            <a:r>
              <a:rPr lang="en-US" sz="2400" dirty="0">
                <a:solidFill>
                  <a:srgbClr val="C00000"/>
                </a:solidFill>
              </a:rPr>
              <a:t>//</a:t>
            </a:r>
            <a:r>
              <a:rPr lang="en-US" sz="2400" dirty="0" err="1">
                <a:solidFill>
                  <a:srgbClr val="C00000"/>
                </a:solidFill>
              </a:rPr>
              <a:t>f</a:t>
            </a:r>
            <a:r>
              <a:rPr lang="en-US" sz="2400" baseline="-25000" dirty="0" err="1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 = f</a:t>
            </a:r>
            <a:r>
              <a:rPr lang="en-US" sz="2400" baseline="-25000" dirty="0">
                <a:solidFill>
                  <a:srgbClr val="C00000"/>
                </a:solidFill>
              </a:rPr>
              <a:t>n-1</a:t>
            </a:r>
            <a:r>
              <a:rPr lang="en-US" sz="2400" dirty="0">
                <a:solidFill>
                  <a:srgbClr val="C00000"/>
                </a:solidFill>
              </a:rPr>
              <a:t> + f</a:t>
            </a:r>
            <a:r>
              <a:rPr lang="en-US" sz="2400" baseline="-25000" dirty="0">
                <a:solidFill>
                  <a:srgbClr val="C00000"/>
                </a:solidFill>
              </a:rPr>
              <a:t>n-2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 	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For each larger number, it takes 1.618 times as much work as the number before it.  </a:t>
            </a:r>
            <a:r>
              <a:rPr lang="en-US" sz="2400" b="1" dirty="0"/>
              <a:t>That is the “Golden Ratio”.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Assume that it takes 1 minute to get up to fib(53).</a:t>
            </a:r>
          </a:p>
          <a:p>
            <a:pPr lvl="1">
              <a:buFont typeface="Arial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How long will it take to find fib(100)?  Any guesses?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	</a:t>
            </a:r>
            <a:r>
              <a:rPr lang="en-US" sz="2400" dirty="0">
                <a:solidFill>
                  <a:srgbClr val="C00000"/>
                </a:solidFill>
              </a:rPr>
              <a:t>  </a:t>
            </a:r>
            <a:r>
              <a:rPr lang="en-US" sz="2400" b="1" dirty="0">
                <a:solidFill>
                  <a:srgbClr val="7030A0"/>
                </a:solidFill>
              </a:rPr>
              <a:t>	           			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596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63421"/>
            <a:ext cx="1981200" cy="58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fib(n)</a:t>
            </a:r>
            <a:r>
              <a:rPr lang="en-US" sz="2000" dirty="0"/>
              <a:t>	</a:t>
            </a:r>
            <a:r>
              <a:rPr lang="en-US" sz="2000" b="1" u="sng" dirty="0"/>
              <a:t>time</a:t>
            </a:r>
          </a:p>
          <a:p>
            <a:pPr marL="0" indent="0">
              <a:buNone/>
            </a:pPr>
            <a:r>
              <a:rPr lang="en-US" sz="2000" dirty="0"/>
              <a:t>52	59 sec</a:t>
            </a:r>
          </a:p>
          <a:p>
            <a:pPr marL="0" indent="0">
              <a:buNone/>
            </a:pPr>
            <a:r>
              <a:rPr lang="en-US" sz="2000" b="1" dirty="0"/>
              <a:t>53        </a:t>
            </a:r>
            <a:r>
              <a:rPr lang="en-US" sz="2000" b="1" dirty="0">
                <a:solidFill>
                  <a:srgbClr val="C00000"/>
                </a:solidFill>
              </a:rPr>
              <a:t>&gt; 1.6 min</a:t>
            </a:r>
          </a:p>
          <a:p>
            <a:pPr marL="0" indent="0">
              <a:buNone/>
            </a:pPr>
            <a:r>
              <a:rPr lang="en-US" sz="2000" dirty="0"/>
              <a:t>54	2.6 min</a:t>
            </a:r>
          </a:p>
          <a:p>
            <a:pPr marL="0" indent="0">
              <a:buNone/>
            </a:pPr>
            <a:r>
              <a:rPr lang="en-US" sz="2000" dirty="0"/>
              <a:t>55	4.2 min</a:t>
            </a:r>
          </a:p>
          <a:p>
            <a:pPr marL="0" indent="0">
              <a:buNone/>
            </a:pPr>
            <a:r>
              <a:rPr lang="en-US" sz="2000" dirty="0"/>
              <a:t>56	6.9 min</a:t>
            </a:r>
          </a:p>
          <a:p>
            <a:pPr marL="0" indent="0">
              <a:buNone/>
            </a:pPr>
            <a:r>
              <a:rPr lang="en-US" sz="2000" dirty="0"/>
              <a:t>57          11.1 min</a:t>
            </a:r>
          </a:p>
          <a:p>
            <a:pPr marL="0" indent="0">
              <a:buNone/>
            </a:pPr>
            <a:r>
              <a:rPr lang="en-US" sz="2000" dirty="0"/>
              <a:t>58         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18.2 min</a:t>
            </a:r>
          </a:p>
          <a:p>
            <a:pPr marL="0" indent="0">
              <a:buNone/>
            </a:pPr>
            <a:r>
              <a:rPr lang="en-US" sz="2000" dirty="0"/>
              <a:t>59          29.5 min</a:t>
            </a:r>
          </a:p>
          <a:p>
            <a:pPr marL="0" indent="0">
              <a:buNone/>
            </a:pPr>
            <a:r>
              <a:rPr lang="en-US" sz="2000" dirty="0"/>
              <a:t>60          47.9 min</a:t>
            </a:r>
          </a:p>
          <a:p>
            <a:pPr marL="0" indent="0">
              <a:buNone/>
            </a:pPr>
            <a:r>
              <a:rPr lang="en-US" sz="2000" b="1" dirty="0"/>
              <a:t>61          </a:t>
            </a:r>
            <a:r>
              <a:rPr lang="en-US" sz="2000" b="1" dirty="0">
                <a:solidFill>
                  <a:srgbClr val="C00000"/>
                </a:solidFill>
              </a:rPr>
              <a:t>&gt; 1.3 </a:t>
            </a:r>
            <a:r>
              <a:rPr lang="en-US" sz="2000" b="1" dirty="0" err="1">
                <a:solidFill>
                  <a:srgbClr val="C00000"/>
                </a:solidFill>
              </a:rPr>
              <a:t>hrs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/>
              <a:t>62	  2.1 </a:t>
            </a:r>
            <a:r>
              <a:rPr lang="en-US" sz="2000" dirty="0" err="1"/>
              <a:t>hrs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63	  3.4 </a:t>
            </a:r>
            <a:r>
              <a:rPr lang="en-US" sz="2000" dirty="0" err="1"/>
              <a:t>hrs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64        </a:t>
            </a:r>
            <a:r>
              <a:rPr lang="en-US" sz="2000" b="1" dirty="0">
                <a:solidFill>
                  <a:srgbClr val="C00000"/>
                </a:solidFill>
              </a:rPr>
              <a:t>     </a:t>
            </a:r>
            <a:r>
              <a:rPr lang="en-US" sz="2000" dirty="0"/>
              <a:t>5.5 </a:t>
            </a:r>
            <a:r>
              <a:rPr lang="en-US" sz="2000" dirty="0" err="1"/>
              <a:t>hrs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65	  9.0 </a:t>
            </a:r>
            <a:r>
              <a:rPr lang="en-US" sz="2000" dirty="0" err="1"/>
              <a:t>hrs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66	14.6 </a:t>
            </a:r>
            <a:r>
              <a:rPr lang="en-US" sz="2000" dirty="0" err="1"/>
              <a:t>hrs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676400" y="152401"/>
            <a:ext cx="2057400" cy="6008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1680754" y="6248400"/>
            <a:ext cx="300446" cy="3048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039983" y="627274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Getting impatient.                         Class dismissed. </a:t>
            </a:r>
          </a:p>
        </p:txBody>
      </p:sp>
      <p:sp>
        <p:nvSpPr>
          <p:cNvPr id="17" name="5-Point Star 16"/>
          <p:cNvSpPr/>
          <p:nvPr/>
        </p:nvSpPr>
        <p:spPr>
          <a:xfrm>
            <a:off x="4876801" y="6272740"/>
            <a:ext cx="263435" cy="2804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75486" y="1066800"/>
            <a:ext cx="204842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85380" y="4001619"/>
            <a:ext cx="204842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1449062" y="3979517"/>
            <a:ext cx="257918" cy="2804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1464303" y="1043911"/>
            <a:ext cx="262673" cy="3048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80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63421"/>
            <a:ext cx="1981200" cy="58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fib(n)</a:t>
            </a:r>
            <a:r>
              <a:rPr lang="en-US" sz="2000" dirty="0"/>
              <a:t>	</a:t>
            </a:r>
            <a:r>
              <a:rPr lang="en-US" sz="2000" b="1" u="sng" dirty="0"/>
              <a:t>time</a:t>
            </a:r>
          </a:p>
          <a:p>
            <a:pPr marL="0" indent="0">
              <a:buNone/>
            </a:pPr>
            <a:r>
              <a:rPr lang="en-US" sz="2000" dirty="0"/>
              <a:t>52	59 sec</a:t>
            </a:r>
          </a:p>
          <a:p>
            <a:pPr marL="0" indent="0">
              <a:buNone/>
            </a:pPr>
            <a:r>
              <a:rPr lang="en-US" sz="2000" dirty="0"/>
              <a:t>53        </a:t>
            </a:r>
            <a:r>
              <a:rPr lang="en-US" sz="2000" b="1" dirty="0">
                <a:solidFill>
                  <a:srgbClr val="C00000"/>
                </a:solidFill>
              </a:rPr>
              <a:t>&gt; 1.6 min</a:t>
            </a:r>
          </a:p>
          <a:p>
            <a:pPr marL="0" indent="0">
              <a:buNone/>
            </a:pPr>
            <a:r>
              <a:rPr lang="en-US" sz="2000" dirty="0"/>
              <a:t>54	2.6 min</a:t>
            </a:r>
          </a:p>
          <a:p>
            <a:pPr marL="0" indent="0">
              <a:buNone/>
            </a:pPr>
            <a:r>
              <a:rPr lang="en-US" sz="2000" dirty="0"/>
              <a:t>55	4.2 min</a:t>
            </a:r>
          </a:p>
          <a:p>
            <a:pPr marL="0" indent="0">
              <a:buNone/>
            </a:pPr>
            <a:r>
              <a:rPr lang="en-US" sz="2000" dirty="0"/>
              <a:t>56	6.9 min</a:t>
            </a:r>
          </a:p>
          <a:p>
            <a:pPr marL="0" indent="0">
              <a:buNone/>
            </a:pPr>
            <a:r>
              <a:rPr lang="en-US" sz="2000" dirty="0"/>
              <a:t>57          11.1 min</a:t>
            </a:r>
          </a:p>
          <a:p>
            <a:pPr marL="0" indent="0">
              <a:buNone/>
            </a:pPr>
            <a:r>
              <a:rPr lang="en-US" sz="2000" dirty="0"/>
              <a:t>58         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18.2 min</a:t>
            </a:r>
          </a:p>
          <a:p>
            <a:pPr marL="0" indent="0">
              <a:buNone/>
            </a:pPr>
            <a:r>
              <a:rPr lang="en-US" sz="2000" dirty="0"/>
              <a:t>59          29.5 min</a:t>
            </a:r>
          </a:p>
          <a:p>
            <a:pPr marL="0" indent="0">
              <a:buNone/>
            </a:pPr>
            <a:r>
              <a:rPr lang="en-US" sz="2000" dirty="0"/>
              <a:t>60          47.9 min</a:t>
            </a:r>
          </a:p>
          <a:p>
            <a:pPr marL="0" indent="0">
              <a:buNone/>
            </a:pPr>
            <a:r>
              <a:rPr lang="en-US" sz="2000" dirty="0"/>
              <a:t>61          </a:t>
            </a:r>
            <a:r>
              <a:rPr lang="en-US" sz="2000" b="1" dirty="0">
                <a:solidFill>
                  <a:srgbClr val="C00000"/>
                </a:solidFill>
              </a:rPr>
              <a:t>&gt; 1.3 </a:t>
            </a:r>
            <a:r>
              <a:rPr lang="en-US" sz="2000" b="1" dirty="0" err="1">
                <a:solidFill>
                  <a:srgbClr val="C00000"/>
                </a:solidFill>
              </a:rPr>
              <a:t>hrs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/>
              <a:t>62	  2.1 </a:t>
            </a:r>
            <a:r>
              <a:rPr lang="en-US" sz="2000" dirty="0" err="1"/>
              <a:t>hrs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63	  3.4 </a:t>
            </a:r>
            <a:r>
              <a:rPr lang="en-US" sz="2000" dirty="0" err="1"/>
              <a:t>hrs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64        </a:t>
            </a:r>
            <a:r>
              <a:rPr lang="en-US" sz="2000" b="1" dirty="0">
                <a:solidFill>
                  <a:srgbClr val="C00000"/>
                </a:solidFill>
              </a:rPr>
              <a:t>     </a:t>
            </a:r>
            <a:r>
              <a:rPr lang="en-US" sz="2000" dirty="0"/>
              <a:t>5.5 </a:t>
            </a:r>
            <a:r>
              <a:rPr lang="en-US" sz="2000" dirty="0" err="1"/>
              <a:t>hrs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65	  9.0 </a:t>
            </a:r>
            <a:r>
              <a:rPr lang="en-US" sz="2000" dirty="0" err="1"/>
              <a:t>hrs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66	14.6 </a:t>
            </a:r>
            <a:r>
              <a:rPr lang="en-US" sz="2000" dirty="0" err="1"/>
              <a:t>hrs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676400" y="152401"/>
            <a:ext cx="2057400" cy="6008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1680754" y="6248400"/>
            <a:ext cx="300446" cy="3048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039983" y="627274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“See you next Wednesday”.         Junior year in college. </a:t>
            </a:r>
          </a:p>
        </p:txBody>
      </p:sp>
      <p:sp>
        <p:nvSpPr>
          <p:cNvPr id="17" name="5-Point Star 16"/>
          <p:cNvSpPr/>
          <p:nvPr/>
        </p:nvSpPr>
        <p:spPr>
          <a:xfrm>
            <a:off x="4876801" y="6272740"/>
            <a:ext cx="263435" cy="2804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95181" y="1752600"/>
            <a:ext cx="204842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895180" y="5825703"/>
            <a:ext cx="204842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886200" y="263423"/>
            <a:ext cx="1981200" cy="589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/>
              <a:t>fib(n)</a:t>
            </a:r>
            <a:r>
              <a:rPr lang="en-US" sz="2000" dirty="0"/>
              <a:t>	</a:t>
            </a:r>
            <a:r>
              <a:rPr lang="en-US" sz="2000" b="1" u="sng" dirty="0"/>
              <a:t>time</a:t>
            </a:r>
          </a:p>
          <a:p>
            <a:pPr marL="0" indent="0">
              <a:buNone/>
            </a:pPr>
            <a:r>
              <a:rPr lang="en-US" sz="2000" dirty="0"/>
              <a:t>68        </a:t>
            </a:r>
            <a:r>
              <a:rPr lang="en-US" sz="2000" b="1" dirty="0">
                <a:solidFill>
                  <a:srgbClr val="C00000"/>
                </a:solidFill>
              </a:rPr>
              <a:t>&gt; 1.6 days</a:t>
            </a:r>
          </a:p>
          <a:p>
            <a:pPr marL="0" indent="0">
              <a:buNone/>
            </a:pPr>
            <a:r>
              <a:rPr lang="en-US" sz="2000" dirty="0"/>
              <a:t>69	2.6 days</a:t>
            </a:r>
          </a:p>
          <a:p>
            <a:pPr marL="0" indent="0">
              <a:buNone/>
            </a:pPr>
            <a:r>
              <a:rPr lang="en-US" sz="2000" dirty="0"/>
              <a:t>70            4.2 days</a:t>
            </a:r>
          </a:p>
          <a:p>
            <a:pPr marL="0" indent="0">
              <a:buNone/>
            </a:pPr>
            <a:r>
              <a:rPr lang="en-US" sz="2000" b="1" dirty="0"/>
              <a:t>71	6.7 days</a:t>
            </a:r>
          </a:p>
          <a:p>
            <a:pPr marL="0" indent="0">
              <a:buNone/>
            </a:pPr>
            <a:r>
              <a:rPr lang="en-US" sz="2000" dirty="0"/>
              <a:t>72         11.1 days</a:t>
            </a:r>
          </a:p>
          <a:p>
            <a:pPr marL="0" indent="0">
              <a:buNone/>
            </a:pPr>
            <a:r>
              <a:rPr lang="en-US" sz="2000" dirty="0"/>
              <a:t>73         18.1 days</a:t>
            </a:r>
          </a:p>
          <a:p>
            <a:pPr marL="0" indent="0">
              <a:buNone/>
            </a:pPr>
            <a:r>
              <a:rPr lang="en-US" sz="2000" dirty="0"/>
              <a:t>74        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29.3 days</a:t>
            </a:r>
          </a:p>
          <a:p>
            <a:pPr marL="0" indent="0">
              <a:buNone/>
            </a:pPr>
            <a:r>
              <a:rPr lang="en-US" sz="2000" dirty="0"/>
              <a:t>75  </a:t>
            </a:r>
            <a:r>
              <a:rPr lang="en-US" sz="2000" b="1" dirty="0">
                <a:solidFill>
                  <a:srgbClr val="C00000"/>
                </a:solidFill>
              </a:rPr>
              <a:t>&gt; 1.5 months</a:t>
            </a:r>
          </a:p>
          <a:p>
            <a:pPr marL="0" indent="0">
              <a:buNone/>
            </a:pPr>
            <a:r>
              <a:rPr lang="en-US" sz="2000" dirty="0"/>
              <a:t>76      2.5 months</a:t>
            </a:r>
          </a:p>
          <a:p>
            <a:pPr marL="0" indent="0">
              <a:buNone/>
            </a:pPr>
            <a:r>
              <a:rPr lang="en-US" sz="2000" dirty="0"/>
              <a:t>77      4.1 months</a:t>
            </a:r>
          </a:p>
          <a:p>
            <a:pPr marL="0" indent="0">
              <a:buNone/>
            </a:pPr>
            <a:r>
              <a:rPr lang="en-US" sz="2000" dirty="0"/>
              <a:t>78      6.7 months</a:t>
            </a:r>
          </a:p>
          <a:p>
            <a:pPr marL="0" indent="0">
              <a:buNone/>
            </a:pPr>
            <a:r>
              <a:rPr lang="en-US" sz="2000" dirty="0"/>
              <a:t>79    10.9 months</a:t>
            </a:r>
          </a:p>
          <a:p>
            <a:pPr marL="0" indent="0">
              <a:buNone/>
            </a:pPr>
            <a:r>
              <a:rPr lang="en-US" sz="2000" dirty="0"/>
              <a:t>80           </a:t>
            </a:r>
            <a:r>
              <a:rPr lang="en-US" sz="2000" b="1" dirty="0">
                <a:solidFill>
                  <a:srgbClr val="C00000"/>
                </a:solidFill>
              </a:rPr>
              <a:t>&gt; 1.5 </a:t>
            </a:r>
            <a:r>
              <a:rPr lang="en-US" sz="2000" b="1" dirty="0" err="1">
                <a:solidFill>
                  <a:srgbClr val="C00000"/>
                </a:solidFill>
              </a:rPr>
              <a:t>yrs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/>
              <a:t>81	   2.4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82	   3.9 </a:t>
            </a:r>
            <a:r>
              <a:rPr lang="en-US" sz="2000" b="1" dirty="0" err="1"/>
              <a:t>yrs</a:t>
            </a:r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3886200" y="152401"/>
            <a:ext cx="2057400" cy="6008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3658862" y="5803601"/>
            <a:ext cx="257918" cy="2804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3683998" y="1729711"/>
            <a:ext cx="262673" cy="3048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81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63421"/>
            <a:ext cx="1981200" cy="58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fib(n)</a:t>
            </a:r>
            <a:r>
              <a:rPr lang="en-US" sz="2000" dirty="0"/>
              <a:t>	</a:t>
            </a:r>
            <a:r>
              <a:rPr lang="en-US" sz="2000" b="1" u="sng" dirty="0"/>
              <a:t>time</a:t>
            </a:r>
          </a:p>
          <a:p>
            <a:pPr marL="0" indent="0">
              <a:buNone/>
            </a:pPr>
            <a:r>
              <a:rPr lang="en-US" sz="2000" dirty="0"/>
              <a:t>52	59 sec</a:t>
            </a:r>
          </a:p>
          <a:p>
            <a:pPr marL="0" indent="0">
              <a:buNone/>
            </a:pPr>
            <a:r>
              <a:rPr lang="en-US" sz="2000" dirty="0"/>
              <a:t>53        </a:t>
            </a:r>
            <a:r>
              <a:rPr lang="en-US" sz="2000" b="1" dirty="0">
                <a:solidFill>
                  <a:srgbClr val="C00000"/>
                </a:solidFill>
              </a:rPr>
              <a:t>&gt; 1.6 min</a:t>
            </a:r>
          </a:p>
          <a:p>
            <a:pPr marL="0" indent="0">
              <a:buNone/>
            </a:pPr>
            <a:r>
              <a:rPr lang="en-US" sz="2000" dirty="0"/>
              <a:t>54	2.6 min</a:t>
            </a:r>
          </a:p>
          <a:p>
            <a:pPr marL="0" indent="0">
              <a:buNone/>
            </a:pPr>
            <a:r>
              <a:rPr lang="en-US" sz="2000" dirty="0"/>
              <a:t>55	4.2 min</a:t>
            </a:r>
          </a:p>
          <a:p>
            <a:pPr marL="0" indent="0">
              <a:buNone/>
            </a:pPr>
            <a:r>
              <a:rPr lang="en-US" sz="2000" dirty="0"/>
              <a:t>56	6.9 min</a:t>
            </a:r>
          </a:p>
          <a:p>
            <a:pPr marL="0" indent="0">
              <a:buNone/>
            </a:pPr>
            <a:r>
              <a:rPr lang="en-US" sz="2000" dirty="0"/>
              <a:t>57          11.1 min</a:t>
            </a:r>
          </a:p>
          <a:p>
            <a:pPr marL="0" indent="0">
              <a:buNone/>
            </a:pPr>
            <a:r>
              <a:rPr lang="en-US" sz="2000" dirty="0"/>
              <a:t>58         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18.2 min</a:t>
            </a:r>
          </a:p>
          <a:p>
            <a:pPr marL="0" indent="0">
              <a:buNone/>
            </a:pPr>
            <a:r>
              <a:rPr lang="en-US" sz="2000" dirty="0"/>
              <a:t>59          29.5 min</a:t>
            </a:r>
          </a:p>
          <a:p>
            <a:pPr marL="0" indent="0">
              <a:buNone/>
            </a:pPr>
            <a:r>
              <a:rPr lang="en-US" sz="2000" dirty="0"/>
              <a:t>60          47.9 min</a:t>
            </a:r>
          </a:p>
          <a:p>
            <a:pPr marL="0" indent="0">
              <a:buNone/>
            </a:pPr>
            <a:r>
              <a:rPr lang="en-US" sz="2000" dirty="0"/>
              <a:t>61          </a:t>
            </a:r>
            <a:r>
              <a:rPr lang="en-US" sz="2000" b="1" dirty="0">
                <a:solidFill>
                  <a:srgbClr val="C00000"/>
                </a:solidFill>
              </a:rPr>
              <a:t>&gt; 1.3 </a:t>
            </a:r>
            <a:r>
              <a:rPr lang="en-US" sz="2000" b="1" dirty="0" err="1">
                <a:solidFill>
                  <a:srgbClr val="C00000"/>
                </a:solidFill>
              </a:rPr>
              <a:t>hrs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/>
              <a:t>62	  2.1 </a:t>
            </a:r>
            <a:r>
              <a:rPr lang="en-US" sz="2000" dirty="0" err="1"/>
              <a:t>hrs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63	  3.4 </a:t>
            </a:r>
            <a:r>
              <a:rPr lang="en-US" sz="2000" dirty="0" err="1"/>
              <a:t>hrs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64        </a:t>
            </a:r>
            <a:r>
              <a:rPr lang="en-US" sz="2000" b="1" dirty="0">
                <a:solidFill>
                  <a:srgbClr val="C00000"/>
                </a:solidFill>
              </a:rPr>
              <a:t>     </a:t>
            </a:r>
            <a:r>
              <a:rPr lang="en-US" sz="2000" dirty="0"/>
              <a:t>5.5 </a:t>
            </a:r>
            <a:r>
              <a:rPr lang="en-US" sz="2000" dirty="0" err="1"/>
              <a:t>hrs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65	  9.0 </a:t>
            </a:r>
            <a:r>
              <a:rPr lang="en-US" sz="2000" dirty="0" err="1"/>
              <a:t>hrs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66	14.6 </a:t>
            </a:r>
            <a:r>
              <a:rPr lang="en-US" sz="2000" dirty="0" err="1"/>
              <a:t>hrs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676400" y="152401"/>
            <a:ext cx="2057400" cy="6008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039983" y="627274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You are no more.                            Age of our species has doubled.  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213566" y="263422"/>
            <a:ext cx="1981200" cy="5897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/>
              <a:t>fib(n)</a:t>
            </a:r>
            <a:r>
              <a:rPr lang="en-US" sz="2000" dirty="0"/>
              <a:t>	</a:t>
            </a:r>
            <a:r>
              <a:rPr lang="en-US" sz="2000" b="1" u="sng" dirty="0"/>
              <a:t>time</a:t>
            </a:r>
          </a:p>
          <a:p>
            <a:pPr marL="0" indent="0">
              <a:buNone/>
            </a:pPr>
            <a:r>
              <a:rPr lang="en-US" sz="2000" b="1" dirty="0"/>
              <a:t>89         &gt; 115 </a:t>
            </a:r>
            <a:r>
              <a:rPr lang="en-US" sz="2000" b="1" dirty="0" err="1"/>
              <a:t>yrs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90	187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91	304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92       </a:t>
            </a:r>
            <a:r>
              <a:rPr lang="en-US" sz="2000" b="1" dirty="0">
                <a:solidFill>
                  <a:srgbClr val="C00000"/>
                </a:solidFill>
              </a:rPr>
              <a:t>     </a:t>
            </a:r>
            <a:r>
              <a:rPr lang="en-US" sz="2000" dirty="0"/>
              <a:t>493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93	 801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94      </a:t>
            </a:r>
            <a:r>
              <a:rPr lang="en-US" sz="2000" b="1" dirty="0">
                <a:solidFill>
                  <a:srgbClr val="C00000"/>
                </a:solidFill>
              </a:rPr>
              <a:t>&gt; 1,300 </a:t>
            </a:r>
            <a:r>
              <a:rPr lang="en-US" sz="2000" b="1" dirty="0" err="1">
                <a:solidFill>
                  <a:srgbClr val="C00000"/>
                </a:solidFill>
              </a:rPr>
              <a:t>yrs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/>
              <a:t>95         2,100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96         3,400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97         5,500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98         9,000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99    </a:t>
            </a:r>
            <a:r>
              <a:rPr lang="en-US" sz="2000" b="1" dirty="0">
                <a:solidFill>
                  <a:srgbClr val="C00000"/>
                </a:solidFill>
              </a:rPr>
              <a:t>&gt; 14,000 </a:t>
            </a:r>
            <a:r>
              <a:rPr lang="en-US" sz="2000" b="1" dirty="0" err="1">
                <a:solidFill>
                  <a:srgbClr val="C00000"/>
                </a:solidFill>
              </a:rPr>
              <a:t>yrs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/>
              <a:t>100     23,000 </a:t>
            </a:r>
            <a:r>
              <a:rPr lang="en-US" sz="2000" dirty="0" err="1"/>
              <a:t>yrs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101     38,000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102     62,000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103</a:t>
            </a:r>
            <a:r>
              <a:rPr lang="en-US" sz="2000" b="1" dirty="0">
                <a:solidFill>
                  <a:srgbClr val="C00000"/>
                </a:solidFill>
              </a:rPr>
              <a:t>&gt; 101,000 </a:t>
            </a:r>
            <a:r>
              <a:rPr lang="en-US" sz="2000" b="1" dirty="0" err="1">
                <a:solidFill>
                  <a:srgbClr val="C00000"/>
                </a:solidFill>
              </a:rPr>
              <a:t>yrs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104   165,000 </a:t>
            </a:r>
            <a:r>
              <a:rPr lang="en-US" sz="2000" b="1" dirty="0" err="1"/>
              <a:t>yrs</a:t>
            </a:r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6096000" y="167627"/>
            <a:ext cx="2209800" cy="5993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165347" y="609600"/>
            <a:ext cx="2105297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200503" y="5668608"/>
            <a:ext cx="2092234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886200" y="263423"/>
            <a:ext cx="1981200" cy="589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/>
              <a:t>fib(n)</a:t>
            </a:r>
            <a:r>
              <a:rPr lang="en-US" sz="2000" dirty="0"/>
              <a:t>	</a:t>
            </a:r>
            <a:r>
              <a:rPr lang="en-US" sz="2000" b="1" u="sng" dirty="0"/>
              <a:t>time</a:t>
            </a:r>
          </a:p>
          <a:p>
            <a:pPr marL="0" indent="0">
              <a:buNone/>
            </a:pPr>
            <a:r>
              <a:rPr lang="en-US" sz="2000" dirty="0"/>
              <a:t>68        </a:t>
            </a:r>
            <a:r>
              <a:rPr lang="en-US" sz="2000" b="1" dirty="0">
                <a:solidFill>
                  <a:srgbClr val="C00000"/>
                </a:solidFill>
              </a:rPr>
              <a:t>&gt; 1.6 days</a:t>
            </a:r>
          </a:p>
          <a:p>
            <a:pPr marL="0" indent="0">
              <a:buNone/>
            </a:pPr>
            <a:r>
              <a:rPr lang="en-US" sz="2000" dirty="0"/>
              <a:t>69	2.6 days</a:t>
            </a:r>
          </a:p>
          <a:p>
            <a:pPr marL="0" indent="0">
              <a:buNone/>
            </a:pPr>
            <a:r>
              <a:rPr lang="en-US" sz="2000" dirty="0"/>
              <a:t>70            4.2 days</a:t>
            </a:r>
          </a:p>
          <a:p>
            <a:pPr marL="0" indent="0">
              <a:buNone/>
            </a:pPr>
            <a:r>
              <a:rPr lang="en-US" sz="2000" dirty="0"/>
              <a:t>71	6.7 days</a:t>
            </a:r>
          </a:p>
          <a:p>
            <a:pPr marL="0" indent="0">
              <a:buNone/>
            </a:pPr>
            <a:r>
              <a:rPr lang="en-US" sz="2000" dirty="0"/>
              <a:t>72         11.1 days</a:t>
            </a:r>
          </a:p>
          <a:p>
            <a:pPr marL="0" indent="0">
              <a:buNone/>
            </a:pPr>
            <a:r>
              <a:rPr lang="en-US" sz="2000" dirty="0"/>
              <a:t>73         18.1 days</a:t>
            </a:r>
          </a:p>
          <a:p>
            <a:pPr marL="0" indent="0">
              <a:buNone/>
            </a:pPr>
            <a:r>
              <a:rPr lang="en-US" sz="2000" dirty="0"/>
              <a:t>74        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29.3 days</a:t>
            </a:r>
          </a:p>
          <a:p>
            <a:pPr marL="0" indent="0">
              <a:buNone/>
            </a:pPr>
            <a:r>
              <a:rPr lang="en-US" sz="2000" dirty="0"/>
              <a:t>75  </a:t>
            </a:r>
            <a:r>
              <a:rPr lang="en-US" sz="2000" b="1" dirty="0">
                <a:solidFill>
                  <a:srgbClr val="C00000"/>
                </a:solidFill>
              </a:rPr>
              <a:t>&gt; 1.5 months</a:t>
            </a:r>
          </a:p>
          <a:p>
            <a:pPr marL="0" indent="0">
              <a:buNone/>
            </a:pPr>
            <a:r>
              <a:rPr lang="en-US" sz="2000" dirty="0"/>
              <a:t>76      2.5 months</a:t>
            </a:r>
          </a:p>
          <a:p>
            <a:pPr marL="0" indent="0">
              <a:buNone/>
            </a:pPr>
            <a:r>
              <a:rPr lang="en-US" sz="2000" dirty="0"/>
              <a:t>77      4.1 months</a:t>
            </a:r>
          </a:p>
          <a:p>
            <a:pPr marL="0" indent="0">
              <a:buNone/>
            </a:pPr>
            <a:r>
              <a:rPr lang="en-US" sz="2000" dirty="0"/>
              <a:t>78      6.7 months</a:t>
            </a:r>
          </a:p>
          <a:p>
            <a:pPr marL="0" indent="0">
              <a:buNone/>
            </a:pPr>
            <a:r>
              <a:rPr lang="en-US" sz="2000" dirty="0"/>
              <a:t>79    10.9 months</a:t>
            </a:r>
          </a:p>
          <a:p>
            <a:pPr marL="0" indent="0">
              <a:buNone/>
            </a:pPr>
            <a:r>
              <a:rPr lang="en-US" sz="2000" dirty="0"/>
              <a:t>80           </a:t>
            </a:r>
            <a:r>
              <a:rPr lang="en-US" sz="2000" b="1" dirty="0">
                <a:solidFill>
                  <a:srgbClr val="C00000"/>
                </a:solidFill>
              </a:rPr>
              <a:t>&gt; 1.5 </a:t>
            </a:r>
            <a:r>
              <a:rPr lang="en-US" sz="2000" b="1" dirty="0" err="1">
                <a:solidFill>
                  <a:srgbClr val="C00000"/>
                </a:solidFill>
              </a:rPr>
              <a:t>yrs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/>
              <a:t>81	   2.4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82	   3.9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3886200" y="152401"/>
            <a:ext cx="2057400" cy="6008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5964185" y="5646506"/>
            <a:ext cx="263435" cy="2804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5954163" y="586711"/>
            <a:ext cx="269966" cy="3048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13">
            <a:extLst>
              <a:ext uri="{FF2B5EF4-FFF2-40B4-BE49-F238E27FC236}">
                <a16:creationId xmlns:a16="http://schemas.microsoft.com/office/drawing/2014/main" id="{FEBA146E-1566-F97C-4EC6-6CE6CD1BAE6C}"/>
              </a:ext>
            </a:extLst>
          </p:cNvPr>
          <p:cNvSpPr/>
          <p:nvPr/>
        </p:nvSpPr>
        <p:spPr>
          <a:xfrm>
            <a:off x="1680754" y="6248400"/>
            <a:ext cx="300446" cy="3048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16">
            <a:extLst>
              <a:ext uri="{FF2B5EF4-FFF2-40B4-BE49-F238E27FC236}">
                <a16:creationId xmlns:a16="http://schemas.microsoft.com/office/drawing/2014/main" id="{66F67A5E-27BA-9E4A-1F70-BC297BEBDF2F}"/>
              </a:ext>
            </a:extLst>
          </p:cNvPr>
          <p:cNvSpPr/>
          <p:nvPr/>
        </p:nvSpPr>
        <p:spPr>
          <a:xfrm>
            <a:off x="4876801" y="6272740"/>
            <a:ext cx="263435" cy="2804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63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63421"/>
            <a:ext cx="1981200" cy="58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fib(n)</a:t>
            </a:r>
            <a:r>
              <a:rPr lang="en-US" sz="2000" dirty="0"/>
              <a:t>	</a:t>
            </a:r>
            <a:r>
              <a:rPr lang="en-US" sz="2000" b="1" u="sng" dirty="0"/>
              <a:t>time</a:t>
            </a:r>
          </a:p>
          <a:p>
            <a:pPr marL="0" indent="0">
              <a:buNone/>
            </a:pPr>
            <a:r>
              <a:rPr lang="en-US" sz="2000" dirty="0"/>
              <a:t>52	59 sec</a:t>
            </a:r>
          </a:p>
          <a:p>
            <a:pPr marL="0" indent="0">
              <a:buNone/>
            </a:pPr>
            <a:r>
              <a:rPr lang="en-US" sz="2000" dirty="0"/>
              <a:t>53        </a:t>
            </a:r>
            <a:r>
              <a:rPr lang="en-US" sz="2000" b="1" dirty="0">
                <a:solidFill>
                  <a:srgbClr val="C00000"/>
                </a:solidFill>
              </a:rPr>
              <a:t>&gt; 1.6 min</a:t>
            </a:r>
          </a:p>
          <a:p>
            <a:pPr marL="0" indent="0">
              <a:buNone/>
            </a:pPr>
            <a:r>
              <a:rPr lang="en-US" sz="2000" dirty="0"/>
              <a:t>54	2.6 min</a:t>
            </a:r>
          </a:p>
          <a:p>
            <a:pPr marL="0" indent="0">
              <a:buNone/>
            </a:pPr>
            <a:r>
              <a:rPr lang="en-US" sz="2000" dirty="0"/>
              <a:t>55	4.2 min</a:t>
            </a:r>
          </a:p>
          <a:p>
            <a:pPr marL="0" indent="0">
              <a:buNone/>
            </a:pPr>
            <a:r>
              <a:rPr lang="en-US" sz="2000" dirty="0"/>
              <a:t>56	6.9 min</a:t>
            </a:r>
          </a:p>
          <a:p>
            <a:pPr marL="0" indent="0">
              <a:buNone/>
            </a:pPr>
            <a:r>
              <a:rPr lang="en-US" sz="2000" dirty="0"/>
              <a:t>57          11.1 min</a:t>
            </a:r>
          </a:p>
          <a:p>
            <a:pPr marL="0" indent="0">
              <a:buNone/>
            </a:pPr>
            <a:r>
              <a:rPr lang="en-US" sz="2000" dirty="0"/>
              <a:t>58         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18.2 min</a:t>
            </a:r>
          </a:p>
          <a:p>
            <a:pPr marL="0" indent="0">
              <a:buNone/>
            </a:pPr>
            <a:r>
              <a:rPr lang="en-US" sz="2000" dirty="0"/>
              <a:t>59          29.5 min</a:t>
            </a:r>
          </a:p>
          <a:p>
            <a:pPr marL="0" indent="0">
              <a:buNone/>
            </a:pPr>
            <a:r>
              <a:rPr lang="en-US" sz="2000" dirty="0"/>
              <a:t>60          47.9 min</a:t>
            </a:r>
          </a:p>
          <a:p>
            <a:pPr marL="0" indent="0">
              <a:buNone/>
            </a:pPr>
            <a:r>
              <a:rPr lang="en-US" sz="2000" dirty="0"/>
              <a:t>61          </a:t>
            </a:r>
            <a:r>
              <a:rPr lang="en-US" sz="2000" b="1" dirty="0">
                <a:solidFill>
                  <a:srgbClr val="C00000"/>
                </a:solidFill>
              </a:rPr>
              <a:t>&gt; 1.3 </a:t>
            </a:r>
            <a:r>
              <a:rPr lang="en-US" sz="2000" b="1" dirty="0" err="1">
                <a:solidFill>
                  <a:srgbClr val="C00000"/>
                </a:solidFill>
              </a:rPr>
              <a:t>hrs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/>
              <a:t>62	  2.1 </a:t>
            </a:r>
            <a:r>
              <a:rPr lang="en-US" sz="2000" dirty="0" err="1"/>
              <a:t>hrs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63	  3.4 </a:t>
            </a:r>
            <a:r>
              <a:rPr lang="en-US" sz="2000" dirty="0" err="1"/>
              <a:t>hrs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64        </a:t>
            </a:r>
            <a:r>
              <a:rPr lang="en-US" sz="2000" b="1" dirty="0">
                <a:solidFill>
                  <a:srgbClr val="C00000"/>
                </a:solidFill>
              </a:rPr>
              <a:t>     </a:t>
            </a:r>
            <a:r>
              <a:rPr lang="en-US" sz="2000" dirty="0"/>
              <a:t>5.5 </a:t>
            </a:r>
            <a:r>
              <a:rPr lang="en-US" sz="2000" dirty="0" err="1"/>
              <a:t>hrs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65	  9.0 </a:t>
            </a:r>
            <a:r>
              <a:rPr lang="en-US" sz="2000" dirty="0" err="1"/>
              <a:t>hrs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66	14.6 </a:t>
            </a:r>
            <a:r>
              <a:rPr lang="en-US" sz="2000" dirty="0" err="1"/>
              <a:t>hrs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534400" y="296078"/>
            <a:ext cx="1981200" cy="6561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/>
              <a:t>fib(n)</a:t>
            </a:r>
            <a:r>
              <a:rPr lang="en-US" sz="2000" dirty="0"/>
              <a:t>	</a:t>
            </a:r>
            <a:r>
              <a:rPr lang="en-US" sz="2000" b="1" u="sng" dirty="0"/>
              <a:t>time</a:t>
            </a:r>
          </a:p>
          <a:p>
            <a:pPr marL="0" indent="0">
              <a:buNone/>
            </a:pPr>
            <a:r>
              <a:rPr lang="en-US" sz="2000" dirty="0"/>
              <a:t>114         </a:t>
            </a:r>
            <a:r>
              <a:rPr lang="en-US" sz="2000" b="1" dirty="0">
                <a:solidFill>
                  <a:srgbClr val="C00000"/>
                </a:solidFill>
              </a:rPr>
              <a:t> &gt; 21 mil</a:t>
            </a:r>
          </a:p>
          <a:p>
            <a:pPr marL="0" indent="0">
              <a:buNone/>
            </a:pPr>
            <a:r>
              <a:rPr lang="en-US" sz="2000" dirty="0"/>
              <a:t>115	    34 mil</a:t>
            </a:r>
          </a:p>
          <a:p>
            <a:pPr marL="0" indent="0">
              <a:buNone/>
            </a:pPr>
            <a:r>
              <a:rPr lang="en-US" sz="2000" dirty="0"/>
              <a:t>116         </a:t>
            </a:r>
            <a:r>
              <a:rPr lang="en-US" sz="2000" b="1" dirty="0">
                <a:solidFill>
                  <a:srgbClr val="C00000"/>
                </a:solidFill>
              </a:rPr>
              <a:t>    </a:t>
            </a:r>
            <a:r>
              <a:rPr lang="en-US" sz="2000" dirty="0"/>
              <a:t>55 mil</a:t>
            </a:r>
          </a:p>
          <a:p>
            <a:pPr marL="0" indent="0">
              <a:buNone/>
            </a:pPr>
            <a:r>
              <a:rPr lang="en-US" sz="2000" dirty="0"/>
              <a:t>117	    90 mil</a:t>
            </a:r>
          </a:p>
          <a:p>
            <a:pPr marL="0" indent="0">
              <a:buNone/>
            </a:pPr>
            <a:r>
              <a:rPr lang="en-US" sz="2000" dirty="0"/>
              <a:t>118       </a:t>
            </a:r>
            <a:r>
              <a:rPr lang="en-US" sz="2000" b="1" dirty="0">
                <a:solidFill>
                  <a:srgbClr val="C00000"/>
                </a:solidFill>
              </a:rPr>
              <a:t>&gt; 146 mil</a:t>
            </a:r>
          </a:p>
          <a:p>
            <a:pPr marL="0" indent="0">
              <a:buNone/>
            </a:pPr>
            <a:r>
              <a:rPr lang="en-US" sz="2000" dirty="0"/>
              <a:t>119	  237 mil</a:t>
            </a:r>
          </a:p>
          <a:p>
            <a:pPr marL="0" indent="0">
              <a:buNone/>
            </a:pPr>
            <a:r>
              <a:rPr lang="en-US" sz="2000" dirty="0"/>
              <a:t>120        </a:t>
            </a:r>
            <a:r>
              <a:rPr lang="en-US" sz="2000" b="1" dirty="0">
                <a:solidFill>
                  <a:srgbClr val="C00000"/>
                </a:solidFill>
              </a:rPr>
              <a:t>   </a:t>
            </a:r>
            <a:r>
              <a:rPr lang="en-US" sz="2000" dirty="0"/>
              <a:t>385 mil</a:t>
            </a:r>
          </a:p>
          <a:p>
            <a:pPr marL="0" indent="0">
              <a:buNone/>
            </a:pPr>
            <a:r>
              <a:rPr lang="en-US" sz="2000" dirty="0"/>
              <a:t>121	  624 mil</a:t>
            </a:r>
          </a:p>
          <a:p>
            <a:pPr marL="0" indent="0">
              <a:buNone/>
            </a:pPr>
            <a:r>
              <a:rPr lang="en-US" sz="2000" dirty="0"/>
              <a:t>122   </a:t>
            </a:r>
            <a:r>
              <a:rPr lang="en-US" sz="2000" b="1" dirty="0">
                <a:solidFill>
                  <a:srgbClr val="C00000"/>
                </a:solidFill>
              </a:rPr>
              <a:t>&gt; 1.0 </a:t>
            </a:r>
            <a:r>
              <a:rPr lang="en-US" sz="2000" b="1" dirty="0" err="1">
                <a:solidFill>
                  <a:srgbClr val="C00000"/>
                </a:solidFill>
              </a:rPr>
              <a:t>bil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yrs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/>
              <a:t>123       1.6 </a:t>
            </a:r>
            <a:r>
              <a:rPr lang="en-US" sz="2000" dirty="0" err="1"/>
              <a:t>bil</a:t>
            </a:r>
            <a:r>
              <a:rPr lang="en-US" sz="2000" dirty="0"/>
              <a:t>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124       2.6 </a:t>
            </a:r>
            <a:r>
              <a:rPr lang="en-US" sz="2000" dirty="0" err="1"/>
              <a:t>bil</a:t>
            </a:r>
            <a:r>
              <a:rPr lang="en-US" sz="2000" dirty="0"/>
              <a:t>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125       4.3 </a:t>
            </a:r>
            <a:r>
              <a:rPr lang="en-US" sz="2000" b="1" dirty="0" err="1"/>
              <a:t>bil</a:t>
            </a:r>
            <a:r>
              <a:rPr lang="en-US" sz="2000" b="1" dirty="0"/>
              <a:t> </a:t>
            </a:r>
            <a:r>
              <a:rPr lang="en-US" sz="2000" b="1" dirty="0" err="1"/>
              <a:t>yrs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126       7.0 </a:t>
            </a:r>
            <a:r>
              <a:rPr lang="en-US" sz="2000" dirty="0" err="1"/>
              <a:t>bil</a:t>
            </a:r>
            <a:r>
              <a:rPr lang="en-US" sz="2000" dirty="0"/>
              <a:t>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127     11.4 </a:t>
            </a:r>
            <a:r>
              <a:rPr lang="en-US" sz="2000" dirty="0" err="1"/>
              <a:t>bil</a:t>
            </a:r>
            <a:r>
              <a:rPr lang="en-US" sz="2000" dirty="0"/>
              <a:t>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128      18.6 </a:t>
            </a:r>
            <a:r>
              <a:rPr lang="en-US" sz="2000" b="1" dirty="0" err="1"/>
              <a:t>bil</a:t>
            </a:r>
            <a:r>
              <a:rPr lang="en-US" sz="2000" b="1" dirty="0"/>
              <a:t> </a:t>
            </a:r>
            <a:r>
              <a:rPr lang="en-US" sz="2000" b="1" dirty="0" err="1"/>
              <a:t>yr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129      30.1 </a:t>
            </a:r>
            <a:r>
              <a:rPr lang="en-US" sz="2000" dirty="0" err="1"/>
              <a:t>bil</a:t>
            </a:r>
            <a:r>
              <a:rPr lang="en-US" sz="2000" dirty="0"/>
              <a:t> </a:t>
            </a:r>
            <a:r>
              <a:rPr lang="en-US" sz="2000" dirty="0" err="1"/>
              <a:t>yr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676400" y="152401"/>
            <a:ext cx="2057400" cy="6008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58200" y="167626"/>
            <a:ext cx="2057400" cy="6385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525174" y="4723589"/>
            <a:ext cx="19812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534400" y="5791200"/>
            <a:ext cx="1981200" cy="3697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8296574" y="4701818"/>
            <a:ext cx="269966" cy="3048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039983" y="627274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Age of Earth doubled.                   Age of observable universe * 2.</a:t>
            </a:r>
          </a:p>
        </p:txBody>
      </p:sp>
      <p:sp>
        <p:nvSpPr>
          <p:cNvPr id="16" name="5-Point Star 15"/>
          <p:cNvSpPr/>
          <p:nvPr/>
        </p:nvSpPr>
        <p:spPr>
          <a:xfrm>
            <a:off x="8305801" y="5791200"/>
            <a:ext cx="263435" cy="2804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96000" y="167627"/>
            <a:ext cx="2209800" cy="5993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886200" y="263423"/>
            <a:ext cx="1981200" cy="589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/>
              <a:t>fib(n)</a:t>
            </a:r>
            <a:r>
              <a:rPr lang="en-US" sz="2000" dirty="0"/>
              <a:t>	</a:t>
            </a:r>
            <a:r>
              <a:rPr lang="en-US" sz="2000" b="1" u="sng" dirty="0"/>
              <a:t>time</a:t>
            </a:r>
          </a:p>
          <a:p>
            <a:pPr marL="0" indent="0">
              <a:buNone/>
            </a:pPr>
            <a:r>
              <a:rPr lang="en-US" sz="2000" dirty="0"/>
              <a:t>68        </a:t>
            </a:r>
            <a:r>
              <a:rPr lang="en-US" sz="2000" b="1" dirty="0">
                <a:solidFill>
                  <a:srgbClr val="C00000"/>
                </a:solidFill>
              </a:rPr>
              <a:t>&gt; 1.6 days</a:t>
            </a:r>
          </a:p>
          <a:p>
            <a:pPr marL="0" indent="0">
              <a:buNone/>
            </a:pPr>
            <a:r>
              <a:rPr lang="en-US" sz="2000" dirty="0"/>
              <a:t>69	2.6 days</a:t>
            </a:r>
          </a:p>
          <a:p>
            <a:pPr marL="0" indent="0">
              <a:buNone/>
            </a:pPr>
            <a:r>
              <a:rPr lang="en-US" sz="2000" dirty="0"/>
              <a:t>70            4.2 days</a:t>
            </a:r>
          </a:p>
          <a:p>
            <a:pPr marL="0" indent="0">
              <a:buNone/>
            </a:pPr>
            <a:r>
              <a:rPr lang="en-US" sz="2000" dirty="0"/>
              <a:t>71	6.7 days</a:t>
            </a:r>
          </a:p>
          <a:p>
            <a:pPr marL="0" indent="0">
              <a:buNone/>
            </a:pPr>
            <a:r>
              <a:rPr lang="en-US" sz="2000" dirty="0"/>
              <a:t>72         11.1 days</a:t>
            </a:r>
          </a:p>
          <a:p>
            <a:pPr marL="0" indent="0">
              <a:buNone/>
            </a:pPr>
            <a:r>
              <a:rPr lang="en-US" sz="2000" dirty="0"/>
              <a:t>73         18.1 days</a:t>
            </a:r>
          </a:p>
          <a:p>
            <a:pPr marL="0" indent="0">
              <a:buNone/>
            </a:pPr>
            <a:r>
              <a:rPr lang="en-US" sz="2000" dirty="0"/>
              <a:t>74        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29.3 days</a:t>
            </a:r>
          </a:p>
          <a:p>
            <a:pPr marL="0" indent="0">
              <a:buNone/>
            </a:pPr>
            <a:r>
              <a:rPr lang="en-US" sz="2000" dirty="0"/>
              <a:t>75  </a:t>
            </a:r>
            <a:r>
              <a:rPr lang="en-US" sz="2000" b="1" dirty="0">
                <a:solidFill>
                  <a:srgbClr val="C00000"/>
                </a:solidFill>
              </a:rPr>
              <a:t>&gt; 1.5 months</a:t>
            </a:r>
          </a:p>
          <a:p>
            <a:pPr marL="0" indent="0">
              <a:buNone/>
            </a:pPr>
            <a:r>
              <a:rPr lang="en-US" sz="2000" dirty="0"/>
              <a:t>76      2.5 months</a:t>
            </a:r>
          </a:p>
          <a:p>
            <a:pPr marL="0" indent="0">
              <a:buNone/>
            </a:pPr>
            <a:r>
              <a:rPr lang="en-US" sz="2000" dirty="0"/>
              <a:t>77      4.1 months</a:t>
            </a:r>
          </a:p>
          <a:p>
            <a:pPr marL="0" indent="0">
              <a:buNone/>
            </a:pPr>
            <a:r>
              <a:rPr lang="en-US" sz="2000" dirty="0"/>
              <a:t>78      6.7 months</a:t>
            </a:r>
          </a:p>
          <a:p>
            <a:pPr marL="0" indent="0">
              <a:buNone/>
            </a:pPr>
            <a:r>
              <a:rPr lang="en-US" sz="2000" dirty="0"/>
              <a:t>79    10.9 months</a:t>
            </a:r>
          </a:p>
          <a:p>
            <a:pPr marL="0" indent="0">
              <a:buNone/>
            </a:pPr>
            <a:r>
              <a:rPr lang="en-US" sz="2000" dirty="0"/>
              <a:t>80           </a:t>
            </a:r>
            <a:r>
              <a:rPr lang="en-US" sz="2000" b="1" dirty="0">
                <a:solidFill>
                  <a:srgbClr val="C00000"/>
                </a:solidFill>
              </a:rPr>
              <a:t>&gt; 1.5 </a:t>
            </a:r>
            <a:r>
              <a:rPr lang="en-US" sz="2000" b="1" dirty="0" err="1">
                <a:solidFill>
                  <a:srgbClr val="C00000"/>
                </a:solidFill>
              </a:rPr>
              <a:t>yrs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/>
              <a:t>81	   2.4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82	   3.9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3886200" y="152401"/>
            <a:ext cx="2057400" cy="6008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13">
            <a:extLst>
              <a:ext uri="{FF2B5EF4-FFF2-40B4-BE49-F238E27FC236}">
                <a16:creationId xmlns:a16="http://schemas.microsoft.com/office/drawing/2014/main" id="{2E21654D-C260-AE31-FE91-1850F2BE7987}"/>
              </a:ext>
            </a:extLst>
          </p:cNvPr>
          <p:cNvSpPr/>
          <p:nvPr/>
        </p:nvSpPr>
        <p:spPr>
          <a:xfrm>
            <a:off x="1680754" y="6248400"/>
            <a:ext cx="300446" cy="3048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16">
            <a:extLst>
              <a:ext uri="{FF2B5EF4-FFF2-40B4-BE49-F238E27FC236}">
                <a16:creationId xmlns:a16="http://schemas.microsoft.com/office/drawing/2014/main" id="{448ABB3F-ED31-9FA2-3619-691F4AF0252F}"/>
              </a:ext>
            </a:extLst>
          </p:cNvPr>
          <p:cNvSpPr/>
          <p:nvPr/>
        </p:nvSpPr>
        <p:spPr>
          <a:xfrm>
            <a:off x="4876801" y="6272740"/>
            <a:ext cx="263435" cy="2804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74599A7-B429-8D5E-9A5C-337EAE042E85}"/>
              </a:ext>
            </a:extLst>
          </p:cNvPr>
          <p:cNvSpPr txBox="1">
            <a:spLocks/>
          </p:cNvSpPr>
          <p:nvPr/>
        </p:nvSpPr>
        <p:spPr>
          <a:xfrm>
            <a:off x="6213566" y="263422"/>
            <a:ext cx="1981200" cy="5897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/>
              <a:t>fib(n)</a:t>
            </a:r>
            <a:r>
              <a:rPr lang="en-US" sz="2000" dirty="0"/>
              <a:t>	</a:t>
            </a:r>
            <a:r>
              <a:rPr lang="en-US" sz="2000" b="1" u="sng" dirty="0"/>
              <a:t>time</a:t>
            </a:r>
          </a:p>
          <a:p>
            <a:pPr marL="0" indent="0">
              <a:buNone/>
            </a:pPr>
            <a:r>
              <a:rPr lang="en-US" sz="2000" dirty="0"/>
              <a:t>89</a:t>
            </a:r>
            <a:r>
              <a:rPr lang="en-US" sz="2000" b="1" dirty="0"/>
              <a:t>         </a:t>
            </a:r>
            <a:r>
              <a:rPr lang="en-US" sz="2000" b="1" dirty="0">
                <a:solidFill>
                  <a:srgbClr val="C00000"/>
                </a:solidFill>
              </a:rPr>
              <a:t>&gt; 115 </a:t>
            </a:r>
            <a:r>
              <a:rPr lang="en-US" sz="2000" b="1" dirty="0" err="1">
                <a:solidFill>
                  <a:srgbClr val="C00000"/>
                </a:solidFill>
              </a:rPr>
              <a:t>yrs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/>
              <a:t>90	187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91	304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92       </a:t>
            </a:r>
            <a:r>
              <a:rPr lang="en-US" sz="2000" b="1" dirty="0">
                <a:solidFill>
                  <a:srgbClr val="C00000"/>
                </a:solidFill>
              </a:rPr>
              <a:t>     </a:t>
            </a:r>
            <a:r>
              <a:rPr lang="en-US" sz="2000" dirty="0"/>
              <a:t>493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93	 801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94     </a:t>
            </a:r>
            <a:r>
              <a:rPr lang="en-US" sz="2000" b="1" dirty="0">
                <a:solidFill>
                  <a:srgbClr val="C00000"/>
                </a:solidFill>
              </a:rPr>
              <a:t> &gt;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1,300 </a:t>
            </a:r>
            <a:r>
              <a:rPr lang="en-US" sz="2000" b="1" dirty="0" err="1">
                <a:solidFill>
                  <a:srgbClr val="C00000"/>
                </a:solidFill>
              </a:rPr>
              <a:t>yrs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/>
              <a:t>95         2,100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96         3,400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97         5,500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98         9,000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99    </a:t>
            </a:r>
            <a:r>
              <a:rPr lang="en-US" sz="2000" b="1" dirty="0">
                <a:solidFill>
                  <a:srgbClr val="C00000"/>
                </a:solidFill>
              </a:rPr>
              <a:t>&gt; 14,000 </a:t>
            </a:r>
            <a:r>
              <a:rPr lang="en-US" sz="2000" b="1" dirty="0" err="1">
                <a:solidFill>
                  <a:srgbClr val="C00000"/>
                </a:solidFill>
              </a:rPr>
              <a:t>yrs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/>
              <a:t>100     23,000 </a:t>
            </a:r>
            <a:r>
              <a:rPr lang="en-US" sz="2000" dirty="0" err="1"/>
              <a:t>yrs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101     38,000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102     62,000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103</a:t>
            </a:r>
            <a:r>
              <a:rPr lang="en-US" sz="2000" b="1" dirty="0">
                <a:solidFill>
                  <a:srgbClr val="C00000"/>
                </a:solidFill>
              </a:rPr>
              <a:t>&gt; 101,000 </a:t>
            </a:r>
            <a:r>
              <a:rPr lang="en-US" sz="2000" b="1" dirty="0" err="1">
                <a:solidFill>
                  <a:srgbClr val="C00000"/>
                </a:solidFill>
              </a:rPr>
              <a:t>yrs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/>
              <a:t>104   165,000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4439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0"/>
            <a:ext cx="3429000" cy="5867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public static long fib(int n)	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if(n &lt;= 2)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return fib(n-1) + fib(n-2);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}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</a:p>
          <a:p>
            <a:pPr marL="0" indent="0">
              <a:buNone/>
            </a:pPr>
            <a:endParaRPr lang="en-US" sz="21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</a:rPr>
              <a:t>public static long fib2(int n)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</a:rPr>
              <a:t>{</a:t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>
                <a:solidFill>
                  <a:srgbClr val="7030A0"/>
                </a:solidFill>
              </a:rPr>
              <a:t>     if(n&lt;= 2)</a:t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>
                <a:solidFill>
                  <a:srgbClr val="7030A0"/>
                </a:solidFill>
              </a:rPr>
              <a:t>          return 1;</a:t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>
                <a:solidFill>
                  <a:srgbClr val="7030A0"/>
                </a:solidFill>
              </a:rPr>
              <a:t>     </a:t>
            </a:r>
            <a:r>
              <a:rPr lang="en-US" sz="2100" b="1" dirty="0" err="1">
                <a:solidFill>
                  <a:srgbClr val="7030A0"/>
                </a:solidFill>
              </a:rPr>
              <a:t>int</a:t>
            </a:r>
            <a:r>
              <a:rPr lang="en-US" sz="2100" b="1" dirty="0">
                <a:solidFill>
                  <a:srgbClr val="7030A0"/>
                </a:solidFill>
              </a:rPr>
              <a:t> fibo1=1, fibo2=1, sum=1;</a:t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>
                <a:solidFill>
                  <a:srgbClr val="7030A0"/>
                </a:solidFill>
              </a:rPr>
              <a:t>     for(</a:t>
            </a:r>
            <a:r>
              <a:rPr lang="en-US" sz="2100" b="1" dirty="0" err="1">
                <a:solidFill>
                  <a:srgbClr val="7030A0"/>
                </a:solidFill>
              </a:rPr>
              <a:t>int</a:t>
            </a:r>
            <a:r>
              <a:rPr lang="en-US" sz="2100" b="1" dirty="0">
                <a:solidFill>
                  <a:srgbClr val="7030A0"/>
                </a:solidFill>
              </a:rPr>
              <a:t> </a:t>
            </a:r>
            <a:r>
              <a:rPr lang="en-US" sz="2100" b="1" dirty="0" err="1">
                <a:solidFill>
                  <a:srgbClr val="7030A0"/>
                </a:solidFill>
              </a:rPr>
              <a:t>i</a:t>
            </a:r>
            <a:r>
              <a:rPr lang="en-US" sz="2100" b="1" dirty="0">
                <a:solidFill>
                  <a:srgbClr val="7030A0"/>
                </a:solidFill>
              </a:rPr>
              <a:t>= 3; </a:t>
            </a:r>
            <a:r>
              <a:rPr lang="en-US" sz="2100" b="1" dirty="0" err="1">
                <a:solidFill>
                  <a:srgbClr val="7030A0"/>
                </a:solidFill>
              </a:rPr>
              <a:t>i</a:t>
            </a:r>
            <a:r>
              <a:rPr lang="en-US" sz="2100" b="1" dirty="0">
                <a:solidFill>
                  <a:srgbClr val="7030A0"/>
                </a:solidFill>
              </a:rPr>
              <a:t>&lt;= n; </a:t>
            </a:r>
            <a:r>
              <a:rPr lang="en-US" sz="2100" b="1" dirty="0" err="1">
                <a:solidFill>
                  <a:srgbClr val="7030A0"/>
                </a:solidFill>
              </a:rPr>
              <a:t>i</a:t>
            </a:r>
            <a:r>
              <a:rPr lang="en-US" sz="2100" b="1" dirty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</a:rPr>
              <a:t>     {</a:t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>
                <a:solidFill>
                  <a:srgbClr val="7030A0"/>
                </a:solidFill>
              </a:rPr>
              <a:t>          sum = fibo1 + fibo2; 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</a:rPr>
              <a:t>          fibo1 = fibo2;</a:t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>
                <a:solidFill>
                  <a:srgbClr val="7030A0"/>
                </a:solidFill>
              </a:rPr>
              <a:t>          fibo2 = sum;</a:t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>
                <a:solidFill>
                  <a:srgbClr val="7030A0"/>
                </a:solidFill>
              </a:rPr>
              <a:t>     }</a:t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>
                <a:solidFill>
                  <a:srgbClr val="7030A0"/>
                </a:solidFill>
              </a:rPr>
              <a:t>     return sum;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</a:rPr>
              <a:t>} </a:t>
            </a:r>
            <a:r>
              <a:rPr lang="en-US" sz="2100" b="1" dirty="0"/>
              <a:t>  </a:t>
            </a:r>
            <a:r>
              <a:rPr lang="en-US" sz="2400" b="1" dirty="0">
                <a:solidFill>
                  <a:srgbClr val="7030A0"/>
                </a:solidFill>
              </a:rPr>
              <a:t>		</a:t>
            </a:r>
            <a:r>
              <a:rPr lang="en-US" sz="2400" dirty="0">
                <a:solidFill>
                  <a:srgbClr val="C00000"/>
                </a:solidFill>
              </a:rPr>
              <a:t>  </a:t>
            </a:r>
            <a:r>
              <a:rPr lang="en-US" sz="2400" b="1" dirty="0">
                <a:solidFill>
                  <a:srgbClr val="7030A0"/>
                </a:solidFill>
              </a:rPr>
              <a:t>	           			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1200" y="457200"/>
            <a:ext cx="34290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2499043"/>
            <a:ext cx="3429000" cy="342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15000" y="685801"/>
            <a:ext cx="4343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fib(100):	3,736,710,778,780,434,371</a:t>
            </a:r>
          </a:p>
          <a:p>
            <a:r>
              <a:rPr lang="en-US" sz="1800" b="1" dirty="0">
                <a:solidFill>
                  <a:srgbClr val="000000"/>
                </a:solidFill>
              </a:rPr>
              <a:t>time:	23,000 years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Realistically, a Stack Overflow will be thrown for too much memory being used for all those recursive calls.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800" b="1" dirty="0">
                <a:solidFill>
                  <a:srgbClr val="000000"/>
                </a:solidFill>
              </a:rPr>
              <a:t>fib(100):	3,736,710,778,780,434,371</a:t>
            </a:r>
          </a:p>
          <a:p>
            <a:r>
              <a:rPr lang="en-US" sz="1800" b="1" dirty="0">
                <a:solidFill>
                  <a:srgbClr val="000000"/>
                </a:solidFill>
              </a:rPr>
              <a:t>time:	0.007 sec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More code than recursive fib? 	Yes.</a:t>
            </a:r>
          </a:p>
          <a:p>
            <a:r>
              <a:rPr lang="en-US" dirty="0">
                <a:solidFill>
                  <a:srgbClr val="000000"/>
                </a:solidFill>
              </a:rPr>
              <a:t>More confusing looking code? 	Yes.</a:t>
            </a:r>
          </a:p>
          <a:p>
            <a:r>
              <a:rPr lang="en-US" dirty="0">
                <a:solidFill>
                  <a:srgbClr val="000000"/>
                </a:solidFill>
              </a:rPr>
              <a:t>A better method than recursive fib?	Yes.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410200" y="1295400"/>
            <a:ext cx="1752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410200" y="3733800"/>
            <a:ext cx="2209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49B1F90-B970-3B2B-251B-FBFF19CD85D0}"/>
              </a:ext>
            </a:extLst>
          </p:cNvPr>
          <p:cNvSpPr txBox="1"/>
          <p:nvPr/>
        </p:nvSpPr>
        <p:spPr>
          <a:xfrm>
            <a:off x="304800" y="6172200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tested in 2024 on an Intel </a:t>
            </a:r>
            <a:r>
              <a:rPr lang="en-US" dirty="0" err="1"/>
              <a:t>vPRO</a:t>
            </a:r>
            <a:r>
              <a:rPr lang="en-US" dirty="0"/>
              <a:t> i7 </a:t>
            </a:r>
            <a:r>
              <a:rPr lang="en-US" b="0" i="0" dirty="0">
                <a:solidFill>
                  <a:srgbClr val="262626"/>
                </a:solidFill>
                <a:effectLst/>
                <a:latin typeface="intel-clear"/>
              </a:rPr>
              <a:t>5.30 GHz processor, extrapolated as accurately as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20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Power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That is nice.  How would you write that as a formula?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public static double pow(double base, </a:t>
            </a:r>
            <a:r>
              <a:rPr lang="en-US" sz="2800" b="1" dirty="0" err="1">
                <a:solidFill>
                  <a:srgbClr val="7030A0"/>
                </a:solidFill>
              </a:rPr>
              <a:t>int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exp</a:t>
            </a:r>
            <a:r>
              <a:rPr lang="en-US" sz="2800" b="1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    double </a:t>
            </a:r>
            <a:r>
              <a:rPr lang="en-US" sz="2800" b="1" dirty="0" err="1">
                <a:solidFill>
                  <a:srgbClr val="7030A0"/>
                </a:solidFill>
              </a:rPr>
              <a:t>ans</a:t>
            </a:r>
            <a:r>
              <a:rPr lang="en-US" sz="2800" b="1" dirty="0">
                <a:solidFill>
                  <a:srgbClr val="7030A0"/>
                </a:solidFill>
              </a:rPr>
              <a:t> = 1;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    for(</a:t>
            </a:r>
            <a:r>
              <a:rPr lang="en-US" sz="2800" b="1" dirty="0" err="1">
                <a:solidFill>
                  <a:srgbClr val="7030A0"/>
                </a:solidFill>
              </a:rPr>
              <a:t>int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i</a:t>
            </a:r>
            <a:r>
              <a:rPr lang="en-US" sz="2800" b="1" dirty="0">
                <a:solidFill>
                  <a:srgbClr val="7030A0"/>
                </a:solidFill>
              </a:rPr>
              <a:t>=0; </a:t>
            </a:r>
            <a:r>
              <a:rPr lang="en-US" sz="2800" b="1" dirty="0" err="1">
                <a:solidFill>
                  <a:srgbClr val="7030A0"/>
                </a:solidFill>
              </a:rPr>
              <a:t>i</a:t>
            </a:r>
            <a:r>
              <a:rPr lang="en-US" sz="2800" b="1" dirty="0">
                <a:solidFill>
                  <a:srgbClr val="7030A0"/>
                </a:solidFill>
              </a:rPr>
              <a:t> &lt; </a:t>
            </a:r>
            <a:r>
              <a:rPr lang="en-US" sz="2800" b="1" dirty="0" err="1">
                <a:solidFill>
                  <a:srgbClr val="7030A0"/>
                </a:solidFill>
              </a:rPr>
              <a:t>exp</a:t>
            </a:r>
            <a:r>
              <a:rPr lang="en-US" sz="2800" b="1" dirty="0">
                <a:solidFill>
                  <a:srgbClr val="7030A0"/>
                </a:solidFill>
              </a:rPr>
              <a:t>; </a:t>
            </a:r>
            <a:r>
              <a:rPr lang="en-US" sz="2800" b="1" dirty="0" err="1">
                <a:solidFill>
                  <a:srgbClr val="7030A0"/>
                </a:solidFill>
              </a:rPr>
              <a:t>i</a:t>
            </a:r>
            <a:r>
              <a:rPr lang="en-US" sz="2800" b="1" dirty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         </a:t>
            </a:r>
            <a:r>
              <a:rPr lang="en-US" sz="2800" b="1" dirty="0" err="1">
                <a:solidFill>
                  <a:srgbClr val="7030A0"/>
                </a:solidFill>
              </a:rPr>
              <a:t>ans</a:t>
            </a:r>
            <a:r>
              <a:rPr lang="en-US" sz="2800" b="1" dirty="0">
                <a:solidFill>
                  <a:srgbClr val="7030A0"/>
                </a:solidFill>
              </a:rPr>
              <a:t> *= base;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    return </a:t>
            </a:r>
            <a:r>
              <a:rPr lang="en-US" sz="2800" b="1" dirty="0" err="1">
                <a:solidFill>
                  <a:srgbClr val="7030A0"/>
                </a:solidFill>
              </a:rPr>
              <a:t>ans</a:t>
            </a:r>
            <a:r>
              <a:rPr lang="en-US" sz="2800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707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Power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 That is nice.  How would you write that as a formula?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rgbClr val="C00000"/>
                </a:solidFill>
              </a:rPr>
              <a:t>base * base * base * … * base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			            </a:t>
            </a:r>
            <a:r>
              <a:rPr lang="en-US" sz="2400" b="1" dirty="0" err="1">
                <a:solidFill>
                  <a:srgbClr val="C00000"/>
                </a:solidFill>
              </a:rPr>
              <a:t>exp</a:t>
            </a:r>
            <a:r>
              <a:rPr lang="en-US" sz="2400" b="1" dirty="0">
                <a:solidFill>
                  <a:srgbClr val="C00000"/>
                </a:solidFill>
              </a:rPr>
              <a:t> times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public static double pow(double base, </a:t>
            </a:r>
            <a:r>
              <a:rPr lang="en-US" sz="2800" b="1" dirty="0" err="1">
                <a:solidFill>
                  <a:srgbClr val="7030A0"/>
                </a:solidFill>
              </a:rPr>
              <a:t>int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exp</a:t>
            </a:r>
            <a:r>
              <a:rPr lang="en-US" sz="2800" b="1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    double </a:t>
            </a:r>
            <a:r>
              <a:rPr lang="en-US" sz="2800" b="1" dirty="0" err="1">
                <a:solidFill>
                  <a:srgbClr val="7030A0"/>
                </a:solidFill>
              </a:rPr>
              <a:t>ans</a:t>
            </a:r>
            <a:r>
              <a:rPr lang="en-US" sz="2800" b="1" dirty="0">
                <a:solidFill>
                  <a:srgbClr val="7030A0"/>
                </a:solidFill>
              </a:rPr>
              <a:t> = 1;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    for(</a:t>
            </a:r>
            <a:r>
              <a:rPr lang="en-US" sz="2800" b="1" dirty="0" err="1">
                <a:solidFill>
                  <a:srgbClr val="7030A0"/>
                </a:solidFill>
              </a:rPr>
              <a:t>int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i</a:t>
            </a:r>
            <a:r>
              <a:rPr lang="en-US" sz="2800" b="1" dirty="0">
                <a:solidFill>
                  <a:srgbClr val="7030A0"/>
                </a:solidFill>
              </a:rPr>
              <a:t>=0; </a:t>
            </a:r>
            <a:r>
              <a:rPr lang="en-US" sz="2800" b="1" dirty="0" err="1">
                <a:solidFill>
                  <a:srgbClr val="7030A0"/>
                </a:solidFill>
              </a:rPr>
              <a:t>i</a:t>
            </a:r>
            <a:r>
              <a:rPr lang="en-US" sz="2800" b="1" dirty="0">
                <a:solidFill>
                  <a:srgbClr val="7030A0"/>
                </a:solidFill>
              </a:rPr>
              <a:t> &lt; </a:t>
            </a:r>
            <a:r>
              <a:rPr lang="en-US" sz="2800" b="1" dirty="0" err="1">
                <a:solidFill>
                  <a:srgbClr val="7030A0"/>
                </a:solidFill>
              </a:rPr>
              <a:t>exp</a:t>
            </a:r>
            <a:r>
              <a:rPr lang="en-US" sz="2800" b="1" dirty="0">
                <a:solidFill>
                  <a:srgbClr val="7030A0"/>
                </a:solidFill>
              </a:rPr>
              <a:t>; </a:t>
            </a:r>
            <a:r>
              <a:rPr lang="en-US" sz="2800" b="1" dirty="0" err="1">
                <a:solidFill>
                  <a:srgbClr val="7030A0"/>
                </a:solidFill>
              </a:rPr>
              <a:t>i</a:t>
            </a:r>
            <a:r>
              <a:rPr lang="en-US" sz="2800" b="1" dirty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         </a:t>
            </a:r>
            <a:r>
              <a:rPr lang="en-US" sz="2800" b="1" dirty="0" err="1">
                <a:solidFill>
                  <a:srgbClr val="7030A0"/>
                </a:solidFill>
              </a:rPr>
              <a:t>ans</a:t>
            </a:r>
            <a:r>
              <a:rPr lang="en-US" sz="2800" b="1" dirty="0">
                <a:solidFill>
                  <a:srgbClr val="7030A0"/>
                </a:solidFill>
              </a:rPr>
              <a:t> *= base;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    return </a:t>
            </a:r>
            <a:r>
              <a:rPr lang="en-US" sz="2800" b="1" dirty="0" err="1">
                <a:solidFill>
                  <a:srgbClr val="7030A0"/>
                </a:solidFill>
              </a:rPr>
              <a:t>ans</a:t>
            </a:r>
            <a:r>
              <a:rPr lang="en-US" sz="2800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Left Brace 3"/>
          <p:cNvSpPr/>
          <p:nvPr/>
        </p:nvSpPr>
        <p:spPr>
          <a:xfrm rot="16200000">
            <a:off x="6153152" y="715730"/>
            <a:ext cx="190501" cy="33528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3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Power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 This formula is a hunk of crap…</a:t>
            </a:r>
          </a:p>
          <a:p>
            <a:pPr marL="0" indent="0" algn="ctr">
              <a:buNone/>
            </a:pPr>
            <a:r>
              <a:rPr lang="en-US" sz="2200" b="1" dirty="0">
                <a:solidFill>
                  <a:srgbClr val="C00000"/>
                </a:solidFill>
              </a:rPr>
              <a:t>base * base * base * … * base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</a:rPr>
              <a:t>			            </a:t>
            </a:r>
            <a:r>
              <a:rPr lang="en-US" sz="2200" b="1" dirty="0" err="1">
                <a:solidFill>
                  <a:srgbClr val="C00000"/>
                </a:solidFill>
              </a:rPr>
              <a:t>exp</a:t>
            </a:r>
            <a:r>
              <a:rPr lang="en-US" sz="2200" b="1" dirty="0">
                <a:solidFill>
                  <a:srgbClr val="C00000"/>
                </a:solidFill>
              </a:rPr>
              <a:t> times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How about recursion:</a:t>
            </a:r>
          </a:p>
          <a:p>
            <a:pPr lvl="1">
              <a:buFont typeface="Arial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What is the most-simple-input we can send to </a:t>
            </a:r>
            <a:r>
              <a:rPr lang="en-US" sz="2400" b="1" dirty="0" err="1">
                <a:solidFill>
                  <a:srgbClr val="C00000"/>
                </a:solidFill>
              </a:rPr>
              <a:t>base</a:t>
            </a:r>
            <a:r>
              <a:rPr lang="en-US" sz="2400" b="1" baseline="30000" dirty="0" err="1">
                <a:solidFill>
                  <a:srgbClr val="C00000"/>
                </a:solidFill>
              </a:rPr>
              <a:t>exp</a:t>
            </a:r>
            <a:r>
              <a:rPr lang="en-US" sz="2400" b="1" dirty="0">
                <a:solidFill>
                  <a:srgbClr val="C00000"/>
                </a:solidFill>
              </a:rPr>
              <a:t> such that we know the answer without needing any extra steps?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 rot="16200000">
            <a:off x="6153152" y="715730"/>
            <a:ext cx="190501" cy="33528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52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Power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 This formula is a hunk of crap…</a:t>
            </a:r>
          </a:p>
          <a:p>
            <a:pPr marL="0" indent="0" algn="ctr">
              <a:buNone/>
            </a:pPr>
            <a:r>
              <a:rPr lang="en-US" sz="2200" b="1" dirty="0">
                <a:solidFill>
                  <a:srgbClr val="C00000"/>
                </a:solidFill>
              </a:rPr>
              <a:t>base * base * base * … * base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</a:rPr>
              <a:t>			            </a:t>
            </a:r>
            <a:r>
              <a:rPr lang="en-US" sz="2200" b="1" dirty="0" err="1">
                <a:solidFill>
                  <a:srgbClr val="C00000"/>
                </a:solidFill>
              </a:rPr>
              <a:t>exp</a:t>
            </a:r>
            <a:r>
              <a:rPr lang="en-US" sz="2200" b="1" dirty="0">
                <a:solidFill>
                  <a:srgbClr val="C00000"/>
                </a:solidFill>
              </a:rPr>
              <a:t> times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How about recursion:</a:t>
            </a:r>
          </a:p>
          <a:p>
            <a:pPr lvl="1">
              <a:buFont typeface="Arial" charset="0"/>
              <a:buChar char="•"/>
            </a:pPr>
            <a:r>
              <a:rPr lang="en-US" sz="2400" b="1" dirty="0"/>
              <a:t>What is the most-simple-input we can send to </a:t>
            </a:r>
            <a:r>
              <a:rPr lang="en-US" sz="2400" b="1" dirty="0" err="1"/>
              <a:t>base</a:t>
            </a:r>
            <a:r>
              <a:rPr lang="en-US" sz="2400" b="1" baseline="30000" dirty="0" err="1"/>
              <a:t>exp</a:t>
            </a:r>
            <a:r>
              <a:rPr lang="en-US" sz="2400" b="1" dirty="0"/>
              <a:t> such that we know the answer without needing any extra steps?</a:t>
            </a:r>
            <a:r>
              <a:rPr lang="en-US" sz="2400" dirty="0"/>
              <a:t>	</a:t>
            </a:r>
            <a:r>
              <a:rPr lang="en-US" sz="2400" b="1" dirty="0">
                <a:solidFill>
                  <a:srgbClr val="C00000"/>
                </a:solidFill>
              </a:rPr>
              <a:t>base</a:t>
            </a:r>
            <a:r>
              <a:rPr lang="en-US" sz="2400" b="1" baseline="30000" dirty="0">
                <a:solidFill>
                  <a:srgbClr val="C00000"/>
                </a:solidFill>
              </a:rPr>
              <a:t>0</a:t>
            </a:r>
            <a:r>
              <a:rPr lang="en-US" sz="2400" b="1" dirty="0">
                <a:solidFill>
                  <a:srgbClr val="C00000"/>
                </a:solidFill>
              </a:rPr>
              <a:t> is 1</a:t>
            </a:r>
            <a:r>
              <a:rPr lang="en-US" sz="2400" dirty="0"/>
              <a:t>.</a:t>
            </a:r>
          </a:p>
          <a:p>
            <a:pPr lvl="1">
              <a:buFont typeface="Arial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Given complex input, say 5</a:t>
            </a:r>
            <a:r>
              <a:rPr lang="en-US" sz="2400" b="1" baseline="30000" dirty="0">
                <a:solidFill>
                  <a:srgbClr val="C00000"/>
                </a:solidFill>
              </a:rPr>
              <a:t>3</a:t>
            </a:r>
            <a:r>
              <a:rPr lang="en-US" sz="2400" b="1" dirty="0">
                <a:solidFill>
                  <a:srgbClr val="C00000"/>
                </a:solidFill>
              </a:rPr>
              <a:t>, what is one-step-easier?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 rot="16200000">
            <a:off x="6153152" y="715730"/>
            <a:ext cx="190501" cy="33528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Power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 This formula is a hunk of crap…</a:t>
            </a:r>
          </a:p>
          <a:p>
            <a:pPr marL="0" indent="0" algn="ctr">
              <a:buNone/>
            </a:pPr>
            <a:r>
              <a:rPr lang="en-US" sz="2200" b="1" dirty="0">
                <a:solidFill>
                  <a:srgbClr val="C00000"/>
                </a:solidFill>
              </a:rPr>
              <a:t>base * base * base * … * base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</a:rPr>
              <a:t>			            </a:t>
            </a:r>
            <a:r>
              <a:rPr lang="en-US" sz="2200" b="1" dirty="0" err="1">
                <a:solidFill>
                  <a:srgbClr val="C00000"/>
                </a:solidFill>
              </a:rPr>
              <a:t>exp</a:t>
            </a:r>
            <a:r>
              <a:rPr lang="en-US" sz="2200" b="1" dirty="0">
                <a:solidFill>
                  <a:srgbClr val="C00000"/>
                </a:solidFill>
              </a:rPr>
              <a:t> times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How about recursion: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What is the most-simple-input we can send to </a:t>
            </a:r>
            <a:r>
              <a:rPr lang="en-US" sz="2400" dirty="0" err="1"/>
              <a:t>base</a:t>
            </a:r>
            <a:r>
              <a:rPr lang="en-US" sz="2400" baseline="30000" dirty="0" err="1"/>
              <a:t>exp</a:t>
            </a:r>
            <a:r>
              <a:rPr lang="en-US" sz="2400" dirty="0"/>
              <a:t> such that we know the answer without needing any extra steps?	base</a:t>
            </a:r>
            <a:r>
              <a:rPr lang="en-US" sz="2400" baseline="30000" dirty="0"/>
              <a:t>0</a:t>
            </a:r>
            <a:r>
              <a:rPr lang="en-US" sz="2400" dirty="0"/>
              <a:t> is 1.</a:t>
            </a:r>
          </a:p>
          <a:p>
            <a:pPr lvl="1">
              <a:buFont typeface="Arial" charset="0"/>
              <a:buChar char="•"/>
            </a:pPr>
            <a:r>
              <a:rPr lang="en-US" sz="2400" b="1" dirty="0"/>
              <a:t>Given complex input, say 5</a:t>
            </a:r>
            <a:r>
              <a:rPr lang="en-US" sz="2400" b="1" baseline="30000" dirty="0"/>
              <a:t>3</a:t>
            </a:r>
            <a:r>
              <a:rPr lang="en-US" sz="2400" b="1" dirty="0"/>
              <a:t>, what is one-step-easier?  </a:t>
            </a:r>
            <a:r>
              <a:rPr lang="en-US" sz="2400" b="1" dirty="0">
                <a:solidFill>
                  <a:srgbClr val="C00000"/>
                </a:solidFill>
              </a:rPr>
              <a:t>5</a:t>
            </a:r>
            <a:r>
              <a:rPr lang="en-US" sz="2400" b="1" baseline="30000" dirty="0">
                <a:solidFill>
                  <a:srgbClr val="C00000"/>
                </a:solidFill>
              </a:rPr>
              <a:t>2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</a:p>
          <a:p>
            <a:pPr lvl="1">
              <a:buFont typeface="Arial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How can we define 5</a:t>
            </a:r>
            <a:r>
              <a:rPr lang="en-US" sz="2400" b="1" baseline="30000" dirty="0">
                <a:solidFill>
                  <a:srgbClr val="C00000"/>
                </a:solidFill>
              </a:rPr>
              <a:t>3</a:t>
            </a:r>
            <a:r>
              <a:rPr lang="en-US" sz="2400" b="1" dirty="0">
                <a:solidFill>
                  <a:srgbClr val="C00000"/>
                </a:solidFill>
              </a:rPr>
              <a:t> by calling 5</a:t>
            </a:r>
            <a:r>
              <a:rPr lang="en-US" sz="2400" b="1" baseline="30000" dirty="0">
                <a:solidFill>
                  <a:srgbClr val="C00000"/>
                </a:solidFill>
              </a:rPr>
              <a:t>2</a:t>
            </a:r>
            <a:r>
              <a:rPr lang="en-US" sz="2400" b="1" dirty="0">
                <a:solidFill>
                  <a:srgbClr val="C00000"/>
                </a:solidFill>
              </a:rPr>
              <a:t>?</a:t>
            </a:r>
            <a:endParaRPr lang="en-US" sz="2400" b="1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 rot="16200000">
            <a:off x="6153152" y="715730"/>
            <a:ext cx="190501" cy="33528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77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Power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 This formula is a hunk of crap…</a:t>
            </a:r>
          </a:p>
          <a:p>
            <a:pPr marL="0" indent="0" algn="ctr">
              <a:buNone/>
            </a:pPr>
            <a:r>
              <a:rPr lang="en-US" sz="2200" b="1" dirty="0">
                <a:solidFill>
                  <a:srgbClr val="C00000"/>
                </a:solidFill>
              </a:rPr>
              <a:t>base * base * base * … * base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</a:rPr>
              <a:t>			            </a:t>
            </a:r>
            <a:r>
              <a:rPr lang="en-US" sz="2200" b="1" dirty="0" err="1">
                <a:solidFill>
                  <a:srgbClr val="C00000"/>
                </a:solidFill>
              </a:rPr>
              <a:t>exp</a:t>
            </a:r>
            <a:r>
              <a:rPr lang="en-US" sz="2200" b="1" dirty="0">
                <a:solidFill>
                  <a:srgbClr val="C00000"/>
                </a:solidFill>
              </a:rPr>
              <a:t> times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How about recursion: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What is the most-simple-input we can send to </a:t>
            </a:r>
            <a:r>
              <a:rPr lang="en-US" sz="2400" dirty="0" err="1"/>
              <a:t>base</a:t>
            </a:r>
            <a:r>
              <a:rPr lang="en-US" sz="2400" baseline="30000" dirty="0" err="1"/>
              <a:t>exp</a:t>
            </a:r>
            <a:r>
              <a:rPr lang="en-US" sz="2400" dirty="0"/>
              <a:t> such that we know the answer without needing any extra steps?	base</a:t>
            </a:r>
            <a:r>
              <a:rPr lang="en-US" sz="2400" baseline="30000" dirty="0"/>
              <a:t>0</a:t>
            </a:r>
            <a:r>
              <a:rPr lang="en-US" sz="2400" dirty="0"/>
              <a:t> is 1.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Given complex input, say 5</a:t>
            </a:r>
            <a:r>
              <a:rPr lang="en-US" sz="2400" baseline="30000" dirty="0"/>
              <a:t>3</a:t>
            </a:r>
            <a:r>
              <a:rPr lang="en-US" sz="2400" dirty="0"/>
              <a:t>, what is one-step-easier?  </a:t>
            </a:r>
            <a:r>
              <a:rPr lang="en-US" sz="2400" b="1" dirty="0">
                <a:solidFill>
                  <a:srgbClr val="C00000"/>
                </a:solidFill>
              </a:rPr>
              <a:t>5</a:t>
            </a:r>
            <a:r>
              <a:rPr lang="en-US" sz="2400" b="1" baseline="30000" dirty="0">
                <a:solidFill>
                  <a:srgbClr val="C00000"/>
                </a:solidFill>
              </a:rPr>
              <a:t>2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</a:p>
          <a:p>
            <a:pPr lvl="1">
              <a:buFont typeface="Arial" charset="0"/>
              <a:buChar char="•"/>
            </a:pPr>
            <a:r>
              <a:rPr lang="en-US" sz="2400" b="1" dirty="0"/>
              <a:t>How can we define 5</a:t>
            </a:r>
            <a:r>
              <a:rPr lang="en-US" sz="2400" b="1" baseline="30000" dirty="0"/>
              <a:t>3</a:t>
            </a:r>
            <a:r>
              <a:rPr lang="en-US" sz="2400" b="1" dirty="0"/>
              <a:t> by calling 5</a:t>
            </a:r>
            <a:r>
              <a:rPr lang="en-US" sz="2400" b="1" baseline="30000" dirty="0"/>
              <a:t>2</a:t>
            </a:r>
            <a:r>
              <a:rPr lang="en-US" sz="2400" b="1" dirty="0"/>
              <a:t>?  </a:t>
            </a:r>
            <a:r>
              <a:rPr lang="en-US" sz="2400" b="1" dirty="0">
                <a:solidFill>
                  <a:srgbClr val="C00000"/>
                </a:solidFill>
              </a:rPr>
              <a:t>5</a:t>
            </a:r>
            <a:r>
              <a:rPr lang="en-US" sz="2400" b="1" baseline="30000" dirty="0">
                <a:solidFill>
                  <a:srgbClr val="C00000"/>
                </a:solidFill>
              </a:rPr>
              <a:t>3</a:t>
            </a:r>
            <a:r>
              <a:rPr lang="en-US" sz="2400" b="1" dirty="0">
                <a:solidFill>
                  <a:srgbClr val="C00000"/>
                </a:solidFill>
              </a:rPr>
              <a:t> = 5 * 5</a:t>
            </a:r>
            <a:r>
              <a:rPr lang="en-US" sz="2400" b="1" baseline="30000" dirty="0">
                <a:solidFill>
                  <a:srgbClr val="C00000"/>
                </a:solidFill>
              </a:rPr>
              <a:t>2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endParaRPr lang="en-US" sz="2400" b="1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 rot="16200000">
            <a:off x="6153152" y="715730"/>
            <a:ext cx="190501" cy="33528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6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3674</Words>
  <Application>Microsoft Office PowerPoint</Application>
  <PresentationFormat>Widescreen</PresentationFormat>
  <Paragraphs>468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intel-clear</vt:lpstr>
      <vt:lpstr>Office Theme</vt:lpstr>
      <vt:lpstr>R Re Rec Recu Recur Recurs Recursi Recursio Recursion</vt:lpstr>
      <vt:lpstr>Recursive Power Function</vt:lpstr>
      <vt:lpstr>Recursive Power Function</vt:lpstr>
      <vt:lpstr>Recursive Power Function</vt:lpstr>
      <vt:lpstr>Recursive Power Function</vt:lpstr>
      <vt:lpstr>Recursive Power Function</vt:lpstr>
      <vt:lpstr>Recursive Power Function</vt:lpstr>
      <vt:lpstr>Recursive Power Function</vt:lpstr>
      <vt:lpstr>Recursive Power Function</vt:lpstr>
      <vt:lpstr>Recursive Power Function</vt:lpstr>
      <vt:lpstr>Recursive Power Function</vt:lpstr>
      <vt:lpstr>Recursive Power Function</vt:lpstr>
      <vt:lpstr>Recursive Power Function</vt:lpstr>
      <vt:lpstr>Recursive Power Function</vt:lpstr>
      <vt:lpstr>Recursive Power Function</vt:lpstr>
      <vt:lpstr>Recursive Power Function</vt:lpstr>
      <vt:lpstr>Recursive Power Function</vt:lpstr>
      <vt:lpstr>Recursive thinking</vt:lpstr>
      <vt:lpstr>Dangerous Recursion</vt:lpstr>
      <vt:lpstr>PowerPoint Presentation</vt:lpstr>
      <vt:lpstr>PowerPoint Presentation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PowerPoint Presentation</vt:lpstr>
      <vt:lpstr>PowerPoint Presentation</vt:lpstr>
      <vt:lpstr>PowerPoint Presentation</vt:lpstr>
      <vt:lpstr>PowerPoint Presentation</vt:lpstr>
      <vt:lpstr>  </vt:lpstr>
    </vt:vector>
  </TitlesOfParts>
  <Company>Fairfax County Public Schools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Re Rec Recu Recurs Recursi Recursio Recursion</dc:title>
  <dc:creator>Administrator</dc:creator>
  <cp:lastModifiedBy>Oberle, Doug R</cp:lastModifiedBy>
  <cp:revision>33</cp:revision>
  <dcterms:created xsi:type="dcterms:W3CDTF">2014-10-06T18:21:25Z</dcterms:created>
  <dcterms:modified xsi:type="dcterms:W3CDTF">2024-02-23T12:33:31Z</dcterms:modified>
</cp:coreProperties>
</file>