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1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2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FA7D1-4432-BCE2-3ED1-70AE98869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5862" y="2291064"/>
            <a:ext cx="3936275" cy="135170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Black Box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4B83B-F798-4D83-9E44-521E09FE1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931" y="4239912"/>
            <a:ext cx="3492137" cy="1444536"/>
          </a:xfrm>
        </p:spPr>
        <p:txBody>
          <a:bodyPr>
            <a:normAutofit/>
          </a:bodyPr>
          <a:lstStyle/>
          <a:p>
            <a:pPr algn="ctr"/>
            <a:r>
              <a:rPr lang="en-US"/>
              <a:t>A programming design project</a:t>
            </a:r>
          </a:p>
        </p:txBody>
      </p:sp>
      <p:pic>
        <p:nvPicPr>
          <p:cNvPr id="16" name="Picture 3" descr="A group of neon lights&#10;&#10;Description automatically generated">
            <a:extLst>
              <a:ext uri="{FF2B5EF4-FFF2-40B4-BE49-F238E27FC236}">
                <a16:creationId xmlns:a16="http://schemas.microsoft.com/office/drawing/2014/main" id="{E75041E8-929F-1DF0-FB88-0616FF654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5" r="23759"/>
          <a:stretch/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2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BA17-B115-D943-71F1-8A59EA55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7157"/>
            <a:ext cx="10287000" cy="1147762"/>
          </a:xfrm>
        </p:spPr>
        <p:txBody>
          <a:bodyPr/>
          <a:lstStyle/>
          <a:p>
            <a:r>
              <a:rPr lang="en-US" dirty="0"/>
              <a:t>Black Box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F42C-6B49-E0B0-B788-92635C38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54919"/>
            <a:ext cx="10287000" cy="5104317"/>
          </a:xfrm>
        </p:spPr>
        <p:txBody>
          <a:bodyPr/>
          <a:lstStyle/>
          <a:p>
            <a:r>
              <a:rPr lang="en-US" dirty="0"/>
              <a:t>Uses a 12 x 12 grid of cells</a:t>
            </a:r>
          </a:p>
          <a:p>
            <a:pPr lvl="1"/>
            <a:r>
              <a:rPr lang="en-US" dirty="0"/>
              <a:t>Borders represent laser firing stations labeled with a letter a-j, K-T, A-J, k-t,.</a:t>
            </a:r>
          </a:p>
          <a:p>
            <a:pPr lvl="1"/>
            <a:r>
              <a:rPr lang="en-US" dirty="0"/>
              <a:t>Inner 10 x 10 represent the playable space where each cell might contain a mirror / or \.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a   b   c    d   e   f   g   h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j  *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k  .   .    .     .    .    .    .    .    .    .  K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l   .   .    .     .    .    .    .    .    .    .  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 .   .    .     .    .    .    .    \    .    .  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  .   .    .     .    .    .    .    .    .    .  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o  .   .    .     .    .    .    .    .    .    .  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  .   .    .     .    .    .    .    .    .    .  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q  .   .    .     .    .    .    .    .    .    .  Q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r   .   .    /     .    .    .    .    /    .    .  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s  .   .    .     .    .    .    .    .    .    .  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t   .   .    .     .    .    .    .    .    .    .  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 A  B  C   D   E   F  G  H   I   J  *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71C68-10DB-BA85-7C72-2E1273E351D4}"/>
              </a:ext>
            </a:extLst>
          </p:cNvPr>
          <p:cNvSpPr txBox="1"/>
          <p:nvPr/>
        </p:nvSpPr>
        <p:spPr>
          <a:xfrm>
            <a:off x="5295207" y="3333404"/>
            <a:ext cx="6059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inner board will initialize with 10 randomly placed mirrors, randomly chosen between / or \.  The rest will contain dots.</a:t>
            </a:r>
          </a:p>
          <a:p>
            <a:endParaRPr lang="en-US" dirty="0"/>
          </a:p>
          <a:p>
            <a:r>
              <a:rPr lang="en-US" dirty="0"/>
              <a:t>Mirrors will initially be invisible to the client, showing a dot instead, making it indistinguishable from an empty cell.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BA17-B115-D943-71F1-8A59EA55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7157"/>
            <a:ext cx="10287000" cy="1147762"/>
          </a:xfrm>
        </p:spPr>
        <p:txBody>
          <a:bodyPr/>
          <a:lstStyle/>
          <a:p>
            <a:r>
              <a:rPr lang="en-US" dirty="0"/>
              <a:t>Black Box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F42C-6B49-E0B0-B788-92635C38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54919"/>
            <a:ext cx="10287000" cy="5104317"/>
          </a:xfrm>
        </p:spPr>
        <p:txBody>
          <a:bodyPr>
            <a:normAutofit/>
          </a:bodyPr>
          <a:lstStyle/>
          <a:p>
            <a:r>
              <a:rPr lang="en-US" dirty="0"/>
              <a:t>Clients can choose one of two options:</a:t>
            </a:r>
          </a:p>
          <a:p>
            <a:pPr lvl="1"/>
            <a:r>
              <a:rPr lang="en-US" dirty="0"/>
              <a:t>Fire from a laser station, which will reveal the station letter where the laser ends up.</a:t>
            </a:r>
          </a:p>
          <a:p>
            <a:pPr lvl="1"/>
            <a:r>
              <a:rPr lang="en-US" dirty="0"/>
              <a:t>Guess at the location of a mirror.  If guessed correctly, the mirror will be revealed.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a   b   c    d   e   f   g   h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j  *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k  .   .    .     .    .    .    .    .    .    .  K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l   .   .    .     .    .    .    .    .    .    .  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 .   .    .     .    .    .    .    \    .    .  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  .   .    .     .    .    .    .    .    .    .  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o  .   .    .     .    .    .    .    .    .    .  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  .   .    .     .    .    .    .    .    .    .  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q  .   .    .     .    .    .    .    .    .    .  Q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r   .   .    /     .    .    .    .    /    .    .  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s  .   .    .     .    .    .    .    .    .    .  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t   .   .    .     .    .    .    .    .    .    .  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 A  B  C   D   E   F  G  H   I   J  *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71C68-10DB-BA85-7C72-2E1273E351D4}"/>
              </a:ext>
            </a:extLst>
          </p:cNvPr>
          <p:cNvSpPr txBox="1"/>
          <p:nvPr/>
        </p:nvSpPr>
        <p:spPr>
          <a:xfrm>
            <a:off x="5295207" y="3333404"/>
            <a:ext cx="6059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laser fired from station ‘e’ will report ending at station ‘E’ </a:t>
            </a:r>
          </a:p>
          <a:p>
            <a:r>
              <a:rPr lang="en-US" dirty="0"/>
              <a:t>if there is no hidden mirror in between.</a:t>
            </a:r>
          </a:p>
          <a:p>
            <a:endParaRPr lang="en-US" dirty="0"/>
          </a:p>
          <a:p>
            <a:r>
              <a:rPr lang="en-US" dirty="0"/>
              <a:t>A laser fired from station ‘r’ will report ending at station ‘c’, since it will bounce off the mirror at row ‘r’, column ‘c’.</a:t>
            </a:r>
          </a:p>
          <a:p>
            <a:endParaRPr lang="en-US" dirty="0"/>
          </a:p>
          <a:p>
            <a:r>
              <a:rPr lang="en-US" dirty="0"/>
              <a:t>A laser fired from station ‘C’ will report ending at station ‘m’, bouncing off all three of the revealed mirrors.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BE08137-E5DB-DCB2-14FC-865A643C7959}"/>
              </a:ext>
            </a:extLst>
          </p:cNvPr>
          <p:cNvSpPr/>
          <p:nvPr/>
        </p:nvSpPr>
        <p:spPr>
          <a:xfrm>
            <a:off x="1854432" y="5261956"/>
            <a:ext cx="240376" cy="681644"/>
          </a:xfrm>
          <a:prstGeom prst="upArrow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5F88A7-C660-FB26-2550-FECAAE1B6A6F}"/>
              </a:ext>
            </a:extLst>
          </p:cNvPr>
          <p:cNvSpPr/>
          <p:nvPr/>
        </p:nvSpPr>
        <p:spPr>
          <a:xfrm>
            <a:off x="2094808" y="5095701"/>
            <a:ext cx="1263535" cy="207212"/>
          </a:xfrm>
          <a:prstGeom prst="rightArrow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2F2E1BC6-054B-0B93-321B-C6EB5A4503F1}"/>
              </a:ext>
            </a:extLst>
          </p:cNvPr>
          <p:cNvSpPr/>
          <p:nvPr/>
        </p:nvSpPr>
        <p:spPr>
          <a:xfrm>
            <a:off x="3364576" y="3657751"/>
            <a:ext cx="220288" cy="1263535"/>
          </a:xfrm>
          <a:prstGeom prst="upArrow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5F2E55B-5324-DEEB-FDC8-56CF63CE026F}"/>
              </a:ext>
            </a:extLst>
          </p:cNvPr>
          <p:cNvSpPr/>
          <p:nvPr/>
        </p:nvSpPr>
        <p:spPr>
          <a:xfrm>
            <a:off x="1479665" y="3450539"/>
            <a:ext cx="1907771" cy="207212"/>
          </a:xfrm>
          <a:prstGeom prst="leftArrow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BA17-B115-D943-71F1-8A59EA55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7157"/>
            <a:ext cx="10287000" cy="1147762"/>
          </a:xfrm>
        </p:spPr>
        <p:txBody>
          <a:bodyPr/>
          <a:lstStyle/>
          <a:p>
            <a:r>
              <a:rPr lang="en-US" dirty="0"/>
              <a:t>Black Box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F42C-6B49-E0B0-B788-92635C38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54919"/>
            <a:ext cx="10287000" cy="5104317"/>
          </a:xfrm>
        </p:spPr>
        <p:txBody>
          <a:bodyPr/>
          <a:lstStyle/>
          <a:p>
            <a:r>
              <a:rPr lang="en-US" dirty="0"/>
              <a:t>Players get 20 guess attempts and 25 shots to find all 10 mirrors to win.</a:t>
            </a:r>
          </a:p>
          <a:p>
            <a:pPr lvl="1"/>
            <a:r>
              <a:rPr lang="en-US" dirty="0"/>
              <a:t>Running out of either guesses or shots before finding all mirrors will result in a loss.</a:t>
            </a:r>
          </a:p>
          <a:p>
            <a:pPr lvl="1"/>
            <a:r>
              <a:rPr lang="en-US" dirty="0"/>
              <a:t>Each turn should let the user know how many guesses, shots and unrevealed mirrors are left.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a   b   c    d   e   f   g   h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j  *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k  .   .    .     .    .    .    .    .    .    .  K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l   .   .    .     .    .    .    .    .    .    .  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 .   .    .     .    .    .    .    \    .    .  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  .   .    .     .    .    .    .    .    .    .  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o  .   .    .     .    .    .    .    .    .    .  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  .   .    .     .    .    .    .    .    .    .  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q  .   .    .     .    .    .    .    .    .    .  Q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r   .   .    /     .    .    .    .    /    .    .  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s  .   .    .     .    .    .    .    .    .    .  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t   .   .    .     .    .    .    .    .    .    .  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 A  B  C   D   E   F  G  H   I   J  *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71C68-10DB-BA85-7C72-2E1273E351D4}"/>
              </a:ext>
            </a:extLst>
          </p:cNvPr>
          <p:cNvSpPr txBox="1"/>
          <p:nvPr/>
        </p:nvSpPr>
        <p:spPr>
          <a:xfrm>
            <a:off x="5295207" y="3333404"/>
            <a:ext cx="6059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typical turn’s instructions might look like:</a:t>
            </a:r>
          </a:p>
          <a:p>
            <a:endParaRPr lang="en-US" dirty="0"/>
          </a:p>
          <a:p>
            <a:r>
              <a:rPr lang="en-US" dirty="0"/>
              <a:t>Shots left: 18</a:t>
            </a:r>
          </a:p>
          <a:p>
            <a:r>
              <a:rPr lang="en-US" dirty="0"/>
              <a:t>Guesses left: 16</a:t>
            </a:r>
          </a:p>
          <a:p>
            <a:r>
              <a:rPr lang="en-US" dirty="0"/>
              <a:t>Mirrors left to find: 7</a:t>
            </a:r>
          </a:p>
          <a:p>
            <a:endParaRPr lang="en-US" dirty="0"/>
          </a:p>
          <a:p>
            <a:r>
              <a:rPr lang="en-US" dirty="0"/>
              <a:t>Pick an option:</a:t>
            </a:r>
          </a:p>
          <a:p>
            <a:r>
              <a:rPr lang="en-US" dirty="0"/>
              <a:t>S)hoot a LASER</a:t>
            </a:r>
          </a:p>
          <a:p>
            <a:r>
              <a:rPr lang="en-US" dirty="0"/>
              <a:t>G)</a:t>
            </a:r>
            <a:r>
              <a:rPr lang="en-US" dirty="0" err="1"/>
              <a:t>uess</a:t>
            </a:r>
            <a:r>
              <a:rPr lang="en-US" dirty="0"/>
              <a:t> a mirror</a:t>
            </a:r>
          </a:p>
          <a:p>
            <a:r>
              <a:rPr lang="en-US" dirty="0"/>
              <a:t>Q)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BA17-B115-D943-71F1-8A59EA55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7157"/>
            <a:ext cx="10287000" cy="1147762"/>
          </a:xfrm>
        </p:spPr>
        <p:txBody>
          <a:bodyPr/>
          <a:lstStyle/>
          <a:p>
            <a:r>
              <a:rPr lang="en-US" dirty="0"/>
              <a:t>Black Box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F42C-6B49-E0B0-B788-92635C38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54919"/>
            <a:ext cx="10287000" cy="5104317"/>
          </a:xfrm>
        </p:spPr>
        <p:txBody>
          <a:bodyPr/>
          <a:lstStyle/>
          <a:p>
            <a:r>
              <a:rPr lang="en-US" dirty="0"/>
              <a:t>There are some interesting design decisions to be made here:</a:t>
            </a:r>
          </a:p>
          <a:p>
            <a:pPr lvl="1"/>
            <a:r>
              <a:rPr lang="en-US" dirty="0"/>
              <a:t>Should you use a 2-D array that is 10x10 or 12x12?</a:t>
            </a:r>
          </a:p>
          <a:p>
            <a:pPr lvl="1"/>
            <a:r>
              <a:rPr lang="en-US" dirty="0"/>
              <a:t>Should you use an array of primitive characters, single-character Strings or make a Cell object?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a   b   c    d   e   f   g   h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j  *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k  .   .    .     .    .    .    .    .    .    .  K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l   .   .    .     .    .    .    .    .    .    .  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 .   .    .     .    .    .    .    \    .    .  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  .   .    .     .    .    .    .    .    .    .  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o  .   .    .     .    .    .    .    .    .    .  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p  .   .    .     .    .    .    .    .    .    .  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q  .   .    .     .    .    .    .    .    .    .  Q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r   .   .    /     .    .    .    .    /    .    .  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s  .   .    .     .    .    .    .    .    .    .  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t   .   .    .     .    .    .    .    .    .    .  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*  A  B  C   D   E   F  G  H   I   J  *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71C68-10DB-BA85-7C72-2E1273E351D4}"/>
              </a:ext>
            </a:extLst>
          </p:cNvPr>
          <p:cNvSpPr txBox="1"/>
          <p:nvPr/>
        </p:nvSpPr>
        <p:spPr>
          <a:xfrm>
            <a:off x="5295207" y="3333404"/>
            <a:ext cx="6059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client fires a laser, how can that be easily represented so that the laser can move about the board?</a:t>
            </a:r>
          </a:p>
          <a:p>
            <a:endParaRPr lang="en-US" dirty="0"/>
          </a:p>
          <a:p>
            <a:r>
              <a:rPr lang="en-US" dirty="0"/>
              <a:t>What design decisions can be made early on so that it will be easy to move the laser and stop it from moving when it reaches another laser firing station?</a:t>
            </a:r>
          </a:p>
          <a:p>
            <a:endParaRPr lang="en-US" dirty="0"/>
          </a:p>
          <a:p>
            <a:r>
              <a:rPr lang="en-US" dirty="0"/>
              <a:t>Making good design decisions early will make this an easy program to write.  Rushing to code without planning will make for a messy program – one that might need several revisions.</a:t>
            </a:r>
          </a:p>
        </p:txBody>
      </p:sp>
    </p:spTree>
    <p:extLst>
      <p:ext uri="{BB962C8B-B14F-4D97-AF65-F5344CB8AC3E}">
        <p14:creationId xmlns:p14="http://schemas.microsoft.com/office/powerpoint/2010/main" val="312378853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1B2F31"/>
      </a:dk2>
      <a:lt2>
        <a:srgbClr val="F2F3F0"/>
      </a:lt2>
      <a:accent1>
        <a:srgbClr val="8041CF"/>
      </a:accent1>
      <a:accent2>
        <a:srgbClr val="4B47C5"/>
      </a:accent2>
      <a:accent3>
        <a:srgbClr val="4178CF"/>
      </a:accent3>
      <a:accent4>
        <a:srgbClr val="2FA2BD"/>
      </a:accent4>
      <a:accent5>
        <a:srgbClr val="3CC1A3"/>
      </a:accent5>
      <a:accent6>
        <a:srgbClr val="2FBD62"/>
      </a:accent6>
      <a:hlink>
        <a:srgbClr val="339B95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1074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Trade Gothic Next Cond</vt:lpstr>
      <vt:lpstr>Trade Gothic Next Light</vt:lpstr>
      <vt:lpstr>AfterglowVTI</vt:lpstr>
      <vt:lpstr>Black Box Game</vt:lpstr>
      <vt:lpstr>Black Box puzzle</vt:lpstr>
      <vt:lpstr>Black Box puzzle</vt:lpstr>
      <vt:lpstr>Black Box puzzle</vt:lpstr>
      <vt:lpstr>Black Box puzzle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Game</dc:title>
  <dc:creator>Oberle, Doug R</dc:creator>
  <cp:lastModifiedBy>Oberle, Doug R</cp:lastModifiedBy>
  <cp:revision>4</cp:revision>
  <dcterms:created xsi:type="dcterms:W3CDTF">2024-04-02T19:56:39Z</dcterms:created>
  <dcterms:modified xsi:type="dcterms:W3CDTF">2024-04-02T20:33:37Z</dcterms:modified>
</cp:coreProperties>
</file>