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3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7217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76F47-B7D1-E20D-9C66-EFE3A1C3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Black Box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B773-1F4B-469B-8D1C-B3EE3911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Program design suggestions</a:t>
            </a:r>
          </a:p>
        </p:txBody>
      </p:sp>
      <p:pic>
        <p:nvPicPr>
          <p:cNvPr id="4" name="Picture 3" descr="One luminous opened box among closed white square boxes">
            <a:extLst>
              <a:ext uri="{FF2B5EF4-FFF2-40B4-BE49-F238E27FC236}">
                <a16:creationId xmlns:a16="http://schemas.microsoft.com/office/drawing/2014/main" id="{64C325A9-0EB4-A351-97EB-7A9602C5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9" r="25703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plan before you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411125"/>
            <a:ext cx="11101136" cy="4931486"/>
          </a:xfrm>
        </p:spPr>
        <p:txBody>
          <a:bodyPr/>
          <a:lstStyle/>
          <a:p>
            <a:r>
              <a:rPr lang="en-US" dirty="0"/>
              <a:t>Challenge 1: what should the board contain?</a:t>
            </a:r>
          </a:p>
          <a:p>
            <a:pPr lvl="1"/>
            <a:r>
              <a:rPr lang="en-US" dirty="0"/>
              <a:t>Mirrors that have not been guessed at should be hidden and display as a dot.</a:t>
            </a:r>
          </a:p>
          <a:p>
            <a:pPr lvl="1"/>
            <a:r>
              <a:rPr lang="en-US" dirty="0"/>
              <a:t>Using a 2-D array of characters or Strings might require two parallel arrays: </a:t>
            </a:r>
          </a:p>
          <a:p>
            <a:pPr lvl="2"/>
            <a:r>
              <a:rPr lang="en-US" dirty="0"/>
              <a:t>One array that contains the stations and mirrors for the laser to traverse.</a:t>
            </a:r>
          </a:p>
          <a:p>
            <a:pPr lvl="2"/>
            <a:r>
              <a:rPr lang="en-US" dirty="0"/>
              <a:t>One array of </a:t>
            </a:r>
            <a:r>
              <a:rPr lang="en-US" dirty="0" err="1"/>
              <a:t>booleans</a:t>
            </a:r>
            <a:r>
              <a:rPr lang="en-US" dirty="0"/>
              <a:t> to keep track of which (row/col) elements of the first board should be hidden (unguessed mirrors) or revealed (laser stations and guessed mirrors).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Advantage: no extraneous object creation, simple structures used</a:t>
            </a:r>
          </a:p>
          <a:p>
            <a:pPr lvl="1"/>
            <a:r>
              <a:rPr lang="en-US" dirty="0"/>
              <a:t>Disadvantage: more memory use, easy to confuse the two arrays</a:t>
            </a:r>
          </a:p>
          <a:p>
            <a:pPr lvl="2"/>
            <a:r>
              <a:rPr lang="en-US" dirty="0"/>
              <a:t>The array that is shown is different for the array that contains the pure data</a:t>
            </a:r>
          </a:p>
        </p:txBody>
      </p:sp>
    </p:spTree>
    <p:extLst>
      <p:ext uri="{BB962C8B-B14F-4D97-AF65-F5344CB8AC3E}">
        <p14:creationId xmlns:p14="http://schemas.microsoft.com/office/powerpoint/2010/main" val="26806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plan before you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411125"/>
            <a:ext cx="11101136" cy="4931486"/>
          </a:xfrm>
        </p:spPr>
        <p:txBody>
          <a:bodyPr/>
          <a:lstStyle/>
          <a:p>
            <a:r>
              <a:rPr lang="en-US" dirty="0"/>
              <a:t>Challenge 1: what should the board contain?</a:t>
            </a:r>
          </a:p>
          <a:p>
            <a:pPr lvl="1"/>
            <a:r>
              <a:rPr lang="en-US" dirty="0"/>
              <a:t>Mirrors that have not been guessed at should be hidden and display as a dot.</a:t>
            </a:r>
          </a:p>
          <a:p>
            <a:pPr lvl="1"/>
            <a:r>
              <a:rPr lang="en-US" dirty="0"/>
              <a:t>A Cell object can be created to aid in a design that requires only one 2-D array:</a:t>
            </a:r>
          </a:p>
          <a:p>
            <a:pPr lvl="2"/>
            <a:r>
              <a:rPr lang="en-US" dirty="0"/>
              <a:t>A Cell can be comprised of a character and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The character represents either a laser station letter, a dot or a mirror</a:t>
            </a:r>
          </a:p>
          <a:p>
            <a:pPr lvl="3"/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can keep track of whether the cell should be hidden or not</a:t>
            </a:r>
          </a:p>
          <a:p>
            <a:pPr lvl="4"/>
            <a:r>
              <a:rPr lang="en-US" dirty="0"/>
              <a:t>If the Cell should be hidden, it is displayed as a dot.</a:t>
            </a:r>
          </a:p>
          <a:p>
            <a:pPr lvl="4"/>
            <a:r>
              <a:rPr lang="en-US" dirty="0"/>
              <a:t>The state of the </a:t>
            </a:r>
            <a:r>
              <a:rPr lang="en-US" dirty="0" err="1"/>
              <a:t>boolean</a:t>
            </a:r>
            <a:r>
              <a:rPr lang="en-US" dirty="0"/>
              <a:t> can be toggled if a mirror is guessed at correctly, and can direct the </a:t>
            </a:r>
            <a:r>
              <a:rPr lang="en-US" dirty="0" err="1"/>
              <a:t>toString</a:t>
            </a:r>
            <a:r>
              <a:rPr lang="en-US" dirty="0"/>
              <a:t> method to either return the character or a dot.</a:t>
            </a:r>
          </a:p>
          <a:p>
            <a:pPr lvl="1"/>
            <a:r>
              <a:rPr lang="en-US" dirty="0"/>
              <a:t>Advantage: less memory used, less complexity with only one 2-D array.</a:t>
            </a:r>
          </a:p>
        </p:txBody>
      </p:sp>
    </p:spTree>
    <p:extLst>
      <p:ext uri="{BB962C8B-B14F-4D97-AF65-F5344CB8AC3E}">
        <p14:creationId xmlns:p14="http://schemas.microsoft.com/office/powerpoint/2010/main" val="10182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plan before you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411125"/>
            <a:ext cx="11101136" cy="4931486"/>
          </a:xfrm>
        </p:spPr>
        <p:txBody>
          <a:bodyPr/>
          <a:lstStyle/>
          <a:p>
            <a:r>
              <a:rPr lang="en-US" dirty="0"/>
              <a:t>note:  Using Strings for the Cell contents will use more memory than a character.</a:t>
            </a:r>
          </a:p>
          <a:p>
            <a:pPr lvl="1"/>
            <a:r>
              <a:rPr lang="en-US" dirty="0"/>
              <a:t>The code for the String object might be more cumbersome than primitive char code</a:t>
            </a:r>
          </a:p>
          <a:p>
            <a:pPr lvl="2"/>
            <a:r>
              <a:rPr lang="en-US" dirty="0"/>
              <a:t>dot-equals method as opposed to using the == operator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Using the primitive character has one wrinkle:  we want forward and back-slash characters:</a:t>
            </a:r>
          </a:p>
          <a:p>
            <a:pPr lvl="2"/>
            <a:r>
              <a:rPr lang="en-US" dirty="0"/>
              <a:t>The back-slash character ‘\’ is typically used as Java’s escape character.</a:t>
            </a:r>
          </a:p>
          <a:p>
            <a:pPr marL="810000" lvl="2" indent="0">
              <a:buNone/>
            </a:pPr>
            <a:r>
              <a:rPr lang="en-US" dirty="0"/>
              <a:t>		\t	inserts a tab</a:t>
            </a:r>
          </a:p>
          <a:p>
            <a:pPr marL="810000" lvl="2" indent="0">
              <a:buNone/>
            </a:pPr>
            <a:r>
              <a:rPr lang="en-US" dirty="0"/>
              <a:t>		\b	inserts a backspace</a:t>
            </a:r>
          </a:p>
          <a:p>
            <a:pPr marL="810000" lvl="2" indent="0">
              <a:buNone/>
            </a:pPr>
            <a:r>
              <a:rPr lang="en-US" dirty="0"/>
              <a:t>		\n	inserts a new line</a:t>
            </a:r>
          </a:p>
          <a:p>
            <a:pPr marL="810000" lvl="2" indent="0">
              <a:buNone/>
            </a:pPr>
            <a:r>
              <a:rPr lang="en-US" dirty="0"/>
              <a:t>		\”	inserts a double quote</a:t>
            </a:r>
          </a:p>
          <a:p>
            <a:pPr lvl="2"/>
            <a:r>
              <a:rPr lang="en-US" dirty="0"/>
              <a:t>To escape the escape character, you need two back-slashes in a row:</a:t>
            </a:r>
          </a:p>
          <a:p>
            <a:pPr marL="810000" lvl="2" indent="0">
              <a:buNone/>
            </a:pPr>
            <a:r>
              <a:rPr lang="en-US" dirty="0"/>
              <a:t>    char mirror = ‘\\’;		mirror will contain a single backslash character</a:t>
            </a:r>
          </a:p>
        </p:txBody>
      </p:sp>
    </p:spTree>
    <p:extLst>
      <p:ext uri="{BB962C8B-B14F-4D97-AF65-F5344CB8AC3E}">
        <p14:creationId xmlns:p14="http://schemas.microsoft.com/office/powerpoint/2010/main" val="41092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plan before you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411125"/>
            <a:ext cx="11101136" cy="4931486"/>
          </a:xfrm>
        </p:spPr>
        <p:txBody>
          <a:bodyPr/>
          <a:lstStyle/>
          <a:p>
            <a:r>
              <a:rPr lang="en-US" dirty="0"/>
              <a:t>Challenge 2: board size</a:t>
            </a:r>
          </a:p>
          <a:p>
            <a:pPr lvl="1"/>
            <a:r>
              <a:rPr lang="en-US" dirty="0"/>
              <a:t>Should the array be 10x10 or 12x12?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10x10 board will take less memory but will require more complex code to know at what station a laser ends up when it reaches the edge of the board.</a:t>
            </a:r>
          </a:p>
          <a:p>
            <a:pPr lvl="2"/>
            <a:r>
              <a:rPr lang="en-US" dirty="0"/>
              <a:t>Might require helper methods to translate between (row/col) pairs and the names of the laser stations at those positions.</a:t>
            </a:r>
          </a:p>
          <a:p>
            <a:pPr lvl="2"/>
            <a:r>
              <a:rPr lang="en-US" dirty="0"/>
              <a:t>Might require more complex code to display the board with the laser firing station letters.</a:t>
            </a:r>
          </a:p>
          <a:p>
            <a:pPr lvl="1"/>
            <a:r>
              <a:rPr lang="en-US" dirty="0"/>
              <a:t>Making the laser firing stations part of the board will make it 12x12, requiring slightly more memory.  Code will be less complex to know at what position a laser ends up when it reaches the edge of the board.  Code will also be less complex to show the board.</a:t>
            </a:r>
          </a:p>
        </p:txBody>
      </p:sp>
    </p:spTree>
    <p:extLst>
      <p:ext uri="{BB962C8B-B14F-4D97-AF65-F5344CB8AC3E}">
        <p14:creationId xmlns:p14="http://schemas.microsoft.com/office/powerpoint/2010/main" val="322063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plan before you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411125"/>
            <a:ext cx="11101136" cy="4931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 3: how should you model the LASER?</a:t>
            </a:r>
          </a:p>
          <a:p>
            <a:pPr lvl="1"/>
            <a:r>
              <a:rPr lang="en-US" dirty="0"/>
              <a:t>Lasers need to know where they are (board position) and what direction they are moving</a:t>
            </a:r>
          </a:p>
          <a:p>
            <a:pPr lvl="1"/>
            <a:r>
              <a:rPr lang="en-US" dirty="0"/>
              <a:t>Suggestion: a Laser object.</a:t>
            </a:r>
          </a:p>
          <a:p>
            <a:pPr lvl="2"/>
            <a:r>
              <a:rPr lang="en-US" dirty="0"/>
              <a:t>Data-fields: int row, col, direction (0 for UP, 1 for RIGHT, 2 for DOWN, 3 for LEFT)</a:t>
            </a:r>
          </a:p>
          <a:p>
            <a:pPr lvl="2"/>
            <a:r>
              <a:rPr lang="en-US" dirty="0"/>
              <a:t>Methods: </a:t>
            </a:r>
          </a:p>
          <a:p>
            <a:pPr lvl="3"/>
            <a:r>
              <a:rPr lang="en-US" dirty="0"/>
              <a:t>A 1-argument that is sent the letter of the laser firing station it is sent from.  That will initialize the laser to the correct starting point and correct direction.</a:t>
            </a:r>
          </a:p>
          <a:p>
            <a:pPr lvl="3"/>
            <a:r>
              <a:rPr lang="en-US" dirty="0"/>
              <a:t>A 1-argument move method that will be sent the value of the Cell that the laser is currently moving over.</a:t>
            </a:r>
          </a:p>
          <a:p>
            <a:pPr lvl="4"/>
            <a:r>
              <a:rPr lang="en-US" dirty="0"/>
              <a:t>If the laser is on a laser firing station, it will do nothing.</a:t>
            </a:r>
          </a:p>
          <a:p>
            <a:pPr lvl="4"/>
            <a:r>
              <a:rPr lang="en-US" dirty="0"/>
              <a:t>If the laser is on a mirror, it will change directions.</a:t>
            </a:r>
          </a:p>
          <a:p>
            <a:pPr lvl="4"/>
            <a:r>
              <a:rPr lang="en-US" dirty="0"/>
              <a:t>The laser will then move (change its row or column) depending on the direction.</a:t>
            </a:r>
          </a:p>
          <a:p>
            <a:pPr lvl="4"/>
            <a:r>
              <a:rPr lang="en-US" dirty="0"/>
              <a:t>A </a:t>
            </a:r>
            <a:r>
              <a:rPr lang="en-US" dirty="0" err="1"/>
              <a:t>toString</a:t>
            </a:r>
            <a:r>
              <a:rPr lang="en-US" dirty="0"/>
              <a:t> that reports its position for debugging purposes.</a:t>
            </a:r>
          </a:p>
        </p:txBody>
      </p:sp>
    </p:spTree>
    <p:extLst>
      <p:ext uri="{BB962C8B-B14F-4D97-AF65-F5344CB8AC3E}">
        <p14:creationId xmlns:p14="http://schemas.microsoft.com/office/powerpoint/2010/main" val="23887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a Laser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188" y="1253183"/>
            <a:ext cx="6894351" cy="540531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want a laser fired from station ‘a’ to start at 1,1 facing down.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want a laser fired from station ‘J’ to start at 10,10 facing up.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Do we need a 40-tier if-else to translate between laser firing stations and the location/direction of where the laser should be?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I wouldn’t do that to you.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ASCII can help us here.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Every primitive character has a unique integer equivalent: its ASCII value: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‘a’ has the ASCII value 97	(int)(‘a’) is 97     (char)(97) is ‘a’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‘b’ has the ASCII value 98	(int)(‘b’) is 98     (char)(98) is ‘b’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‘c’ has the ASCII value 99           (int)(‘c’) is 99      (char)(99) is ‘c’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So, with some casting, (int)(‘c’ – ‘a’) is (99 – 97) which is 2.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5F05A4-17E9-CB1D-A415-7B0A7A72DD61}"/>
              </a:ext>
            </a:extLst>
          </p:cNvPr>
          <p:cNvSpPr txBox="1">
            <a:spLocks/>
          </p:cNvSpPr>
          <p:nvPr/>
        </p:nvSpPr>
        <p:spPr>
          <a:xfrm>
            <a:off x="667460" y="1253183"/>
            <a:ext cx="4289697" cy="493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37D86-96C2-A6AA-581E-ACD610676EFD}"/>
              </a:ext>
            </a:extLst>
          </p:cNvPr>
          <p:cNvSpPr txBox="1"/>
          <p:nvPr/>
        </p:nvSpPr>
        <p:spPr>
          <a:xfrm>
            <a:off x="539999" y="1180407"/>
            <a:ext cx="609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</p:txBody>
      </p:sp>
    </p:spTree>
    <p:extLst>
      <p:ext uri="{BB962C8B-B14F-4D97-AF65-F5344CB8AC3E}">
        <p14:creationId xmlns:p14="http://schemas.microsoft.com/office/powerpoint/2010/main" val="137216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a Laser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189" y="1253183"/>
            <a:ext cx="5902036" cy="4931486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public Laser (char station)		//constructor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{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if(station&gt;='a' &amp;&amp; station&lt;='j')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{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row = 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col = (int)(station-'a')+1;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DOWN;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}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else if(station&gt;='A' &amp;&amp; station&lt;='J')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{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row = 10;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col = (int)(station-'A')+1;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UP;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}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else if(station&gt;='k' &amp;&amp; station&lt;='t')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{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row = (int)(station-'k')+1;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col = 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RIGHT; 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}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else   //if(station&gt;='K' &amp;&amp; station&lt;='T')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{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row = (int)(station-'K')+1;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col = 10;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LEFT;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}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5F05A4-17E9-CB1D-A415-7B0A7A72DD61}"/>
              </a:ext>
            </a:extLst>
          </p:cNvPr>
          <p:cNvSpPr txBox="1">
            <a:spLocks/>
          </p:cNvSpPr>
          <p:nvPr/>
        </p:nvSpPr>
        <p:spPr>
          <a:xfrm>
            <a:off x="667460" y="1253183"/>
            <a:ext cx="4289697" cy="493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public class Laser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//data-fields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private int row;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private int col;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private int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;  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public static final int UP    = 0;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public static final int RIGHT = 1;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public static final int DOWN  = 2;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public static final int LEFT  = 3;</a:t>
            </a: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9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32B-4F5B-92DA-60AA-05ED33F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8824"/>
            <a:ext cx="11101135" cy="1121583"/>
          </a:xfrm>
        </p:spPr>
        <p:txBody>
          <a:bodyPr/>
          <a:lstStyle/>
          <a:p>
            <a:r>
              <a:rPr lang="en-US" dirty="0"/>
              <a:t>Black Box: a Laser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C07-E24E-7D1B-7178-77C70DB2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188" y="1253183"/>
            <a:ext cx="6894351" cy="4931486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if(station&gt;='a' &amp;&amp; station&lt;='j')</a:t>
            </a:r>
            <a:b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row = 1;</a:t>
            </a:r>
            <a:b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col = (int)(station-'a')+1;</a:t>
            </a:r>
            <a:b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dir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DOWN;</a:t>
            </a:r>
            <a:b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If station is ‘a’, we want the laser to start on row 1, column 1 facing down.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So, col is (int)(‘a’ – ‘a’) + 1 which is (0) + 1 which is 1.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If station is ‘b’, we want the laser to start on row 1, column 2 facing down.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So, col is (int)(‘b’ – ‘a’) + 1 which is (1) + 1 which is 2.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letter ‘b’ is one letter away from ‘a’, so (int)(‘b’ – ‘a’) is 1.  (ASCII value)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If station is ‘j’, we want the laser to start on row 1, column 10 facing down.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So, col is (int)(‘j’ – ‘a’) + 1 which is (9) + 1 which is 10.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letter ‘j’ is 9 letters away from ‘a’, so (int)(‘j’ – ‘a’) is 9. (ASCII again)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5F05A4-17E9-CB1D-A415-7B0A7A72DD61}"/>
              </a:ext>
            </a:extLst>
          </p:cNvPr>
          <p:cNvSpPr txBox="1">
            <a:spLocks/>
          </p:cNvSpPr>
          <p:nvPr/>
        </p:nvSpPr>
        <p:spPr>
          <a:xfrm>
            <a:off x="667460" y="1253183"/>
            <a:ext cx="4289697" cy="493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37D86-96C2-A6AA-581E-ACD610676EFD}"/>
              </a:ext>
            </a:extLst>
          </p:cNvPr>
          <p:cNvSpPr txBox="1"/>
          <p:nvPr/>
        </p:nvSpPr>
        <p:spPr>
          <a:xfrm>
            <a:off x="539999" y="1180407"/>
            <a:ext cx="609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</p:txBody>
      </p:sp>
    </p:spTree>
    <p:extLst>
      <p:ext uri="{BB962C8B-B14F-4D97-AF65-F5344CB8AC3E}">
        <p14:creationId xmlns:p14="http://schemas.microsoft.com/office/powerpoint/2010/main" val="151289566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8E6"/>
      </a:lt2>
      <a:accent1>
        <a:srgbClr val="DE7FA0"/>
      </a:accent1>
      <a:accent2>
        <a:srgbClr val="D76962"/>
      </a:accent2>
      <a:accent3>
        <a:srgbClr val="D5975E"/>
      </a:accent3>
      <a:accent4>
        <a:srgbClr val="AEA450"/>
      </a:accent4>
      <a:accent5>
        <a:srgbClr val="93AA61"/>
      </a:accent5>
      <a:accent6>
        <a:srgbClr val="6DB452"/>
      </a:accent6>
      <a:hlink>
        <a:srgbClr val="568F7B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1753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Bell MT</vt:lpstr>
      <vt:lpstr>Courier New</vt:lpstr>
      <vt:lpstr>Times New Roman</vt:lpstr>
      <vt:lpstr>GlowVTI</vt:lpstr>
      <vt:lpstr>Black Box Game</vt:lpstr>
      <vt:lpstr>Black Box: plan before you code</vt:lpstr>
      <vt:lpstr>Black Box: plan before you code</vt:lpstr>
      <vt:lpstr>Black Box: plan before you code</vt:lpstr>
      <vt:lpstr>Black Box: plan before you code</vt:lpstr>
      <vt:lpstr>Black Box: plan before you code</vt:lpstr>
      <vt:lpstr>Black Box: a Laser object</vt:lpstr>
      <vt:lpstr>Black Box: a Laser object</vt:lpstr>
      <vt:lpstr>Black Box: a Laser object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Game</dc:title>
  <dc:creator>Oberle, Doug R</dc:creator>
  <cp:lastModifiedBy>Oberle, Doug R</cp:lastModifiedBy>
  <cp:revision>4</cp:revision>
  <dcterms:created xsi:type="dcterms:W3CDTF">2024-04-02T20:42:35Z</dcterms:created>
  <dcterms:modified xsi:type="dcterms:W3CDTF">2024-04-02T21:41:12Z</dcterms:modified>
</cp:coreProperties>
</file>