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90" d="100"/>
          <a:sy n="90" d="100"/>
        </p:scale>
        <p:origin x="124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1346268"/>
            <a:ext cx="3956145" cy="306670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Hash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909" y="4412974"/>
            <a:ext cx="3393018" cy="1576188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dirty="0"/>
              <a:t>Collision resolution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15110" y="0"/>
            <a:ext cx="1897292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69118" y="0"/>
            <a:ext cx="1902326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E470C-676C-44DC-A78B-18BD9955B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1" r="30011" b="-2"/>
          <a:stretch/>
        </p:blipFill>
        <p:spPr>
          <a:xfrm>
            <a:off x="5239536" y="10"/>
            <a:ext cx="3904464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5205951" y="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C8C3C31-D2ED-479D-A386-33298BA04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39536" y="0"/>
            <a:ext cx="2010392" cy="6858000"/>
          </a:xfrm>
          <a:custGeom>
            <a:avLst/>
            <a:gdLst>
              <a:gd name="connsiteX0" fmla="*/ 1057499 w 2680522"/>
              <a:gd name="connsiteY0" fmla="*/ 0 h 6858000"/>
              <a:gd name="connsiteX1" fmla="*/ 879731 w 2680522"/>
              <a:gd name="connsiteY1" fmla="*/ 0 h 6858000"/>
              <a:gd name="connsiteX2" fmla="*/ 901855 w 2680522"/>
              <a:gd name="connsiteY2" fmla="*/ 14997 h 6858000"/>
              <a:gd name="connsiteX3" fmla="*/ 2502754 w 2680522"/>
              <a:gd name="connsiteY3" fmla="*/ 3621656 h 6858000"/>
              <a:gd name="connsiteX4" fmla="*/ 628404 w 2680522"/>
              <a:gd name="connsiteY4" fmla="*/ 6374814 h 6858000"/>
              <a:gd name="connsiteX5" fmla="*/ 111756 w 2680522"/>
              <a:gd name="connsiteY5" fmla="*/ 6780599 h 6858000"/>
              <a:gd name="connsiteX6" fmla="*/ 0 w 2680522"/>
              <a:gd name="connsiteY6" fmla="*/ 6858000 h 6858000"/>
              <a:gd name="connsiteX7" fmla="*/ 177768 w 2680522"/>
              <a:gd name="connsiteY7" fmla="*/ 6858000 h 6858000"/>
              <a:gd name="connsiteX8" fmla="*/ 289524 w 2680522"/>
              <a:gd name="connsiteY8" fmla="*/ 6780599 h 6858000"/>
              <a:gd name="connsiteX9" fmla="*/ 806172 w 2680522"/>
              <a:gd name="connsiteY9" fmla="*/ 6374814 h 6858000"/>
              <a:gd name="connsiteX10" fmla="*/ 2680522 w 2680522"/>
              <a:gd name="connsiteY10" fmla="*/ 3621656 h 6858000"/>
              <a:gd name="connsiteX11" fmla="*/ 1079623 w 2680522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522" h="6858000">
                <a:moveTo>
                  <a:pt x="1057499" y="0"/>
                </a:moveTo>
                <a:lnTo>
                  <a:pt x="879731" y="0"/>
                </a:lnTo>
                <a:lnTo>
                  <a:pt x="901855" y="14997"/>
                </a:lnTo>
                <a:cubicBezTo>
                  <a:pt x="1929018" y="754641"/>
                  <a:pt x="2502754" y="2093192"/>
                  <a:pt x="2502754" y="3621656"/>
                </a:cubicBezTo>
                <a:cubicBezTo>
                  <a:pt x="2502754" y="4969131"/>
                  <a:pt x="1574029" y="5602839"/>
                  <a:pt x="628404" y="6374814"/>
                </a:cubicBezTo>
                <a:cubicBezTo>
                  <a:pt x="456201" y="6515397"/>
                  <a:pt x="285574" y="6653108"/>
                  <a:pt x="111756" y="6780599"/>
                </a:cubicBezTo>
                <a:lnTo>
                  <a:pt x="0" y="6858000"/>
                </a:lnTo>
                <a:lnTo>
                  <a:pt x="177768" y="6858000"/>
                </a:lnTo>
                <a:lnTo>
                  <a:pt x="289524" y="6780599"/>
                </a:lnTo>
                <a:cubicBezTo>
                  <a:pt x="463342" y="6653108"/>
                  <a:pt x="633969" y="6515397"/>
                  <a:pt x="806172" y="6374814"/>
                </a:cubicBezTo>
                <a:cubicBezTo>
                  <a:pt x="1751797" y="5602839"/>
                  <a:pt x="2680522" y="4969131"/>
                  <a:pt x="2680522" y="3621656"/>
                </a:cubicBezTo>
                <a:cubicBezTo>
                  <a:pt x="2680522" y="2093192"/>
                  <a:pt x="2106786" y="754641"/>
                  <a:pt x="1079623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 2-D array, making each column a bucket to drop collisions into.</a:t>
            </a:r>
          </a:p>
          <a:p>
            <a:r>
              <a:rPr lang="en-US" sz="2400" dirty="0"/>
              <a:t>When we search for an element, use its hash code to lead you to the column (bucket) to search in.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60 into the bucket index (60 %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90544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06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 2-D array, making each column a bucket to drop collisions into.</a:t>
            </a:r>
          </a:p>
          <a:p>
            <a:r>
              <a:rPr lang="en-US" sz="2400" dirty="0"/>
              <a:t>When we search for an element, use its hash code to lead you to the column (bucket) to search in.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17 into the bucket index (17 %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26036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13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 2-D array, making each column a bucket to drop collisions into.</a:t>
            </a:r>
          </a:p>
          <a:p>
            <a:r>
              <a:rPr lang="en-US" sz="2400" dirty="0"/>
              <a:t>When we search for an element, use its hash code to lead you to the column (bucket) to search in.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97 into the bucket index (97 %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57140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33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Potential problems: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Buckets can fill up.  Then what?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84055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82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Potential problems:</a:t>
            </a:r>
          </a:p>
          <a:p>
            <a:pPr lvl="1"/>
            <a:r>
              <a:rPr lang="en-US" sz="2000" b="1" dirty="0"/>
              <a:t>Buckets can fill up.  Then what?  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Linear Probe into the next bucket with space available.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37521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5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Potential problems:</a:t>
            </a:r>
          </a:p>
          <a:p>
            <a:pPr lvl="1"/>
            <a:r>
              <a:rPr lang="en-US" sz="2000" b="1" dirty="0"/>
              <a:t>Buckets can fill up.  Then what?  </a:t>
            </a:r>
          </a:p>
          <a:p>
            <a:pPr lvl="2"/>
            <a:r>
              <a:rPr lang="en-US" sz="2000" b="1" dirty="0"/>
              <a:t>Linear Probe into the next bucket with space available.</a:t>
            </a:r>
          </a:p>
          <a:p>
            <a:pPr lvl="1"/>
            <a:r>
              <a:rPr lang="en-US" sz="2000" b="1" dirty="0"/>
              <a:t>Waste of memory:  the deeper the buckets, the less of a chance there is of having to linear probe, but we use more memory.</a:t>
            </a:r>
          </a:p>
          <a:p>
            <a:pPr lvl="2"/>
            <a:r>
              <a:rPr lang="en-US" sz="2000" b="1" dirty="0"/>
              <a:t>Memory used for 2-D array elements not occupied.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04566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5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Potential problems:</a:t>
            </a:r>
          </a:p>
          <a:p>
            <a:pPr lvl="1"/>
            <a:r>
              <a:rPr lang="en-US" sz="2000" b="1" dirty="0"/>
              <a:t>Buckets can fill up.  Then what?  </a:t>
            </a:r>
          </a:p>
          <a:p>
            <a:pPr lvl="2"/>
            <a:r>
              <a:rPr lang="en-US" sz="2000" b="1" dirty="0"/>
              <a:t>Linear Probe into the next bucket with space available.</a:t>
            </a:r>
          </a:p>
          <a:p>
            <a:pPr lvl="1"/>
            <a:r>
              <a:rPr lang="en-US" sz="2000" b="1" dirty="0"/>
              <a:t>Waste of memory:  the deeper the buckets, the less of a chance there is of having to linear probe, but we use more memory.</a:t>
            </a:r>
          </a:p>
          <a:p>
            <a:pPr lvl="2"/>
            <a:r>
              <a:rPr lang="en-US" sz="2000" b="1" dirty="0"/>
              <a:t>Memory used for 2-D array elements not occupied.</a:t>
            </a:r>
          </a:p>
          <a:p>
            <a:r>
              <a:rPr lang="en-US" sz="2400" dirty="0"/>
              <a:t>Best case: no collisions.</a:t>
            </a:r>
          </a:p>
          <a:p>
            <a:pPr lvl="1"/>
            <a:r>
              <a:rPr lang="en-US" sz="2000" b="1" dirty="0"/>
              <a:t>O(1) search time.</a:t>
            </a:r>
          </a:p>
          <a:p>
            <a:r>
              <a:rPr lang="en-US" sz="2400" dirty="0"/>
              <a:t>Worst case:  all elements collide.</a:t>
            </a:r>
          </a:p>
          <a:p>
            <a:pPr lvl="1"/>
            <a:r>
              <a:rPr lang="en-US" sz="2000" b="1" dirty="0"/>
              <a:t>O(n) search time.  No better than a linear search, but uses more memory than just an unsorted array.</a:t>
            </a:r>
          </a:p>
        </p:txBody>
      </p:sp>
    </p:spTree>
    <p:extLst>
      <p:ext uri="{BB962C8B-B14F-4D97-AF65-F5344CB8AC3E}">
        <p14:creationId xmlns:p14="http://schemas.microsoft.com/office/powerpoint/2010/main" val="81641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an array of </a:t>
            </a:r>
            <a:r>
              <a:rPr lang="en-US" sz="2400" dirty="0" err="1"/>
              <a:t>ArrayList</a:t>
            </a:r>
            <a:r>
              <a:rPr lang="en-US" sz="2400" dirty="0"/>
              <a:t> or </a:t>
            </a:r>
            <a:r>
              <a:rPr lang="en-US" sz="2400" dirty="0" err="1"/>
              <a:t>LinkedList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each column a bucket to drop collisions into.</a:t>
            </a:r>
          </a:p>
          <a:p>
            <a:r>
              <a:rPr lang="en-US" sz="2400" dirty="0"/>
              <a:t>Memory will only be used for items added to each List.</a:t>
            </a:r>
          </a:p>
          <a:p>
            <a:pPr lvl="1"/>
            <a:r>
              <a:rPr lang="en-US" sz="2000" dirty="0"/>
              <a:t>Except the </a:t>
            </a:r>
            <a:r>
              <a:rPr lang="en-US" sz="2000" dirty="0" err="1"/>
              <a:t>ArrayList</a:t>
            </a:r>
            <a:r>
              <a:rPr lang="en-US" sz="2000" dirty="0"/>
              <a:t> has buffer space.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94 into the bucket index (94 %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67551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52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an array of </a:t>
            </a:r>
            <a:r>
              <a:rPr lang="en-US" sz="2400" dirty="0" err="1"/>
              <a:t>ArrayList</a:t>
            </a:r>
            <a:r>
              <a:rPr lang="en-US" sz="2400" dirty="0"/>
              <a:t> or </a:t>
            </a:r>
            <a:r>
              <a:rPr lang="en-US" sz="2400" dirty="0" err="1"/>
              <a:t>LinkedList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each column a bucket to drop collisions into.</a:t>
            </a:r>
          </a:p>
          <a:p>
            <a:r>
              <a:rPr lang="en-US" sz="2400" dirty="0"/>
              <a:t>Memory will only be used for items added to each List.</a:t>
            </a:r>
          </a:p>
          <a:p>
            <a:pPr lvl="1"/>
            <a:r>
              <a:rPr lang="en-US" sz="2000" dirty="0"/>
              <a:t>Except the </a:t>
            </a:r>
            <a:r>
              <a:rPr lang="en-US" sz="2000" dirty="0" err="1"/>
              <a:t>ArrayList</a:t>
            </a:r>
            <a:r>
              <a:rPr lang="en-US" sz="2000" dirty="0"/>
              <a:t> has buffer space.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37 into the bucket index (37 %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54938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5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an array of </a:t>
            </a:r>
            <a:r>
              <a:rPr lang="en-US" sz="2400" dirty="0" err="1"/>
              <a:t>ArrayList</a:t>
            </a:r>
            <a:r>
              <a:rPr lang="en-US" sz="2400" dirty="0"/>
              <a:t> or </a:t>
            </a:r>
            <a:r>
              <a:rPr lang="en-US" sz="2400" dirty="0" err="1"/>
              <a:t>LinkedList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each column a bucket to drop collisions into.</a:t>
            </a:r>
          </a:p>
          <a:p>
            <a:r>
              <a:rPr lang="en-US" sz="2400" dirty="0"/>
              <a:t>Memory will only be used for items added to each List.</a:t>
            </a:r>
          </a:p>
          <a:p>
            <a:pPr lvl="1"/>
            <a:r>
              <a:rPr lang="en-US" sz="2000" dirty="0"/>
              <a:t>Except the </a:t>
            </a:r>
            <a:r>
              <a:rPr lang="en-US" sz="2000" dirty="0" err="1"/>
              <a:t>ArrayList</a:t>
            </a:r>
            <a:r>
              <a:rPr lang="en-US" sz="2000" dirty="0"/>
              <a:t> has buffer space.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60 into the bucket index (60 %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02150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31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object defined is automatically a subclass of Object and inherits: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/>
              <a:t>You may override any of these methods to make it logical for your user defined object.</a:t>
            </a:r>
          </a:p>
        </p:txBody>
      </p:sp>
    </p:spTree>
    <p:extLst>
      <p:ext uri="{BB962C8B-B14F-4D97-AF65-F5344CB8AC3E}">
        <p14:creationId xmlns:p14="http://schemas.microsoft.com/office/powerpoint/2010/main" val="1237401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an array of </a:t>
            </a:r>
            <a:r>
              <a:rPr lang="en-US" sz="2400" dirty="0" err="1"/>
              <a:t>ArrayList</a:t>
            </a:r>
            <a:r>
              <a:rPr lang="en-US" sz="2400" dirty="0"/>
              <a:t> or </a:t>
            </a:r>
            <a:r>
              <a:rPr lang="en-US" sz="2400" dirty="0" err="1"/>
              <a:t>LinkedList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each column a bucket to drop collisions into.</a:t>
            </a:r>
          </a:p>
          <a:p>
            <a:r>
              <a:rPr lang="en-US" sz="2400" dirty="0"/>
              <a:t>Memory will only be used for items added to each List.</a:t>
            </a:r>
          </a:p>
          <a:p>
            <a:pPr lvl="1"/>
            <a:r>
              <a:rPr lang="en-US" sz="2000" dirty="0"/>
              <a:t>Except the </a:t>
            </a:r>
            <a:r>
              <a:rPr lang="en-US" sz="2000" dirty="0" err="1"/>
              <a:t>ArrayList</a:t>
            </a:r>
            <a:r>
              <a:rPr lang="en-US" sz="2000" dirty="0"/>
              <a:t> has buffer space.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17 into the bucket index (17 %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00495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233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an array of </a:t>
            </a:r>
            <a:r>
              <a:rPr lang="en-US" sz="2400" dirty="0" err="1"/>
              <a:t>ArrayList</a:t>
            </a:r>
            <a:r>
              <a:rPr lang="en-US" sz="2400" dirty="0"/>
              <a:t> or </a:t>
            </a:r>
            <a:r>
              <a:rPr lang="en-US" sz="2400" dirty="0" err="1"/>
              <a:t>LinkedList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each column a bucket to drop collisions into.</a:t>
            </a:r>
          </a:p>
          <a:p>
            <a:r>
              <a:rPr lang="en-US" sz="2400" dirty="0"/>
              <a:t>Memory will only be used for items added to each List.</a:t>
            </a:r>
          </a:p>
          <a:p>
            <a:pPr lvl="1"/>
            <a:r>
              <a:rPr lang="en-US" sz="2000" dirty="0"/>
              <a:t>Except the </a:t>
            </a:r>
            <a:r>
              <a:rPr lang="en-US" sz="2000" dirty="0" err="1"/>
              <a:t>ArrayList</a:t>
            </a:r>
            <a:r>
              <a:rPr lang="en-US" sz="2000" dirty="0"/>
              <a:t> has buffer space.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97 into the bucket index (97 %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44797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20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Better than bucketing:</a:t>
            </a:r>
          </a:p>
          <a:p>
            <a:pPr lvl="1"/>
            <a:r>
              <a:rPr lang="en-US" sz="2000" b="1" dirty="0"/>
              <a:t>Buckets can’t fill up. </a:t>
            </a:r>
          </a:p>
          <a:p>
            <a:pPr lvl="1"/>
            <a:r>
              <a:rPr lang="en-US" sz="2000" b="1" dirty="0"/>
              <a:t>No waste of memory. </a:t>
            </a:r>
          </a:p>
          <a:p>
            <a:r>
              <a:rPr lang="en-US" sz="2400" dirty="0"/>
              <a:t>Best case: no collisions.</a:t>
            </a:r>
          </a:p>
          <a:p>
            <a:pPr lvl="1"/>
            <a:r>
              <a:rPr lang="en-US" sz="2000" b="1" dirty="0"/>
              <a:t>O(1) search time.</a:t>
            </a:r>
          </a:p>
          <a:p>
            <a:r>
              <a:rPr lang="en-US" sz="2400" dirty="0"/>
              <a:t>Worst case:  all elements collide.</a:t>
            </a:r>
          </a:p>
          <a:p>
            <a:pPr lvl="1"/>
            <a:r>
              <a:rPr lang="en-US" sz="2000" b="1" dirty="0"/>
              <a:t>O(n) search time.  No better than a linear search in an unsorted array.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Is there anything better?</a:t>
            </a:r>
          </a:p>
        </p:txBody>
      </p:sp>
    </p:spTree>
    <p:extLst>
      <p:ext uri="{BB962C8B-B14F-4D97-AF65-F5344CB8AC3E}">
        <p14:creationId xmlns:p14="http://schemas.microsoft.com/office/powerpoint/2010/main" val="12912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 BSTs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an array of Binary Search Trees:</a:t>
            </a:r>
          </a:p>
          <a:p>
            <a:pPr lvl="1"/>
            <a:r>
              <a:rPr lang="en-US" sz="2000" dirty="0"/>
              <a:t>each column a bucket to drop collisions into.</a:t>
            </a:r>
          </a:p>
          <a:p>
            <a:r>
              <a:rPr lang="en-US" sz="2400" dirty="0"/>
              <a:t>Memory will only be used for items added to each List.</a:t>
            </a:r>
          </a:p>
          <a:p>
            <a:pPr lvl="1"/>
            <a:r>
              <a:rPr lang="en-US" sz="2000" dirty="0"/>
              <a:t>But the lists are sorted for a O(log n) search time.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84966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562600" y="5029200"/>
            <a:ext cx="3048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9800" y="50292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0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 BSTs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Better than bucketing and chaining Lists:</a:t>
            </a:r>
          </a:p>
          <a:p>
            <a:pPr lvl="1"/>
            <a:r>
              <a:rPr lang="en-US" sz="2000" b="1" dirty="0"/>
              <a:t>Buckets can’t fill up,  no waste of memory, faster search time</a:t>
            </a:r>
          </a:p>
          <a:p>
            <a:r>
              <a:rPr lang="en-US" sz="2400" dirty="0"/>
              <a:t>Best case: no collisions.</a:t>
            </a:r>
          </a:p>
          <a:p>
            <a:pPr lvl="1"/>
            <a:r>
              <a:rPr lang="en-US" sz="2000" b="1" dirty="0"/>
              <a:t>O(1) search time.</a:t>
            </a:r>
          </a:p>
          <a:p>
            <a:r>
              <a:rPr lang="en-US" sz="2400" dirty="0"/>
              <a:t>Worst case:  all elements collide.</a:t>
            </a:r>
          </a:p>
          <a:p>
            <a:pPr lvl="1"/>
            <a:r>
              <a:rPr lang="en-US" sz="2000" b="1" dirty="0"/>
              <a:t>O(log n) search time:  still fast in the worst case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25772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562600" y="5029200"/>
            <a:ext cx="3048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9800" y="50292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433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Chaining BSTs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Given a hash table with 1,000,000,000 elements</a:t>
            </a:r>
          </a:p>
          <a:p>
            <a:pPr lvl="1"/>
            <a:r>
              <a:rPr lang="en-US" sz="2400" dirty="0"/>
              <a:t>Assume the worst case:  all elements collide into the same chain.</a:t>
            </a:r>
          </a:p>
          <a:p>
            <a:pPr lvl="1"/>
            <a:r>
              <a:rPr lang="en-US" sz="2400" dirty="0"/>
              <a:t>Assume the worst of the worst case, that we are searching for the item at the bottom most level of the chain.</a:t>
            </a:r>
          </a:p>
          <a:p>
            <a:pPr lvl="1"/>
            <a:r>
              <a:rPr lang="en-US" sz="2400" dirty="0"/>
              <a:t>It will require no more than inspecting 30 items to find it.</a:t>
            </a:r>
          </a:p>
          <a:p>
            <a:r>
              <a:rPr lang="en-US" sz="2400" dirty="0"/>
              <a:t>Given a hash table with 1,000,000,000,000,000 elements</a:t>
            </a:r>
          </a:p>
          <a:p>
            <a:pPr lvl="1"/>
            <a:r>
              <a:rPr lang="en-US" sz="2400" dirty="0"/>
              <a:t>The worst case of the worst case inspects 50 items.</a:t>
            </a:r>
          </a:p>
          <a:p>
            <a:pPr marL="57150" indent="0">
              <a:buNone/>
            </a:pPr>
            <a:r>
              <a:rPr lang="en-US" dirty="0"/>
              <a:t>This will be done in nanoseconds:</a:t>
            </a:r>
          </a:p>
          <a:p>
            <a:pPr marL="57150" indent="0">
              <a:buNone/>
            </a:pPr>
            <a:r>
              <a:rPr lang="en-US" dirty="0"/>
              <a:t>So close to O(1) search that it is considered O(1)</a:t>
            </a:r>
          </a:p>
        </p:txBody>
      </p:sp>
    </p:spTree>
    <p:extLst>
      <p:ext uri="{BB962C8B-B14F-4D97-AF65-F5344CB8AC3E}">
        <p14:creationId xmlns:p14="http://schemas.microsoft.com/office/powerpoint/2010/main" val="372513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Widget’s </a:t>
            </a:r>
            <a:r>
              <a:rPr lang="en-US" dirty="0" err="1"/>
              <a:t>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 a Widget has a name, which is also the search field.  We want to get a </a:t>
            </a:r>
            <a:r>
              <a:rPr lang="en-US" sz="2800" dirty="0" err="1"/>
              <a:t>hashCode</a:t>
            </a:r>
            <a:r>
              <a:rPr lang="en-US" sz="2800" dirty="0"/>
              <a:t> from name.</a:t>
            </a:r>
          </a:p>
          <a:p>
            <a:r>
              <a:rPr lang="en-US" sz="2800" dirty="0"/>
              <a:t>The String already has a good </a:t>
            </a:r>
            <a:r>
              <a:rPr lang="en-US" sz="2800" dirty="0" err="1"/>
              <a:t>hashCode</a:t>
            </a:r>
            <a:r>
              <a:rPr lang="en-US" sz="2800" dirty="0"/>
              <a:t>, but we will make our own.</a:t>
            </a:r>
          </a:p>
          <a:p>
            <a:r>
              <a:rPr lang="en-US" sz="2800" dirty="0"/>
              <a:t>The client program is responsible for </a:t>
            </a:r>
            <a:r>
              <a:rPr lang="en-US" sz="2800" dirty="0" err="1"/>
              <a:t>modding</a:t>
            </a:r>
            <a:r>
              <a:rPr lang="en-US" sz="2800" dirty="0"/>
              <a:t> the </a:t>
            </a:r>
            <a:r>
              <a:rPr lang="en-US" sz="2800" dirty="0" err="1"/>
              <a:t>hashCode</a:t>
            </a:r>
            <a:r>
              <a:rPr lang="en-US" sz="2800" dirty="0"/>
              <a:t> by the hash table size.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721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45720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public class Widget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private String name;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public Widget(String n)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name = n;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public String </a:t>
            </a:r>
            <a:r>
              <a:rPr lang="en-US" sz="1800" b="1" dirty="0" err="1">
                <a:solidFill>
                  <a:srgbClr val="7030A0"/>
                </a:solidFill>
              </a:rPr>
              <a:t>toString</a:t>
            </a:r>
            <a:r>
              <a:rPr lang="en-US" sz="18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return name;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public </a:t>
            </a:r>
            <a:r>
              <a:rPr lang="en-US" sz="1800" b="1" dirty="0" err="1">
                <a:solidFill>
                  <a:srgbClr val="7030A0"/>
                </a:solidFill>
              </a:rPr>
              <a:t>boolean</a:t>
            </a:r>
            <a:r>
              <a:rPr lang="en-US" sz="1800" b="1" dirty="0">
                <a:solidFill>
                  <a:srgbClr val="7030A0"/>
                </a:solidFill>
              </a:rPr>
              <a:t> equals(Object </a:t>
            </a:r>
            <a:r>
              <a:rPr lang="en-US" sz="1800" b="1" dirty="0" err="1">
                <a:solidFill>
                  <a:srgbClr val="7030A0"/>
                </a:solidFill>
              </a:rPr>
              <a:t>arg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Widget other = (Widget)(</a:t>
            </a:r>
            <a:r>
              <a:rPr lang="en-US" sz="1800" b="1" dirty="0" err="1">
                <a:solidFill>
                  <a:srgbClr val="7030A0"/>
                </a:solidFill>
              </a:rPr>
              <a:t>arg</a:t>
            </a:r>
            <a:r>
              <a:rPr lang="en-US" sz="18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return </a:t>
            </a:r>
            <a:r>
              <a:rPr lang="en-US" sz="1800" b="1" dirty="0" err="1">
                <a:solidFill>
                  <a:srgbClr val="7030A0"/>
                </a:solidFill>
              </a:rPr>
              <a:t>this.name.equals</a:t>
            </a:r>
            <a:r>
              <a:rPr lang="en-US" sz="1800" b="1" dirty="0">
                <a:solidFill>
                  <a:srgbClr val="7030A0"/>
                </a:solidFill>
              </a:rPr>
              <a:t>(other.name);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304800"/>
            <a:ext cx="42672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C00000"/>
                </a:solidFill>
              </a:rPr>
              <a:t>    //the </a:t>
            </a:r>
            <a:r>
              <a:rPr lang="en-US" sz="1800" dirty="0" err="1">
                <a:solidFill>
                  <a:srgbClr val="C00000"/>
                </a:solidFill>
              </a:rPr>
              <a:t>hashCode</a:t>
            </a:r>
            <a:r>
              <a:rPr lang="en-US" sz="1800" dirty="0">
                <a:solidFill>
                  <a:srgbClr val="C00000"/>
                </a:solidFill>
              </a:rPr>
              <a:t> of our Widget will be the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C00000"/>
                </a:solidFill>
              </a:rPr>
              <a:t>    //sum of the ASCII values of each letter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C00000"/>
                </a:solidFill>
              </a:rPr>
              <a:t>    //in name * it’s index position in name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public </a:t>
            </a:r>
            <a:r>
              <a:rPr lang="en-US" sz="1800" b="1" dirty="0" err="1">
                <a:solidFill>
                  <a:srgbClr val="7030A0"/>
                </a:solidFill>
              </a:rPr>
              <a:t>int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hashCode</a:t>
            </a:r>
            <a:r>
              <a:rPr lang="en-US" sz="18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</a:t>
            </a:r>
            <a:r>
              <a:rPr lang="en-US" sz="1800" b="1" dirty="0" err="1">
                <a:solidFill>
                  <a:srgbClr val="7030A0"/>
                </a:solidFill>
              </a:rPr>
              <a:t>int</a:t>
            </a:r>
            <a:r>
              <a:rPr lang="en-US" sz="1800" b="1" dirty="0">
                <a:solidFill>
                  <a:srgbClr val="7030A0"/>
                </a:solidFill>
              </a:rPr>
              <a:t> sum = 0;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for(</a:t>
            </a:r>
            <a:r>
              <a:rPr lang="en-US" sz="1800" b="1" dirty="0" err="1">
                <a:solidFill>
                  <a:srgbClr val="7030A0"/>
                </a:solidFill>
              </a:rPr>
              <a:t>int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i</a:t>
            </a:r>
            <a:r>
              <a:rPr lang="en-US" sz="1800" b="1" dirty="0">
                <a:solidFill>
                  <a:srgbClr val="7030A0"/>
                </a:solidFill>
              </a:rPr>
              <a:t>=0; </a:t>
            </a:r>
            <a:r>
              <a:rPr lang="en-US" sz="1800" b="1" dirty="0" err="1">
                <a:solidFill>
                  <a:srgbClr val="7030A0"/>
                </a:solidFill>
              </a:rPr>
              <a:t>i</a:t>
            </a:r>
            <a:r>
              <a:rPr lang="en-US" sz="1800" b="1" dirty="0">
                <a:solidFill>
                  <a:srgbClr val="7030A0"/>
                </a:solidFill>
              </a:rPr>
              <a:t>&lt;</a:t>
            </a:r>
            <a:r>
              <a:rPr lang="en-US" sz="1800" b="1" dirty="0" err="1">
                <a:solidFill>
                  <a:srgbClr val="7030A0"/>
                </a:solidFill>
              </a:rPr>
              <a:t>name.length</a:t>
            </a:r>
            <a:r>
              <a:rPr lang="en-US" sz="1800" b="1" dirty="0">
                <a:solidFill>
                  <a:srgbClr val="7030A0"/>
                </a:solidFill>
              </a:rPr>
              <a:t>(); </a:t>
            </a:r>
            <a:r>
              <a:rPr lang="en-US" sz="1800" b="1" dirty="0" err="1">
                <a:solidFill>
                  <a:srgbClr val="7030A0"/>
                </a:solidFill>
              </a:rPr>
              <a:t>i</a:t>
            </a:r>
            <a:r>
              <a:rPr lang="en-US" sz="18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     char letter=</a:t>
            </a:r>
            <a:r>
              <a:rPr lang="en-US" sz="1800" b="1" dirty="0" err="1">
                <a:solidFill>
                  <a:srgbClr val="7030A0"/>
                </a:solidFill>
              </a:rPr>
              <a:t>name.charAt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dirty="0" err="1">
                <a:solidFill>
                  <a:srgbClr val="7030A0"/>
                </a:solidFill>
              </a:rPr>
              <a:t>i</a:t>
            </a:r>
            <a:r>
              <a:rPr lang="en-US" sz="18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     sum += (int)(letter) * (i+1);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return sum;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This should make it so that similar strings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will have different </a:t>
            </a:r>
            <a:r>
              <a:rPr lang="en-US" sz="1800" dirty="0" err="1"/>
              <a:t>hashCodes</a:t>
            </a:r>
            <a:r>
              <a:rPr lang="en-US" sz="1800" dirty="0"/>
              <a:t> to minimize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collisions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49530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//we will be able to store 100 widgets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Widget [] array = new Widget[100];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//add a widget into the hash table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Widget temp = new Widget(</a:t>
            </a:r>
            <a:r>
              <a:rPr lang="en-US" sz="2800" b="1" dirty="0">
                <a:solidFill>
                  <a:srgbClr val="C00000"/>
                </a:solidFill>
              </a:rPr>
              <a:t>“</a:t>
            </a:r>
            <a:r>
              <a:rPr lang="en-US" sz="2800" b="1" dirty="0" err="1">
                <a:solidFill>
                  <a:srgbClr val="C00000"/>
                </a:solidFill>
              </a:rPr>
              <a:t>Marvis</a:t>
            </a:r>
            <a:r>
              <a:rPr lang="en-US" sz="2800" b="1" dirty="0">
                <a:solidFill>
                  <a:srgbClr val="C00000"/>
                </a:solidFill>
              </a:rPr>
              <a:t>”</a:t>
            </a:r>
            <a:r>
              <a:rPr lang="en-US" sz="28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index = </a:t>
            </a:r>
            <a:r>
              <a:rPr lang="en-US" sz="2800" b="1" dirty="0" err="1">
                <a:solidFill>
                  <a:srgbClr val="7030A0"/>
                </a:solidFill>
              </a:rPr>
              <a:t>temp.hashCode</a:t>
            </a:r>
            <a:r>
              <a:rPr lang="en-US" sz="2800" b="1" dirty="0">
                <a:solidFill>
                  <a:srgbClr val="7030A0"/>
                </a:solidFill>
              </a:rPr>
              <a:t>() % </a:t>
            </a:r>
            <a:r>
              <a:rPr lang="en-US" sz="2800" b="1" dirty="0" err="1">
                <a:solidFill>
                  <a:srgbClr val="7030A0"/>
                </a:solidFill>
              </a:rPr>
              <a:t>array.length</a:t>
            </a:r>
            <a:r>
              <a:rPr lang="en-US" sz="28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array[index] = temp;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//with no collisions afterwards, search time will be O(1)</a:t>
            </a:r>
          </a:p>
        </p:txBody>
      </p:sp>
    </p:spTree>
    <p:extLst>
      <p:ext uri="{BB962C8B-B14F-4D97-AF65-F5344CB8AC3E}">
        <p14:creationId xmlns:p14="http://schemas.microsoft.com/office/powerpoint/2010/main" val="72747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fewer collisions we have, the closer we get to O(1) for a search time.</a:t>
            </a:r>
          </a:p>
          <a:p>
            <a:r>
              <a:rPr lang="en-US" dirty="0"/>
              <a:t>The more collisions we have, the closer we  get to O(n) for a search time.</a:t>
            </a:r>
          </a:p>
          <a:p>
            <a:r>
              <a:rPr lang="en-US" b="1" dirty="0">
                <a:solidFill>
                  <a:srgbClr val="C00000"/>
                </a:solidFill>
              </a:rPr>
              <a:t>How can we resolve collisions in a way such that each collision does not make it more likely there is another collision?</a:t>
            </a:r>
          </a:p>
        </p:txBody>
      </p:sp>
    </p:spTree>
    <p:extLst>
      <p:ext uri="{BB962C8B-B14F-4D97-AF65-F5344CB8AC3E}">
        <p14:creationId xmlns:p14="http://schemas.microsoft.com/office/powerpoint/2010/main" val="292593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fewer collisions we have, the closer we get to O(1) for a search time.</a:t>
            </a:r>
          </a:p>
          <a:p>
            <a:r>
              <a:rPr lang="en-US" dirty="0"/>
              <a:t>The more collisions we have, the closer we  get to O(n) for a search time.</a:t>
            </a:r>
          </a:p>
          <a:p>
            <a:r>
              <a:rPr lang="en-US" dirty="0"/>
              <a:t>How can we resolve collisions in a way such that each collision does not make it more likely there is another collision?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the hash table an array of containers.</a:t>
            </a:r>
          </a:p>
        </p:txBody>
      </p:sp>
    </p:spTree>
    <p:extLst>
      <p:ext uri="{BB962C8B-B14F-4D97-AF65-F5344CB8AC3E}">
        <p14:creationId xmlns:p14="http://schemas.microsoft.com/office/powerpoint/2010/main" val="86366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 2-D array, making each column a bucket to drop collisions into.</a:t>
            </a:r>
          </a:p>
          <a:p>
            <a:r>
              <a:rPr lang="en-US" sz="2400" dirty="0"/>
              <a:t>When we search for an element, use its hash code to lead you to the column (bucket) to search in.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94 into the bucket index (94 %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03730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46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collisions –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the hash table a 2-D array, making each column a bucket to drop collisions into.</a:t>
            </a:r>
          </a:p>
          <a:p>
            <a:r>
              <a:rPr lang="en-US" sz="2400" dirty="0"/>
              <a:t>When we search for an element, use its hash code to lead you to the column (bucket) to search in.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add 37 into the bucket index (37 % 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93012"/>
              </p:ext>
            </p:extLst>
          </p:nvPr>
        </p:nvGraphicFramePr>
        <p:xfrm>
          <a:off x="1295400" y="4267200"/>
          <a:ext cx="6096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0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1796</Words>
  <Application>Microsoft Office PowerPoint</Application>
  <PresentationFormat>On-screen Show (4:3)</PresentationFormat>
  <Paragraphs>429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Meiryo</vt:lpstr>
      <vt:lpstr>Arial</vt:lpstr>
      <vt:lpstr>Calibri</vt:lpstr>
      <vt:lpstr>Office Theme</vt:lpstr>
      <vt:lpstr>Hash Tables</vt:lpstr>
      <vt:lpstr>Object</vt:lpstr>
      <vt:lpstr>Widget’s hashCode</vt:lpstr>
      <vt:lpstr>PowerPoint Presentation</vt:lpstr>
      <vt:lpstr>Building a hash table</vt:lpstr>
      <vt:lpstr>Resolving collisions</vt:lpstr>
      <vt:lpstr>Resolving collisions</vt:lpstr>
      <vt:lpstr>Resolving collisions – Bucketing</vt:lpstr>
      <vt:lpstr>Resolving collisions – Bucketing</vt:lpstr>
      <vt:lpstr>Resolving collisions – Bucketing</vt:lpstr>
      <vt:lpstr>Resolving collisions – Bucketing</vt:lpstr>
      <vt:lpstr>Resolving collisions – Bucketing</vt:lpstr>
      <vt:lpstr>Resolving collisions – Bucketing</vt:lpstr>
      <vt:lpstr>Resolving collisions – Bucketing</vt:lpstr>
      <vt:lpstr>Resolving collisions – Bucketing</vt:lpstr>
      <vt:lpstr>Resolving collisions – Bucketing</vt:lpstr>
      <vt:lpstr>Resolving collisions – Chaining</vt:lpstr>
      <vt:lpstr>Resolving collisions – Chaining</vt:lpstr>
      <vt:lpstr>Resolving collisions – Chaining</vt:lpstr>
      <vt:lpstr>Resolving collisions – Chaining</vt:lpstr>
      <vt:lpstr>Resolving collisions – Chaining</vt:lpstr>
      <vt:lpstr>Resolving collisions – Chaining</vt:lpstr>
      <vt:lpstr>Resolving collisions – Chaining BSTs</vt:lpstr>
      <vt:lpstr>Resolving collisions – Chaining BSTs</vt:lpstr>
      <vt:lpstr>Resolving collisions – Chaining BSTs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Oberle, Doug R</dc:creator>
  <cp:lastModifiedBy>Oberle, Doug R</cp:lastModifiedBy>
  <cp:revision>23</cp:revision>
  <dcterms:created xsi:type="dcterms:W3CDTF">2006-08-16T00:00:00Z</dcterms:created>
  <dcterms:modified xsi:type="dcterms:W3CDTF">2025-05-09T12:07:26Z</dcterms:modified>
</cp:coreProperties>
</file>