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502F6-C9FC-47AB-8EDA-C93278ADE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F77EE-9F81-4FF0-BF5A-DFD9A8219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B8460-8932-4854-A236-52F0EFC7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13F-BF13-423B-AFEF-4C4BE77E60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CCBF8-9FA5-4F90-B587-EB8ADFC6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71112-97C9-44DA-A92A-DA2498FF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22BE-39F2-4164-B014-1C83DB4C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2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3762-7E24-4630-8C04-9527CC83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DE95B-7D8C-48BD-911C-F1A2BF28A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8108A-D331-42E1-843A-41DED035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13F-BF13-423B-AFEF-4C4BE77E60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1B0AE-BC8C-4C90-A65C-0B41627E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5E83E-1CBA-4E72-A8A5-CE7F54FD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22BE-39F2-4164-B014-1C83DB4C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8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B4DE7-9AF3-4C57-BDC8-537C14908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B001D-6DA8-4AF5-83D4-CCC5017C6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2A5B6-EB43-470B-9204-12A1851F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13F-BF13-423B-AFEF-4C4BE77E60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91BFB-4E47-42E0-BD6C-2D65F2F1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7C1CD-A633-47CE-A47F-E5A92B11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22BE-39F2-4164-B014-1C83DB4C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5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6268C-C1DE-48FA-B609-86BA15A9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4D421-13E1-464A-83D8-4DDDB0B9B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71255-2E19-4C9A-A8EC-43B44C55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13F-BF13-423B-AFEF-4C4BE77E60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3883F-AC31-4A02-8121-DBEE68AB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92665-1A4C-42E0-BC14-DF5D27FB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22BE-39F2-4164-B014-1C83DB4C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4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F0B3A-E68C-41C9-BE27-50CF80D45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CA330-871C-430A-A821-97B6DCE8B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08CE3-0B4A-4CE8-A1C4-61EB1546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13F-BF13-423B-AFEF-4C4BE77E60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60DC6-3F63-436D-B6AA-A3ACCE52B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8E08-5DF5-412B-AE97-D78663700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22BE-39F2-4164-B014-1C83DB4C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9106-1546-4A0B-8AF4-66A94740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DA163-3791-4EEE-8DD5-3BE4BE84A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80B36-B0BB-497A-9A77-F588AE4C2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B3625-C8D7-47B7-93BA-84C8C3BC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13F-BF13-423B-AFEF-4C4BE77E60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6258E-EEFF-4C18-B72D-6641A210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53CD0-44F8-49D5-AF59-1ACD21C1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22BE-39F2-4164-B014-1C83DB4C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5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BE29-5826-4656-BFF3-96219DCC0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CF8AB-1671-4013-88A6-CFF1E31B5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06413-D426-452A-B157-45CB679DD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6A3D1-E819-40F6-8975-E296BB1B1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9B594-A872-4137-B347-431E70855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93D28A-9DB2-4485-A56D-1F56DFE1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13F-BF13-423B-AFEF-4C4BE77E60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E5007-ED3F-410F-B8E9-B03F5E29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EE8CAB-8904-4B6A-AD21-536008CB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22BE-39F2-4164-B014-1C83DB4C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2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991E-9B0D-4D54-93D1-DD0212F6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0276E-DD78-4472-848E-21E7F4C3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13F-BF13-423B-AFEF-4C4BE77E60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7C912-1650-452F-B854-9F931D8B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3CF51-51C1-4F0B-8DA2-8CE698D2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22BE-39F2-4164-B014-1C83DB4C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1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7A1AEF-01CC-4BF7-B7D9-88269EA2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13F-BF13-423B-AFEF-4C4BE77E60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4B4C7-E82D-4ABF-BCA6-67F7F2C3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A142F-2010-42A5-972B-08F97B33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22BE-39F2-4164-B014-1C83DB4C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1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8EE3-DB32-4388-8C39-F99787096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2AF2-D355-4735-B997-3571191F2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C4770-3DB0-4CB6-AE53-D1841FE8B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255FF-96E2-41CC-AC1B-3995CE1B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13F-BF13-423B-AFEF-4C4BE77E60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63625-71A8-479E-BE72-E1929C51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C37FA-6246-41DD-A76B-ED3B744D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22BE-39F2-4164-B014-1C83DB4C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8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5FAE-D1DE-47AE-B489-E9F66ABB6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F73597-2870-4C68-9528-75151DEDA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FDCF5-A2E2-4BA5-826D-48896F6F8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D9958-7AD9-48CB-8D4E-4BAC6921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C13F-BF13-423B-AFEF-4C4BE77E60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7ABF4-ACF2-4948-A1FA-EAA776BD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EF12B-7EC5-4A58-80E1-B7B27C3A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C22BE-39F2-4164-B014-1C83DB4C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1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E3A75-5887-4A86-B7BF-B6E4F0B69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C51DF-E377-4659-AA38-96E10A60A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DFE02-6C78-4D05-B399-92776ABF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FC13F-BF13-423B-AFEF-4C4BE77E60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3D8F8-5E0F-46E4-8BEF-B89957418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64A89-657D-4308-8656-A9756BB16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22BE-39F2-4164-B014-1C83DB4C8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8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languagenerds.com/most-common-sounds-in-spoken-english/" TargetMode="External"/><Relationship Id="rId2" Type="http://schemas.openxmlformats.org/officeDocument/2006/relationships/hyperlink" Target="https://en.wikipedia.org/wiki/Letter_frequenc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19DF7-E573-0326-88DE-2F4EFB15E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13" r="201" b="2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52CE5-C3F1-44C2-9D23-27994ED39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Coding Hash Tables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901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0506-04AD-49DE-879F-22873159C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1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Things to keep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F2A91-C23C-4B8B-950F-40A0C3DB6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292"/>
            <a:ext cx="10515600" cy="5188671"/>
          </a:xfrm>
        </p:spPr>
        <p:txBody>
          <a:bodyPr/>
          <a:lstStyle/>
          <a:p>
            <a:r>
              <a:rPr lang="en-US" dirty="0"/>
              <a:t>You only need to create the data and build the txt file one time.  After it has been created, there is no reason to create it again.</a:t>
            </a:r>
          </a:p>
          <a:p>
            <a:r>
              <a:rPr lang="en-US" dirty="0"/>
              <a:t>If you want to resolve collisions with a binary search tree, you may want to use your version of it:</a:t>
            </a:r>
          </a:p>
          <a:p>
            <a:pPr lvl="1"/>
            <a:r>
              <a:rPr lang="en-US" dirty="0"/>
              <a:t>Java’s binary search tree has a .contains method, but it only returns true or false.  It will not return the item for you so you can retrieve the number.</a:t>
            </a:r>
          </a:p>
          <a:p>
            <a:pPr lvl="1"/>
            <a:r>
              <a:rPr lang="en-US" dirty="0"/>
              <a:t>If you use your own binary search tree, you have the flexibility of creating new methods to help you retrieve the number from an Employee that was found with a particular name.</a:t>
            </a:r>
          </a:p>
          <a:p>
            <a:pPr lvl="1"/>
            <a:r>
              <a:rPr lang="en-US" dirty="0"/>
              <a:t>Make sure that your hash codes are evenly distributed across the size of your array.</a:t>
            </a:r>
          </a:p>
        </p:txBody>
      </p:sp>
    </p:spTree>
    <p:extLst>
      <p:ext uri="{BB962C8B-B14F-4D97-AF65-F5344CB8AC3E}">
        <p14:creationId xmlns:p14="http://schemas.microsoft.com/office/powerpoint/2010/main" val="353367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2065-A5EA-482B-B35E-7BF66756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Generating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2B4F4-70F0-41C6-B40B-A7EF063A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9891"/>
            <a:ext cx="10515600" cy="55510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We first need to create a large text file consisting of 10,000 Employee data items, each of which consists of a unique number and a random word.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class Employee implements Comparable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	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private int </a:t>
            </a:r>
            <a:r>
              <a:rPr lang="en-US" sz="2400" b="1" dirty="0" err="1">
                <a:solidFill>
                  <a:srgbClr val="7030A0"/>
                </a:solidFill>
              </a:rPr>
              <a:t>employeeNumber</a:t>
            </a:r>
            <a:r>
              <a:rPr lang="en-US" sz="2400" b="1" dirty="0">
                <a:solidFill>
                  <a:srgbClr val="7030A0"/>
                </a:solidFill>
              </a:rPr>
              <a:t>;	</a:t>
            </a:r>
            <a:r>
              <a:rPr lang="en-US" sz="2000" dirty="0">
                <a:solidFill>
                  <a:srgbClr val="C00000"/>
                </a:solidFill>
              </a:rPr>
              <a:t>//will be unique for each Employee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private String name;			</a:t>
            </a:r>
            <a:r>
              <a:rPr lang="en-US" sz="2000" dirty="0">
                <a:solidFill>
                  <a:srgbClr val="C00000"/>
                </a:solidFill>
              </a:rPr>
              <a:t>//Employees will compare to each other by their names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public Employee(int n)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number = n;</a:t>
            </a:r>
          </a:p>
          <a:p>
            <a:pPr marL="0" indent="0">
              <a:buNone/>
            </a:pPr>
            <a:r>
              <a:rPr lang="en-US" sz="2400" b="1">
                <a:solidFill>
                  <a:srgbClr val="7030A0"/>
                </a:solidFill>
              </a:rPr>
              <a:t>          name </a:t>
            </a:r>
            <a:r>
              <a:rPr lang="en-US" sz="2400" b="1" dirty="0">
                <a:solidFill>
                  <a:srgbClr val="7030A0"/>
                </a:solidFill>
              </a:rPr>
              <a:t>= </a:t>
            </a:r>
            <a:r>
              <a:rPr lang="en-US" sz="2400" b="1" dirty="0" err="1">
                <a:solidFill>
                  <a:srgbClr val="7030A0"/>
                </a:solidFill>
              </a:rPr>
              <a:t>generateRandomName</a:t>
            </a:r>
            <a:r>
              <a:rPr lang="en-US" sz="2400" b="1" dirty="0">
                <a:solidFill>
                  <a:srgbClr val="7030A0"/>
                </a:solidFill>
              </a:rPr>
              <a:t>();	</a:t>
            </a:r>
            <a:r>
              <a:rPr lang="en-US" sz="2000" dirty="0">
                <a:solidFill>
                  <a:srgbClr val="C00000"/>
                </a:solidFill>
              </a:rPr>
              <a:t>//what’s this?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    //Some other methods deserve to be defined now…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    //2 </a:t>
            </a:r>
            <a:r>
              <a:rPr lang="en-US" sz="2000" dirty="0" err="1">
                <a:solidFill>
                  <a:srgbClr val="C00000"/>
                </a:solidFill>
              </a:rPr>
              <a:t>arg</a:t>
            </a:r>
            <a:r>
              <a:rPr lang="en-US" sz="2000" dirty="0">
                <a:solidFill>
                  <a:srgbClr val="C00000"/>
                </a:solidFill>
              </a:rPr>
              <a:t> constructor, </a:t>
            </a:r>
            <a:r>
              <a:rPr lang="en-US" sz="2000" dirty="0" err="1">
                <a:solidFill>
                  <a:srgbClr val="C00000"/>
                </a:solidFill>
              </a:rPr>
              <a:t>toString</a:t>
            </a:r>
            <a:r>
              <a:rPr lang="en-US" sz="2000" dirty="0">
                <a:solidFill>
                  <a:srgbClr val="C00000"/>
                </a:solidFill>
              </a:rPr>
              <a:t>, </a:t>
            </a:r>
            <a:r>
              <a:rPr lang="en-US" sz="2000" dirty="0" err="1">
                <a:solidFill>
                  <a:srgbClr val="C00000"/>
                </a:solidFill>
              </a:rPr>
              <a:t>compareTo</a:t>
            </a:r>
            <a:r>
              <a:rPr lang="en-US" sz="2000" dirty="0">
                <a:solidFill>
                  <a:srgbClr val="C00000"/>
                </a:solidFill>
              </a:rPr>
              <a:t>, equals, </a:t>
            </a:r>
            <a:r>
              <a:rPr lang="en-US" sz="2000" dirty="0" err="1">
                <a:solidFill>
                  <a:srgbClr val="C00000"/>
                </a:solidFill>
              </a:rPr>
              <a:t>hashCode</a:t>
            </a:r>
            <a:r>
              <a:rPr lang="en-US" sz="2000" dirty="0">
                <a:solidFill>
                  <a:srgbClr val="C00000"/>
                </a:solidFill>
              </a:rPr>
              <a:t>, get methods</a:t>
            </a:r>
          </a:p>
        </p:txBody>
      </p:sp>
    </p:spTree>
    <p:extLst>
      <p:ext uri="{BB962C8B-B14F-4D97-AF65-F5344CB8AC3E}">
        <p14:creationId xmlns:p14="http://schemas.microsoft.com/office/powerpoint/2010/main" val="418053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2065-A5EA-482B-B35E-7BF66756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Generating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2B4F4-70F0-41C6-B40B-A7EF063A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9891"/>
            <a:ext cx="10515600" cy="56434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0 </a:t>
            </a:r>
            <a:r>
              <a:rPr lang="en-US" dirty="0" err="1"/>
              <a:t>hekay</a:t>
            </a:r>
            <a:br>
              <a:rPr lang="en-US" dirty="0"/>
            </a:br>
            <a:r>
              <a:rPr lang="en-US" dirty="0"/>
              <a:t>1 </a:t>
            </a:r>
            <a:r>
              <a:rPr lang="en-US" dirty="0" err="1"/>
              <a:t>jehukof</a:t>
            </a:r>
            <a:br>
              <a:rPr lang="en-US" dirty="0"/>
            </a:br>
            <a:r>
              <a:rPr lang="en-US" dirty="0"/>
              <a:t>2 </a:t>
            </a:r>
            <a:r>
              <a:rPr lang="en-US" dirty="0" err="1"/>
              <a:t>zej</a:t>
            </a:r>
            <a:br>
              <a:rPr lang="en-US" dirty="0"/>
            </a:br>
            <a:r>
              <a:rPr lang="en-US" dirty="0"/>
              <a:t>3 </a:t>
            </a:r>
            <a:r>
              <a:rPr lang="en-US" dirty="0" err="1"/>
              <a:t>biq</a:t>
            </a:r>
            <a:br>
              <a:rPr lang="en-US" dirty="0"/>
            </a:br>
            <a:r>
              <a:rPr lang="en-US" dirty="0"/>
              <a:t>4 pes</a:t>
            </a:r>
            <a:br>
              <a:rPr lang="en-US" dirty="0"/>
            </a:br>
            <a:r>
              <a:rPr lang="en-US" dirty="0"/>
              <a:t>5 </a:t>
            </a:r>
            <a:r>
              <a:rPr lang="en-US" dirty="0" err="1"/>
              <a:t>nekejer</a:t>
            </a:r>
            <a:br>
              <a:rPr lang="en-US" dirty="0"/>
            </a:br>
            <a:r>
              <a:rPr lang="en-US" dirty="0"/>
              <a:t>6 </a:t>
            </a:r>
            <a:r>
              <a:rPr lang="en-US" dirty="0" err="1"/>
              <a:t>qaj</a:t>
            </a:r>
            <a:br>
              <a:rPr lang="en-US" dirty="0"/>
            </a:br>
            <a:r>
              <a:rPr lang="en-US" dirty="0"/>
              <a:t>7 </a:t>
            </a:r>
            <a:r>
              <a:rPr lang="en-US" dirty="0" err="1"/>
              <a:t>bewuqob</a:t>
            </a:r>
            <a:br>
              <a:rPr lang="en-US" dirty="0"/>
            </a:br>
            <a:r>
              <a:rPr lang="en-US" dirty="0"/>
              <a:t>8 </a:t>
            </a:r>
            <a:r>
              <a:rPr lang="en-US" dirty="0" err="1"/>
              <a:t>zazixas</a:t>
            </a:r>
            <a:br>
              <a:rPr lang="en-US" dirty="0"/>
            </a:br>
            <a:r>
              <a:rPr lang="en-US" dirty="0"/>
              <a:t>9 </a:t>
            </a:r>
            <a:r>
              <a:rPr lang="en-US" dirty="0" err="1"/>
              <a:t>cixibuqu</a:t>
            </a:r>
            <a:br>
              <a:rPr lang="en-US" dirty="0"/>
            </a:br>
            <a:r>
              <a:rPr lang="en-US" dirty="0"/>
              <a:t>10 </a:t>
            </a:r>
            <a:r>
              <a:rPr lang="en-US" dirty="0" err="1"/>
              <a:t>votu</a:t>
            </a:r>
            <a:br>
              <a:rPr lang="en-US" dirty="0"/>
            </a:br>
            <a:r>
              <a:rPr lang="en-US" dirty="0"/>
              <a:t>11 </a:t>
            </a:r>
            <a:r>
              <a:rPr lang="en-US" dirty="0" err="1"/>
              <a:t>fugog</a:t>
            </a:r>
            <a:br>
              <a:rPr lang="en-US" dirty="0"/>
            </a:br>
            <a:r>
              <a:rPr lang="en-US" dirty="0"/>
              <a:t>12 </a:t>
            </a:r>
            <a:r>
              <a:rPr lang="en-US" dirty="0" err="1"/>
              <a:t>turenire</a:t>
            </a:r>
            <a:br>
              <a:rPr lang="en-US" dirty="0"/>
            </a:br>
            <a:r>
              <a:rPr lang="en-US" dirty="0"/>
              <a:t>13 </a:t>
            </a:r>
            <a:r>
              <a:rPr lang="en-US" dirty="0" err="1"/>
              <a:t>ropa</a:t>
            </a:r>
            <a:br>
              <a:rPr lang="en-US" dirty="0"/>
            </a:br>
            <a:r>
              <a:rPr lang="en-US" dirty="0"/>
              <a:t>14 </a:t>
            </a:r>
            <a:r>
              <a:rPr lang="en-US" dirty="0" err="1"/>
              <a:t>wetu</a:t>
            </a:r>
            <a:br>
              <a:rPr lang="en-US" dirty="0"/>
            </a:br>
            <a:r>
              <a:rPr lang="en-US" dirty="0"/>
              <a:t>15 </a:t>
            </a:r>
            <a:r>
              <a:rPr lang="en-US" dirty="0" err="1"/>
              <a:t>wun</a:t>
            </a:r>
            <a:br>
              <a:rPr lang="en-US" dirty="0"/>
            </a:br>
            <a:r>
              <a:rPr lang="en-US" dirty="0"/>
              <a:t>16 </a:t>
            </a:r>
            <a:r>
              <a:rPr lang="en-US" dirty="0" err="1"/>
              <a:t>volowutu</a:t>
            </a:r>
            <a:br>
              <a:rPr lang="en-US" dirty="0"/>
            </a:br>
            <a:r>
              <a:rPr lang="en-US" dirty="0"/>
              <a:t>17 </a:t>
            </a:r>
            <a:r>
              <a:rPr lang="en-US" dirty="0" err="1"/>
              <a:t>doquhiy</a:t>
            </a:r>
            <a:br>
              <a:rPr lang="en-US" dirty="0"/>
            </a:br>
            <a:r>
              <a:rPr lang="en-US" dirty="0"/>
              <a:t>18 </a:t>
            </a:r>
            <a:r>
              <a:rPr lang="en-US" dirty="0" err="1"/>
              <a:t>kama</a:t>
            </a:r>
            <a:br>
              <a:rPr lang="en-US" dirty="0"/>
            </a:br>
            <a:r>
              <a:rPr lang="en-US" dirty="0"/>
              <a:t>19 </a:t>
            </a:r>
            <a:r>
              <a:rPr lang="en-US" dirty="0" err="1"/>
              <a:t>remoye</a:t>
            </a:r>
            <a:br>
              <a:rPr lang="en-US" dirty="0"/>
            </a:br>
            <a:r>
              <a:rPr lang="en-US" dirty="0"/>
              <a:t>20 </a:t>
            </a:r>
            <a:r>
              <a:rPr lang="en-US" dirty="0" err="1"/>
              <a:t>hunora</a:t>
            </a:r>
            <a:br>
              <a:rPr lang="en-US" dirty="0"/>
            </a:br>
            <a:r>
              <a:rPr lang="en-US" dirty="0"/>
              <a:t>21 </a:t>
            </a:r>
            <a:r>
              <a:rPr lang="en-US" dirty="0" err="1"/>
              <a:t>xem</a:t>
            </a:r>
            <a:br>
              <a:rPr lang="en-US" dirty="0"/>
            </a:br>
            <a:r>
              <a:rPr lang="en-US" dirty="0"/>
              <a:t>22 </a:t>
            </a:r>
            <a:r>
              <a:rPr lang="en-US" dirty="0" err="1"/>
              <a:t>joxuzoxu</a:t>
            </a:r>
            <a:br>
              <a:rPr lang="en-US" dirty="0"/>
            </a:b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9999 </a:t>
            </a:r>
            <a:r>
              <a:rPr lang="en-US" dirty="0" err="1"/>
              <a:t>zadofoce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4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9284-2C90-49F9-A057-97E50DF57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1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Creating a random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44E6E-9CD3-463D-B96F-18CAE6FA8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236"/>
            <a:ext cx="10515600" cy="54676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Random names will be of a length of 3 to 8 characters, starting with a random consonant and alternating between random vowels and random consonants: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private String </a:t>
            </a:r>
            <a:r>
              <a:rPr lang="en-US" sz="2000" b="1" dirty="0" err="1">
                <a:solidFill>
                  <a:srgbClr val="7030A0"/>
                </a:solidFill>
              </a:rPr>
              <a:t>generateRandomName</a:t>
            </a:r>
            <a:r>
              <a:rPr lang="en-US" sz="2000" b="1" dirty="0">
                <a:solidFill>
                  <a:srgbClr val="7030A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String </a:t>
            </a:r>
            <a:r>
              <a:rPr lang="en-US" sz="2000" b="1" dirty="0" err="1">
                <a:solidFill>
                  <a:srgbClr val="7030A0"/>
                </a:solidFill>
              </a:rPr>
              <a:t>ans</a:t>
            </a:r>
            <a:r>
              <a:rPr lang="en-US" sz="2000" b="1" dirty="0">
                <a:solidFill>
                  <a:srgbClr val="7030A0"/>
                </a:solidFill>
              </a:rPr>
              <a:t> = “”;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pick a random word length between 3 and 8 inclusive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for(the size of the word)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if(the loop index is odd)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     add a random vowel to </a:t>
            </a:r>
            <a:r>
              <a:rPr lang="en-US" sz="2000" b="1" dirty="0" err="1">
                <a:solidFill>
                  <a:srgbClr val="7030A0"/>
                </a:solidFill>
              </a:rPr>
              <a:t>ans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else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     add a random consonant to </a:t>
            </a:r>
            <a:r>
              <a:rPr lang="en-US" sz="2000" b="1" dirty="0" err="1">
                <a:solidFill>
                  <a:srgbClr val="7030A0"/>
                </a:solidFill>
              </a:rPr>
              <a:t>ans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return </a:t>
            </a:r>
            <a:r>
              <a:rPr lang="en-US" sz="2000" b="1" dirty="0" err="1">
                <a:solidFill>
                  <a:srgbClr val="7030A0"/>
                </a:solidFill>
              </a:rPr>
              <a:t>ans</a:t>
            </a:r>
            <a:r>
              <a:rPr lang="en-US" sz="20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522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9284-2C90-49F9-A057-97E50DF57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1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Creating a random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44E6E-9CD3-463D-B96F-18CAE6FA8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236"/>
            <a:ext cx="10515600" cy="5467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Extension:</a:t>
            </a:r>
            <a:endParaRPr lang="en-US" sz="2000" dirty="0"/>
          </a:p>
          <a:p>
            <a:pPr marL="0" indent="0">
              <a:buNone/>
            </a:pPr>
            <a:r>
              <a:rPr lang="en-US" sz="2400" dirty="0"/>
              <a:t>Try to compose random </a:t>
            </a:r>
            <a:r>
              <a:rPr lang="en-US" sz="2400" dirty="0" err="1"/>
              <a:t>namess</a:t>
            </a:r>
            <a:r>
              <a:rPr lang="en-US" sz="2400" dirty="0"/>
              <a:t> that sound more like regular English words.</a:t>
            </a:r>
          </a:p>
          <a:p>
            <a:pPr marL="0" indent="0">
              <a:buNone/>
            </a:pPr>
            <a:r>
              <a:rPr lang="en-US" sz="2400" dirty="0"/>
              <a:t>Consider:</a:t>
            </a:r>
          </a:p>
          <a:p>
            <a:pPr marL="0" indent="0">
              <a:buNone/>
            </a:pPr>
            <a:r>
              <a:rPr lang="en-US" sz="2400" dirty="0"/>
              <a:t>	Pick from random consonant sounds and random vowel sounds that could 	be one letter or more than one letter (like “s”, “</a:t>
            </a:r>
            <a:r>
              <a:rPr lang="en-US" sz="2400" dirty="0" err="1"/>
              <a:t>sh</a:t>
            </a:r>
            <a:r>
              <a:rPr lang="en-US" sz="2400" dirty="0"/>
              <a:t>”, “</a:t>
            </a:r>
            <a:r>
              <a:rPr lang="en-US" sz="2400" dirty="0" err="1"/>
              <a:t>st</a:t>
            </a:r>
            <a:r>
              <a:rPr lang="en-US" sz="2400" dirty="0"/>
              <a:t>”, “t”, “</a:t>
            </a:r>
            <a:r>
              <a:rPr lang="en-US" sz="2400" dirty="0" err="1"/>
              <a:t>th</a:t>
            </a:r>
            <a:r>
              <a:rPr lang="en-US" sz="2400" dirty="0"/>
              <a:t>”, </a:t>
            </a:r>
            <a:r>
              <a:rPr lang="en-US" sz="2400" dirty="0" err="1"/>
              <a:t>etc</a:t>
            </a:r>
            <a:r>
              <a:rPr lang="en-US" sz="2400" dirty="0"/>
              <a:t>).</a:t>
            </a:r>
          </a:p>
          <a:p>
            <a:pPr marL="0" indent="0">
              <a:buNone/>
            </a:pPr>
            <a:r>
              <a:rPr lang="en-US" sz="2400" dirty="0"/>
              <a:t>	Consider letter frequency as a way of weighing the probability of certain 	letters or sounds being picked.  Consider the letter frequency of the first 	letter of the word as well. 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https://en.wikipedia.org/wiki/Letter_frequency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https://thelanguagenerds.com/most-common-sounds-in-spoken-english/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How was this done in </a:t>
            </a:r>
            <a:r>
              <a:rPr lang="en-US" sz="2400" dirty="0" err="1"/>
              <a:t>Cultima</a:t>
            </a:r>
            <a:r>
              <a:rPr lang="en-US" sz="2400" dirty="0"/>
              <a:t>?  It is in </a:t>
            </a:r>
            <a:r>
              <a:rPr lang="en-US" sz="2400" dirty="0" err="1"/>
              <a:t>Cultima</a:t>
            </a:r>
            <a:r>
              <a:rPr lang="en-US" sz="2400" dirty="0"/>
              <a:t>/Utilities.java.</a:t>
            </a:r>
          </a:p>
        </p:txBody>
      </p:sp>
    </p:spTree>
    <p:extLst>
      <p:ext uri="{BB962C8B-B14F-4D97-AF65-F5344CB8AC3E}">
        <p14:creationId xmlns:p14="http://schemas.microsoft.com/office/powerpoint/2010/main" val="337156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96EE-B4F9-4566-A5BE-9A869EB01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7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Creating the data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452C-8485-4504-883F-3499175B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655"/>
            <a:ext cx="10515600" cy="5096308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System.setOut</a:t>
            </a:r>
            <a:r>
              <a:rPr lang="en-US" b="1" dirty="0">
                <a:solidFill>
                  <a:srgbClr val="7030A0"/>
                </a:solidFill>
              </a:rPr>
              <a:t>(new </a:t>
            </a:r>
            <a:r>
              <a:rPr lang="en-US" b="1" dirty="0" err="1">
                <a:solidFill>
                  <a:srgbClr val="7030A0"/>
                </a:solidFill>
              </a:rPr>
              <a:t>PrintStream</a:t>
            </a:r>
            <a:r>
              <a:rPr lang="en-US" b="1" dirty="0">
                <a:solidFill>
                  <a:srgbClr val="7030A0"/>
                </a:solidFill>
              </a:rPr>
              <a:t>(new </a:t>
            </a:r>
            <a:r>
              <a:rPr lang="en-US" b="1" dirty="0" err="1">
                <a:solidFill>
                  <a:srgbClr val="7030A0"/>
                </a:solidFill>
              </a:rPr>
              <a:t>FileOutputStream</a:t>
            </a:r>
            <a:r>
              <a:rPr lang="en-US" b="1" dirty="0">
                <a:solidFill>
                  <a:srgbClr val="7030A0"/>
                </a:solidFill>
              </a:rPr>
              <a:t>(“data.txt”)));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//this makes it so that any </a:t>
            </a:r>
            <a:r>
              <a:rPr lang="en-US" sz="2400" dirty="0" err="1">
                <a:solidFill>
                  <a:srgbClr val="C00000"/>
                </a:solidFill>
              </a:rPr>
              <a:t>println</a:t>
            </a:r>
            <a:r>
              <a:rPr lang="en-US" sz="2400" dirty="0">
                <a:solidFill>
                  <a:srgbClr val="C00000"/>
                </a:solidFill>
              </a:rPr>
              <a:t> statement will go out to the file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for(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 goes from 0 to 9,999 inclusive)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create a new Employee where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 is it’s number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(that Employee you just made)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     //this will only work well if your Employee has </a:t>
            </a:r>
            <a:r>
              <a:rPr lang="en-US" sz="2400" dirty="0" err="1">
                <a:solidFill>
                  <a:srgbClr val="C00000"/>
                </a:solidFill>
              </a:rPr>
              <a:t>toString</a:t>
            </a:r>
            <a:r>
              <a:rPr lang="en-US" sz="2400" dirty="0">
                <a:solidFill>
                  <a:srgbClr val="C00000"/>
                </a:solidFill>
              </a:rPr>
              <a:t> override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might take several seconds to complete</a:t>
            </a:r>
          </a:p>
        </p:txBody>
      </p:sp>
    </p:spTree>
    <p:extLst>
      <p:ext uri="{BB962C8B-B14F-4D97-AF65-F5344CB8AC3E}">
        <p14:creationId xmlns:p14="http://schemas.microsoft.com/office/powerpoint/2010/main" val="252547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6783D-9771-44E1-9F5D-DD8CA734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1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Reading in from a file to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BB80C-01FF-4AC4-81E0-8A8122231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292"/>
            <a:ext cx="10515600" cy="51886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Consider modifying the </a:t>
            </a:r>
            <a:r>
              <a:rPr lang="en-US" dirty="0" err="1"/>
              <a:t>readFile</a:t>
            </a:r>
            <a:r>
              <a:rPr lang="en-US" dirty="0"/>
              <a:t> method from </a:t>
            </a:r>
            <a:r>
              <a:rPr lang="en-US" dirty="0" err="1"/>
              <a:t>AnimalGuesser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public static String[] </a:t>
            </a:r>
            <a:r>
              <a:rPr lang="en-US" b="1" dirty="0" err="1">
                <a:solidFill>
                  <a:srgbClr val="7030A0"/>
                </a:solidFill>
              </a:rPr>
              <a:t>readFile</a:t>
            </a:r>
            <a:r>
              <a:rPr lang="en-US" b="1" dirty="0">
                <a:solidFill>
                  <a:srgbClr val="7030A0"/>
                </a:solidFill>
              </a:rPr>
              <a:t>(String </a:t>
            </a:r>
            <a:r>
              <a:rPr lang="en-US" b="1" dirty="0" err="1">
                <a:solidFill>
                  <a:srgbClr val="7030A0"/>
                </a:solidFill>
              </a:rPr>
              <a:t>fileName</a:t>
            </a:r>
            <a:r>
              <a:rPr lang="en-US" b="1" dirty="0">
                <a:solidFill>
                  <a:srgbClr val="7030A0"/>
                </a:solidFill>
              </a:rPr>
              <a:t>)throws </a:t>
            </a:r>
            <a:r>
              <a:rPr lang="en-US" b="1" dirty="0" err="1">
                <a:solidFill>
                  <a:srgbClr val="7030A0"/>
                </a:solidFill>
              </a:rPr>
              <a:t>IOException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int size = </a:t>
            </a:r>
            <a:r>
              <a:rPr lang="en-US" b="1" dirty="0" err="1">
                <a:solidFill>
                  <a:srgbClr val="7030A0"/>
                </a:solidFill>
              </a:rPr>
              <a:t>getFileSize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fileName</a:t>
            </a:r>
            <a:r>
              <a:rPr lang="en-US" b="1" dirty="0">
                <a:solidFill>
                  <a:srgbClr val="7030A0"/>
                </a:solidFill>
              </a:rPr>
              <a:t>);		</a:t>
            </a:r>
            <a:r>
              <a:rPr lang="en-US" dirty="0">
                <a:solidFill>
                  <a:srgbClr val="C00000"/>
                </a:solidFill>
              </a:rPr>
              <a:t>//holds the # of elements in the file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String[] list = new String[size];		</a:t>
            </a:r>
            <a:r>
              <a:rPr lang="en-US" dirty="0">
                <a:solidFill>
                  <a:srgbClr val="C00000"/>
                </a:solidFill>
              </a:rPr>
              <a:t>//a heap will not use index 0;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Scanner input = new Scanner(new </a:t>
            </a:r>
            <a:r>
              <a:rPr lang="en-US" b="1" dirty="0" err="1">
                <a:solidFill>
                  <a:srgbClr val="7030A0"/>
                </a:solidFill>
              </a:rPr>
              <a:t>FileReader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fileName</a:t>
            </a:r>
            <a:r>
              <a:rPr lang="en-US" b="1" dirty="0">
                <a:solidFill>
                  <a:srgbClr val="7030A0"/>
                </a:solidFill>
              </a:rPr>
              <a:t>));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int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=0;				</a:t>
            </a:r>
            <a:r>
              <a:rPr lang="en-US" dirty="0">
                <a:solidFill>
                  <a:srgbClr val="C00000"/>
                </a:solidFill>
              </a:rPr>
              <a:t>//index for placement in the array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String line;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while (</a:t>
            </a:r>
            <a:r>
              <a:rPr lang="en-US" b="1" dirty="0" err="1">
                <a:solidFill>
                  <a:srgbClr val="7030A0"/>
                </a:solidFill>
              </a:rPr>
              <a:t>input.hasNextLine</a:t>
            </a:r>
            <a:r>
              <a:rPr lang="en-US" b="1" dirty="0">
                <a:solidFill>
                  <a:srgbClr val="7030A0"/>
                </a:solidFill>
              </a:rPr>
              <a:t>())		</a:t>
            </a:r>
            <a:r>
              <a:rPr lang="en-US" dirty="0">
                <a:solidFill>
                  <a:srgbClr val="C00000"/>
                </a:solidFill>
              </a:rPr>
              <a:t>//while there is another line in the file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line=</a:t>
            </a:r>
            <a:r>
              <a:rPr lang="en-US" b="1" dirty="0" err="1">
                <a:solidFill>
                  <a:srgbClr val="7030A0"/>
                </a:solidFill>
              </a:rPr>
              <a:t>input.nextLine</a:t>
            </a:r>
            <a:r>
              <a:rPr lang="en-US" b="1" dirty="0">
                <a:solidFill>
                  <a:srgbClr val="7030A0"/>
                </a:solidFill>
              </a:rPr>
              <a:t>();		</a:t>
            </a:r>
            <a:r>
              <a:rPr lang="en-US" dirty="0">
                <a:solidFill>
                  <a:srgbClr val="C00000"/>
                </a:solidFill>
              </a:rPr>
              <a:t>//read in the next Line in the file and store it in line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list[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]= line;			</a:t>
            </a:r>
            <a:r>
              <a:rPr lang="en-US" dirty="0">
                <a:solidFill>
                  <a:srgbClr val="C00000"/>
                </a:solidFill>
              </a:rPr>
              <a:t>//add the line into the array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++;				</a:t>
            </a:r>
            <a:r>
              <a:rPr lang="en-US" dirty="0">
                <a:solidFill>
                  <a:srgbClr val="C00000"/>
                </a:solidFill>
              </a:rPr>
              <a:t>//advance the index of the array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</a:t>
            </a:r>
            <a:r>
              <a:rPr lang="en-US" b="1" dirty="0" err="1">
                <a:solidFill>
                  <a:srgbClr val="7030A0"/>
                </a:solidFill>
              </a:rPr>
              <a:t>input.close</a:t>
            </a:r>
            <a:r>
              <a:rPr lang="en-US" b="1" dirty="0">
                <a:solidFill>
                  <a:srgbClr val="7030A0"/>
                </a:solidFill>
              </a:rPr>
              <a:t>();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return list;			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340700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6783D-9771-44E1-9F5D-DD8CA734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1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Reading in from a file to a Hash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BB80C-01FF-4AC4-81E0-8A8122231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88292"/>
            <a:ext cx="11030527" cy="550458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600" dirty="0"/>
              <a:t>Modified for a Hash Table: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public static </a:t>
            </a:r>
            <a:r>
              <a:rPr lang="en-US" sz="1600" b="1" dirty="0">
                <a:solidFill>
                  <a:srgbClr val="C00000"/>
                </a:solidFill>
              </a:rPr>
              <a:t>/*some kind of hash container type*/ </a:t>
            </a:r>
            <a:r>
              <a:rPr lang="en-US" sz="1600" b="1" dirty="0" err="1">
                <a:solidFill>
                  <a:srgbClr val="7030A0"/>
                </a:solidFill>
              </a:rPr>
              <a:t>readFile</a:t>
            </a:r>
            <a:r>
              <a:rPr lang="en-US" sz="1600" b="1" dirty="0">
                <a:solidFill>
                  <a:srgbClr val="7030A0"/>
                </a:solidFill>
              </a:rPr>
              <a:t>(String </a:t>
            </a:r>
            <a:r>
              <a:rPr lang="en-US" sz="1600" b="1" dirty="0" err="1">
                <a:solidFill>
                  <a:srgbClr val="7030A0"/>
                </a:solidFill>
              </a:rPr>
              <a:t>fileName</a:t>
            </a:r>
            <a:r>
              <a:rPr lang="en-US" sz="1600" b="1" dirty="0">
                <a:solidFill>
                  <a:srgbClr val="7030A0"/>
                </a:solidFill>
              </a:rPr>
              <a:t>)throws </a:t>
            </a:r>
            <a:r>
              <a:rPr lang="en-US" sz="1600" b="1" dirty="0" err="1">
                <a:solidFill>
                  <a:srgbClr val="7030A0"/>
                </a:solidFill>
              </a:rPr>
              <a:t>IOException</a:t>
            </a:r>
            <a:endParaRPr lang="en-US" sz="1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{</a:t>
            </a:r>
          </a:p>
          <a:p>
            <a:pPr marL="0" indent="0">
              <a:buNone/>
            </a:pPr>
            <a:r>
              <a:rPr lang="en-US" sz="1600" b="1">
                <a:solidFill>
                  <a:srgbClr val="C00000"/>
                </a:solidFill>
              </a:rPr>
              <a:t>      /*</a:t>
            </a:r>
            <a:r>
              <a:rPr lang="en-US" sz="1600" b="1" dirty="0">
                <a:solidFill>
                  <a:srgbClr val="C00000"/>
                </a:solidFill>
              </a:rPr>
              <a:t>hash container type*/ </a:t>
            </a:r>
            <a:r>
              <a:rPr lang="en-US" sz="1600" b="1" dirty="0">
                <a:solidFill>
                  <a:srgbClr val="7030A0"/>
                </a:solidFill>
              </a:rPr>
              <a:t>list = new </a:t>
            </a:r>
            <a:r>
              <a:rPr lang="en-US" sz="1600" b="1" dirty="0">
                <a:solidFill>
                  <a:srgbClr val="C00000"/>
                </a:solidFill>
              </a:rPr>
              <a:t>/*hash container type*/   </a:t>
            </a:r>
            <a:r>
              <a:rPr lang="en-US" sz="1600" dirty="0">
                <a:solidFill>
                  <a:srgbClr val="C00000"/>
                </a:solidFill>
              </a:rPr>
              <a:t>//whatever this is: an array of Employee?, an array of Lists or trees?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Scanner input = new Scanner(new </a:t>
            </a:r>
            <a:r>
              <a:rPr lang="en-US" sz="1600" b="1" dirty="0" err="1">
                <a:solidFill>
                  <a:srgbClr val="7030A0"/>
                </a:solidFill>
              </a:rPr>
              <a:t>FileReader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fileName</a:t>
            </a:r>
            <a:r>
              <a:rPr lang="en-US" sz="1600" b="1" dirty="0">
                <a:solidFill>
                  <a:srgbClr val="7030A0"/>
                </a:solidFill>
              </a:rPr>
              <a:t>));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while (</a:t>
            </a:r>
            <a:r>
              <a:rPr lang="en-US" sz="1600" b="1" dirty="0" err="1">
                <a:solidFill>
                  <a:srgbClr val="7030A0"/>
                </a:solidFill>
              </a:rPr>
              <a:t>input.hasNextLine</a:t>
            </a:r>
            <a:r>
              <a:rPr lang="en-US" sz="1600" b="1" dirty="0">
                <a:solidFill>
                  <a:srgbClr val="7030A0"/>
                </a:solidFill>
              </a:rPr>
              <a:t>())			           </a:t>
            </a:r>
            <a:r>
              <a:rPr lang="en-US" sz="1600" dirty="0">
                <a:solidFill>
                  <a:srgbClr val="C00000"/>
                </a:solidFill>
              </a:rPr>
              <a:t>//while there is another line in the file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String line=</a:t>
            </a:r>
            <a:r>
              <a:rPr lang="en-US" sz="1600" b="1" dirty="0" err="1">
                <a:solidFill>
                  <a:srgbClr val="7030A0"/>
                </a:solidFill>
              </a:rPr>
              <a:t>input.nextLine</a:t>
            </a:r>
            <a:r>
              <a:rPr lang="en-US" sz="1600" b="1" dirty="0">
                <a:solidFill>
                  <a:srgbClr val="7030A0"/>
                </a:solidFill>
              </a:rPr>
              <a:t>();			           </a:t>
            </a:r>
            <a:r>
              <a:rPr lang="en-US" sz="1600" dirty="0">
                <a:solidFill>
                  <a:srgbClr val="C00000"/>
                </a:solidFill>
              </a:rPr>
              <a:t>//read in the next Line in the file and store it in line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         /* split the line and retrieve the number and the name */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         Employee temp = new Employee(with our newly found number and name)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         int index = </a:t>
            </a:r>
            <a:r>
              <a:rPr lang="en-US" sz="1600" b="1" dirty="0" err="1">
                <a:solidFill>
                  <a:srgbClr val="C00000"/>
                </a:solidFill>
              </a:rPr>
              <a:t>temp.hashCode</a:t>
            </a:r>
            <a:r>
              <a:rPr lang="en-US" sz="1600" b="1" dirty="0">
                <a:solidFill>
                  <a:srgbClr val="C00000"/>
                </a:solidFill>
              </a:rPr>
              <a:t>() % (the number of items in list)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         /* try to store temp in list at the position index – resolve collisions if there is one */  </a:t>
            </a:r>
            <a:r>
              <a:rPr lang="en-US" sz="1600" b="1" dirty="0">
                <a:solidFill>
                  <a:srgbClr val="7030A0"/>
                </a:solidFill>
              </a:rPr>
              <a:t>			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</a:t>
            </a:r>
            <a:r>
              <a:rPr lang="en-US" sz="1600" b="1" dirty="0" err="1">
                <a:solidFill>
                  <a:srgbClr val="7030A0"/>
                </a:solidFill>
              </a:rPr>
              <a:t>input.close</a:t>
            </a:r>
            <a:r>
              <a:rPr lang="en-US" sz="1600" b="1" dirty="0">
                <a:solidFill>
                  <a:srgbClr val="7030A0"/>
                </a:solidFill>
              </a:rPr>
              <a:t>();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return list;				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858531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06F1-9783-4DC5-8A3E-50385896C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6220"/>
          </a:xfrm>
        </p:spPr>
        <p:txBody>
          <a:bodyPr>
            <a:normAutofit fontScale="90000"/>
          </a:bodyPr>
          <a:lstStyle/>
          <a:p>
            <a:r>
              <a:rPr lang="en-US" dirty="0"/>
              <a:t>Allowing the client to search the Hash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9C9D7-541B-4D07-A588-E052BAC52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1346"/>
            <a:ext cx="10515600" cy="5225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* Read in from the data file into a hash table</a:t>
            </a:r>
          </a:p>
          <a:p>
            <a:pPr marL="0" indent="0">
              <a:buNone/>
            </a:pPr>
            <a:r>
              <a:rPr lang="en-US" dirty="0"/>
              <a:t>* Ask the client what name they want to search for</a:t>
            </a:r>
          </a:p>
          <a:p>
            <a:pPr marL="0" indent="0">
              <a:buNone/>
            </a:pPr>
            <a:r>
              <a:rPr lang="en-US" dirty="0"/>
              <a:t>* Make a temporary Employee with that name and any number you want.  This is used so we can get a </a:t>
            </a:r>
            <a:r>
              <a:rPr lang="en-US" dirty="0" err="1"/>
              <a:t>hashCode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* Find the </a:t>
            </a:r>
            <a:r>
              <a:rPr lang="en-US" dirty="0" err="1"/>
              <a:t>hashCode</a:t>
            </a:r>
            <a:r>
              <a:rPr lang="en-US" dirty="0"/>
              <a:t> of the temporary Employee</a:t>
            </a:r>
          </a:p>
          <a:p>
            <a:pPr marL="0" indent="0">
              <a:buNone/>
            </a:pPr>
            <a:r>
              <a:rPr lang="en-US" dirty="0"/>
              <a:t>* Look in the </a:t>
            </a:r>
            <a:r>
              <a:rPr lang="en-US" dirty="0" err="1"/>
              <a:t>hashTable</a:t>
            </a:r>
            <a:r>
              <a:rPr lang="en-US" dirty="0"/>
              <a:t> at the index of the </a:t>
            </a:r>
            <a:r>
              <a:rPr lang="en-US" dirty="0" err="1"/>
              <a:t>hashCode</a:t>
            </a:r>
            <a:r>
              <a:rPr lang="en-US" dirty="0"/>
              <a:t> we just found</a:t>
            </a:r>
          </a:p>
          <a:p>
            <a:pPr marL="0" indent="0">
              <a:buNone/>
            </a:pPr>
            <a:r>
              <a:rPr lang="en-US" dirty="0"/>
              <a:t>* If an Employee with the name they want is found, tell them what employee-number is associated with that Employee</a:t>
            </a:r>
          </a:p>
          <a:p>
            <a:pPr marL="0" indent="0">
              <a:buNone/>
            </a:pPr>
            <a:r>
              <a:rPr lang="en-US" dirty="0"/>
              <a:t>* If it is not there, check to see if it might have collided somewhere else (by whatever means of collision detection you used)</a:t>
            </a:r>
          </a:p>
          <a:p>
            <a:pPr marL="0" indent="0">
              <a:buNone/>
            </a:pPr>
            <a:r>
              <a:rPr lang="en-US" dirty="0"/>
              <a:t>* If it is not found, let the client know</a:t>
            </a:r>
          </a:p>
        </p:txBody>
      </p:sp>
    </p:spTree>
    <p:extLst>
      <p:ext uri="{BB962C8B-B14F-4D97-AF65-F5344CB8AC3E}">
        <p14:creationId xmlns:p14="http://schemas.microsoft.com/office/powerpoint/2010/main" val="308845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1208</Words>
  <Application>Microsoft Office PowerPoint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Coding Hash Tables</vt:lpstr>
      <vt:lpstr>Generating the data</vt:lpstr>
      <vt:lpstr>Generating the data</vt:lpstr>
      <vt:lpstr>Creating a random word</vt:lpstr>
      <vt:lpstr>Creating a random word</vt:lpstr>
      <vt:lpstr>Creating the data file</vt:lpstr>
      <vt:lpstr>Reading in from a file to an array</vt:lpstr>
      <vt:lpstr>Reading in from a file to a Hash Table</vt:lpstr>
      <vt:lpstr>Allowing the client to search the Hash Table</vt:lpstr>
      <vt:lpstr>Things to keep in mind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Tables</dc:title>
  <dc:creator>Oberle, Doug R</dc:creator>
  <cp:lastModifiedBy>Oberle, Doug R</cp:lastModifiedBy>
  <cp:revision>27</cp:revision>
  <dcterms:created xsi:type="dcterms:W3CDTF">2020-04-28T12:16:18Z</dcterms:created>
  <dcterms:modified xsi:type="dcterms:W3CDTF">2025-05-09T12:02:24Z</dcterms:modified>
</cp:coreProperties>
</file>