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72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36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02F6-C9FC-47AB-8EDA-C93278AD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F77EE-9F81-4FF0-BF5A-DFD9A821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8460-8932-4854-A236-52F0EFC7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CBF8-9FA5-4F90-B587-EB8ADFC6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1112-97C9-44DA-A92A-DA2498FF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3762-7E24-4630-8C04-9527CC83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DE95B-7D8C-48BD-911C-F1A2BF28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108A-D331-42E1-843A-41DED035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B0AE-BC8C-4C90-A65C-0B41627E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E83E-1CBA-4E72-A8A5-CE7F54FD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B4DE7-9AF3-4C57-BDC8-537C14908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001D-6DA8-4AF5-83D4-CCC5017C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A5B6-EB43-470B-9204-12A1851F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1BFB-4E47-42E0-BD6C-2D65F2F1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C1CD-A633-47CE-A47F-E5A92B11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268C-C1DE-48FA-B609-86BA15A9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D421-13E1-464A-83D8-4DDDB0B9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1255-2E19-4C9A-A8EC-43B44C5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883F-AC31-4A02-8121-DBEE68AB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2665-1A4C-42E0-BC14-DF5D27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B3A-E68C-41C9-BE27-50CF80D4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CA330-871C-430A-A821-97B6DCE8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08CE3-0B4A-4CE8-A1C4-61EB1546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0DC6-3F63-436D-B6AA-A3ACCE52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8E08-5DF5-412B-AE97-D7866370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106-1546-4A0B-8AF4-66A94740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A163-3791-4EEE-8DD5-3BE4BE84A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80B36-B0BB-497A-9A77-F588AE4C2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3625-C8D7-47B7-93BA-84C8C3BC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258E-EEFF-4C18-B72D-6641A210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3CD0-44F8-49D5-AF59-1ACD21C1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BE29-5826-4656-BFF3-96219DCC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F8AB-1671-4013-88A6-CFF1E31B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06413-D426-452A-B157-45CB679D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6A3D1-E819-40F6-8975-E296BB1B1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9B594-A872-4137-B347-431E70855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3D28A-9DB2-4485-A56D-1F56DFE1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E5007-ED3F-410F-B8E9-B03F5E29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E8CAB-8904-4B6A-AD21-536008C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991E-9B0D-4D54-93D1-DD0212F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0276E-DD78-4472-848E-21E7F4C3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7C912-1650-452F-B854-9F931D8B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3CF51-51C1-4F0B-8DA2-8CE698D2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A1AEF-01CC-4BF7-B7D9-88269EA2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4B4C7-E82D-4ABF-BCA6-67F7F2C3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142F-2010-42A5-972B-08F97B33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8EE3-DB32-4388-8C39-F9978709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2AF2-D355-4735-B997-3571191F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C4770-3DB0-4CB6-AE53-D1841FE8B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255FF-96E2-41CC-AC1B-3995CE1B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3625-71A8-479E-BE72-E1929C51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37FA-6246-41DD-A76B-ED3B744D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5FAE-D1DE-47AE-B489-E9F66ABB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73597-2870-4C68-9528-75151DED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DCF5-A2E2-4BA5-826D-48896F6F8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9958-7AD9-48CB-8D4E-4BAC6921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ABF4-ACF2-4948-A1FA-EAA776BD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F12B-7EC5-4A58-80E1-B7B27C3A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E3A75-5887-4A86-B7BF-B6E4F0B6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C51DF-E377-4659-AA38-96E10A60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FE02-6C78-4D05-B399-92776ABF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C13F-BF13-423B-AFEF-4C4BE77E60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D8F8-5E0F-46E4-8BEF-B89957418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4A89-657D-4308-8656-A9756BB16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2CE5-C3F1-44C2-9D23-27994ED39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14113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Optimizing 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FAAB-9500-4DD8-9074-8AF4FBDA4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979333"/>
            <a:ext cx="3445454" cy="207384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Timing the search and the problem with using Java’s binary search tree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49D8C-8A1C-8675-D81F-6A857FCCE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5" r="1294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290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517284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can make a new method that returns the item that is searched for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Much cleaner: no Tree code changed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Only one general method added that keeps data field safe</a:t>
            </a:r>
          </a:p>
          <a:p>
            <a:pPr marL="0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6418118" y="2368927"/>
            <a:ext cx="5773882" cy="44319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400" dirty="0"/>
              <a:t>public Comparable </a:t>
            </a:r>
            <a:r>
              <a:rPr lang="en-US" sz="1400" dirty="0" err="1">
                <a:highlight>
                  <a:srgbClr val="00FF00"/>
                </a:highlight>
              </a:rPr>
              <a:t>findAndReturn</a:t>
            </a:r>
            <a:r>
              <a:rPr lang="en-US" sz="1400" dirty="0"/>
              <a:t>(Comparable x)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TreeNode</a:t>
            </a:r>
            <a:r>
              <a:rPr lang="en-US" sz="1400" dirty="0"/>
              <a:t> found = 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myRoot</a:t>
            </a:r>
            <a:r>
              <a:rPr lang="en-US" sz="1400" dirty="0"/>
              <a:t>, x);</a:t>
            </a:r>
            <a:br>
              <a:rPr lang="en-US" sz="1400" dirty="0"/>
            </a:br>
            <a:r>
              <a:rPr lang="en-US" sz="1400" dirty="0"/>
              <a:t>   if(found != null)</a:t>
            </a:r>
            <a:br>
              <a:rPr lang="en-US" sz="1400" dirty="0"/>
            </a:br>
            <a:r>
              <a:rPr lang="en-US" sz="1400" dirty="0"/>
              <a:t>      return </a:t>
            </a:r>
            <a:r>
              <a:rPr lang="en-US" sz="1400" dirty="0" err="1"/>
              <a:t>found.getValue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return null;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/>
              <a:t>private </a:t>
            </a:r>
            <a:r>
              <a:rPr lang="en-US" sz="1400" dirty="0" err="1"/>
              <a:t>TreeNode</a:t>
            </a:r>
            <a:r>
              <a:rPr lang="en-US" sz="1400" dirty="0"/>
              <a:t> 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root, Comparable x)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if(root == null)</a:t>
            </a:r>
            <a:br>
              <a:rPr lang="en-US" sz="1400" dirty="0"/>
            </a:br>
            <a:r>
              <a:rPr lang="en-US" sz="1400" dirty="0"/>
              <a:t>      return null;</a:t>
            </a:r>
            <a:br>
              <a:rPr lang="en-US" sz="1400" dirty="0"/>
            </a:br>
            <a:r>
              <a:rPr lang="en-US" sz="1400" dirty="0"/>
              <a:t>   if(</a:t>
            </a:r>
            <a:r>
              <a:rPr lang="en-US" sz="1400" dirty="0" err="1"/>
              <a:t>x.equals</a:t>
            </a:r>
            <a:r>
              <a:rPr lang="en-US" sz="1400" dirty="0"/>
              <a:t>(</a:t>
            </a:r>
            <a:r>
              <a:rPr lang="en-US" sz="1400" dirty="0" err="1"/>
              <a:t>root.getValue</a:t>
            </a:r>
            <a:r>
              <a:rPr lang="en-US" sz="1400" dirty="0"/>
              <a:t>()))</a:t>
            </a:r>
            <a:br>
              <a:rPr lang="en-US" sz="1400" dirty="0"/>
            </a:br>
            <a:r>
              <a:rPr lang="en-US" sz="1400" dirty="0"/>
              <a:t>      return root;</a:t>
            </a:r>
            <a:br>
              <a:rPr lang="en-US" sz="1400" dirty="0"/>
            </a:br>
            <a:r>
              <a:rPr lang="en-US" sz="1400" dirty="0"/>
              <a:t>   if(</a:t>
            </a:r>
            <a:r>
              <a:rPr lang="en-US" sz="1400" dirty="0" err="1"/>
              <a:t>x.compareTo</a:t>
            </a:r>
            <a:r>
              <a:rPr lang="en-US" sz="1400" dirty="0"/>
              <a:t>(</a:t>
            </a:r>
            <a:r>
              <a:rPr lang="en-US" sz="1400" dirty="0" err="1"/>
              <a:t>root.getValue</a:t>
            </a:r>
            <a:r>
              <a:rPr lang="en-US" sz="1400" dirty="0"/>
              <a:t>()) &lt; 0)</a:t>
            </a:r>
            <a:br>
              <a:rPr lang="en-US" sz="1400" dirty="0"/>
            </a:br>
            <a:r>
              <a:rPr lang="en-US" sz="1400" dirty="0"/>
              <a:t>      return(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root.getLeft</a:t>
            </a:r>
            <a:r>
              <a:rPr lang="en-US" sz="1400" dirty="0"/>
              <a:t>(), x));</a:t>
            </a:r>
            <a:br>
              <a:rPr lang="en-US" sz="1400" dirty="0"/>
            </a:br>
            <a:r>
              <a:rPr lang="en-US" sz="1400" dirty="0"/>
              <a:t>   return(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root.getRight</a:t>
            </a:r>
            <a:r>
              <a:rPr lang="en-US" sz="1400" dirty="0"/>
              <a:t>(), x));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-1" y="2368927"/>
            <a:ext cx="6853881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</a:t>
            </a:r>
          </a:p>
          <a:p>
            <a:pPr lvl="1"/>
            <a:r>
              <a:rPr lang="en-US" sz="1600" dirty="0"/>
              <a:t> Employee temp = new </a:t>
            </a:r>
            <a:r>
              <a:rPr lang="en-US" sz="1600" dirty="0" err="1"/>
              <a:t>dataItem</a:t>
            </a:r>
            <a:r>
              <a:rPr lang="en-US" sz="1600" dirty="0"/>
              <a:t>(0, word);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 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   </a:t>
            </a:r>
            <a:br>
              <a:rPr lang="en-US" sz="1600" dirty="0"/>
            </a:br>
            <a:r>
              <a:rPr lang="en-US" sz="1600" dirty="0"/>
              <a:t> Employee </a:t>
            </a:r>
            <a:r>
              <a:rPr lang="en-US" sz="1600" dirty="0" err="1"/>
              <a:t>foundItem</a:t>
            </a:r>
            <a:r>
              <a:rPr lang="en-US" sz="1600" dirty="0"/>
              <a:t> = (Employee)(</a:t>
            </a:r>
            <a:r>
              <a:rPr lang="en-US" sz="1600" dirty="0" err="1"/>
              <a:t>ourTree.</a:t>
            </a:r>
            <a:r>
              <a:rPr lang="en-US" sz="1600" dirty="0" err="1">
                <a:highlight>
                  <a:srgbClr val="00FF00"/>
                </a:highlight>
              </a:rPr>
              <a:t>findAndReturn</a:t>
            </a:r>
            <a:r>
              <a:rPr lang="en-US" sz="1600" dirty="0"/>
              <a:t>(temp));</a:t>
            </a:r>
            <a:br>
              <a:rPr lang="en-US" sz="1600" dirty="0"/>
            </a:br>
            <a:r>
              <a:rPr lang="en-US" sz="1600" dirty="0"/>
              <a:t> if(</a:t>
            </a:r>
            <a:r>
              <a:rPr lang="en-US" sz="1600" dirty="0" err="1"/>
              <a:t>foundItem</a:t>
            </a:r>
            <a:r>
              <a:rPr lang="en-US" sz="1600" dirty="0"/>
              <a:t> != null)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en-US" sz="1600" dirty="0" err="1"/>
              <a:t>System.out.println</a:t>
            </a:r>
            <a:r>
              <a:rPr lang="en-US" sz="1600" dirty="0"/>
              <a:t>("The number is "+</a:t>
            </a:r>
            <a:r>
              <a:rPr lang="en-US" sz="1600" dirty="0" err="1"/>
              <a:t>foundItem.getNumber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}</a:t>
            </a:r>
            <a:br>
              <a:rPr lang="en-US" sz="1600" dirty="0"/>
            </a:br>
            <a:r>
              <a:rPr lang="en-US" sz="1600" dirty="0"/>
              <a:t> else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("Word Not Found");</a:t>
            </a:r>
            <a:br>
              <a:rPr lang="en-US" sz="1600" dirty="0"/>
            </a:br>
            <a:r>
              <a:rPr lang="en-US" sz="1600" dirty="0"/>
              <a:t> }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39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0506-04AD-49DE-879F-22873159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Hashing with 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2A91-C23C-4B8B-950F-40A0C3DB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92"/>
            <a:ext cx="10515600" cy="5188671"/>
          </a:xfrm>
        </p:spPr>
        <p:txBody>
          <a:bodyPr/>
          <a:lstStyle/>
          <a:p>
            <a:pPr lvl="1"/>
            <a:r>
              <a:rPr lang="en-US" dirty="0"/>
              <a:t>Java’s binary search tree has a .contains method, but it only returns true or false.  It will not return the item for you so you can retrieve the number.</a:t>
            </a:r>
          </a:p>
          <a:p>
            <a:pPr lvl="1"/>
            <a:r>
              <a:rPr lang="en-US" dirty="0"/>
              <a:t>If you use your own binary search tree, you have the flexibility of creating new methods to help you retrieve the number from an Employee that was found with a particular name.</a:t>
            </a:r>
          </a:p>
          <a:p>
            <a:pPr lvl="1"/>
            <a:r>
              <a:rPr lang="en-US" dirty="0"/>
              <a:t>But what is the best way to do that?</a:t>
            </a:r>
          </a:p>
        </p:txBody>
      </p:sp>
    </p:spTree>
    <p:extLst>
      <p:ext uri="{BB962C8B-B14F-4D97-AF65-F5344CB8AC3E}">
        <p14:creationId xmlns:p14="http://schemas.microsoft.com/office/powerpoint/2010/main" val="35336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9FF8-9392-6E5F-2F13-455CFCB7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41BE-8ED6-8587-610C-532DC3455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see how much time in seconds is needed to search in our hash table with 10,000 employees. </a:t>
            </a:r>
          </a:p>
          <a:p>
            <a:endParaRPr lang="en-US" dirty="0"/>
          </a:p>
          <a:p>
            <a:r>
              <a:rPr lang="en-US" dirty="0"/>
              <a:t>Then we will time our search for 10,000,000 employees. </a:t>
            </a:r>
          </a:p>
          <a:p>
            <a:endParaRPr lang="en-US" dirty="0"/>
          </a:p>
          <a:p>
            <a:r>
              <a:rPr lang="en-US" dirty="0"/>
              <a:t>If the difference in search time is negligible, we have likely gotten close to an O(1) search.</a:t>
            </a:r>
          </a:p>
        </p:txBody>
      </p:sp>
    </p:spTree>
    <p:extLst>
      <p:ext uri="{BB962C8B-B14F-4D97-AF65-F5344CB8AC3E}">
        <p14:creationId xmlns:p14="http://schemas.microsoft.com/office/powerpoint/2010/main" val="120403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9FF8-9392-6E5F-2F13-455CFCB7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Timing the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41BE-8ED6-8587-610C-532DC345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3"/>
            <a:ext cx="10515600" cy="4712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System.currentTimeMillis</a:t>
            </a:r>
            <a:r>
              <a:rPr lang="en-US" dirty="0"/>
              <a:t>() returns a long: the number of milliseconds that has elapsed between January 1, 1970 UTC and the moment the method is invoked.</a:t>
            </a:r>
          </a:p>
          <a:p>
            <a:r>
              <a:rPr lang="en-US" sz="2400" dirty="0"/>
              <a:t>Call and record the time before and after the search, take the difference and divide by 1000.0 to see how many seconds elapsed for your search.</a:t>
            </a:r>
          </a:p>
          <a:p>
            <a:pPr marL="0" indent="0">
              <a:buNone/>
            </a:pPr>
            <a:endParaRPr lang="en-US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before = </a:t>
            </a:r>
            <a:r>
              <a:rPr lang="en-US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//search in your hash table for a particular employee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after = </a:t>
            </a:r>
            <a:r>
              <a:rPr lang="en-US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searchTime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(after – before) / 1000.0;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“Your search took “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searchTime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seconds.”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7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517284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could make the method public, and the root data field public.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6418118" y="2368927"/>
            <a:ext cx="5773882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600" dirty="0"/>
              <a:t>public </a:t>
            </a:r>
            <a:r>
              <a:rPr lang="en-US" sz="1600" dirty="0" err="1"/>
              <a:t>TreeNode</a:t>
            </a:r>
            <a:r>
              <a:rPr lang="en-US" sz="1600" dirty="0"/>
              <a:t> </a:t>
            </a:r>
            <a:r>
              <a:rPr lang="en-US" sz="1600" dirty="0" err="1"/>
              <a:t>myRoot</a:t>
            </a:r>
            <a:r>
              <a:rPr lang="en-US" sz="1600" dirty="0"/>
              <a:t>;	</a:t>
            </a:r>
            <a:r>
              <a:rPr lang="en-US" sz="1600" dirty="0">
                <a:solidFill>
                  <a:srgbClr val="FF0000"/>
                </a:solidFill>
              </a:rPr>
              <a:t>//the root to the first node</a:t>
            </a:r>
          </a:p>
          <a:p>
            <a:pPr lvl="1"/>
            <a:r>
              <a:rPr lang="en-US" sz="1600" dirty="0"/>
              <a:t>public </a:t>
            </a:r>
            <a:r>
              <a:rPr lang="en-US" sz="1600" dirty="0" err="1"/>
              <a:t>TreeNode</a:t>
            </a:r>
            <a:r>
              <a:rPr lang="en-US" sz="1600" dirty="0"/>
              <a:t> 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TreeNode</a:t>
            </a:r>
            <a:r>
              <a:rPr lang="en-US" sz="1600" dirty="0"/>
              <a:t> root, Comparable x)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if(root == null)</a:t>
            </a:r>
            <a:br>
              <a:rPr lang="en-US" sz="1600" dirty="0"/>
            </a:br>
            <a:r>
              <a:rPr lang="en-US" sz="1600" dirty="0"/>
              <a:t>         return null;</a:t>
            </a:r>
            <a:br>
              <a:rPr lang="en-US" sz="1600" dirty="0"/>
            </a:br>
            <a:r>
              <a:rPr lang="en-US" sz="1600" dirty="0"/>
              <a:t>      if(</a:t>
            </a:r>
            <a:r>
              <a:rPr lang="en-US" sz="1600" dirty="0" err="1"/>
              <a:t>x.equals</a:t>
            </a:r>
            <a:r>
              <a:rPr lang="en-US" sz="1600" dirty="0"/>
              <a:t>(</a:t>
            </a:r>
            <a:r>
              <a:rPr lang="en-US" sz="1600" dirty="0" err="1"/>
              <a:t>root.getValue</a:t>
            </a:r>
            <a:r>
              <a:rPr lang="en-US" sz="1600" dirty="0"/>
              <a:t>()))</a:t>
            </a:r>
            <a:br>
              <a:rPr lang="en-US" sz="1600" dirty="0"/>
            </a:br>
            <a:r>
              <a:rPr lang="en-US" sz="1600" dirty="0"/>
              <a:t>         return root;</a:t>
            </a:r>
            <a:br>
              <a:rPr lang="en-US" sz="1600" dirty="0"/>
            </a:br>
            <a:r>
              <a:rPr lang="en-US" sz="1600" dirty="0"/>
              <a:t>      if(</a:t>
            </a:r>
            <a:r>
              <a:rPr lang="en-US" sz="1600" dirty="0" err="1"/>
              <a:t>x.compareTo</a:t>
            </a:r>
            <a:r>
              <a:rPr lang="en-US" sz="1600" dirty="0"/>
              <a:t>(</a:t>
            </a:r>
            <a:r>
              <a:rPr lang="en-US" sz="1600" dirty="0" err="1"/>
              <a:t>root.getValue</a:t>
            </a:r>
            <a:r>
              <a:rPr lang="en-US" sz="1600" dirty="0"/>
              <a:t>()) &lt; 0)</a:t>
            </a:r>
            <a:br>
              <a:rPr lang="en-US" sz="1600" dirty="0"/>
            </a:br>
            <a:r>
              <a:rPr lang="en-US" sz="1600" dirty="0"/>
              <a:t>         return(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root.getLeft</a:t>
            </a:r>
            <a:r>
              <a:rPr lang="en-US" sz="1600" dirty="0"/>
              <a:t>(), x));</a:t>
            </a:r>
            <a:br>
              <a:rPr lang="en-US" sz="1600" dirty="0"/>
            </a:br>
            <a:r>
              <a:rPr lang="en-US" sz="1600" dirty="0"/>
              <a:t>      return(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root.getRight</a:t>
            </a:r>
            <a:r>
              <a:rPr lang="en-US" sz="1600" dirty="0"/>
              <a:t>(), x));</a:t>
            </a:r>
            <a:br>
              <a:rPr lang="en-US" sz="1600" dirty="0"/>
            </a:br>
            <a:r>
              <a:rPr lang="en-US" sz="1600" dirty="0"/>
              <a:t> }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0" y="2368927"/>
            <a:ext cx="6919784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HashDriver.java, after the client inputs name for search</a:t>
            </a:r>
          </a:p>
          <a:p>
            <a:pPr lvl="1"/>
            <a:r>
              <a:rPr lang="en-US" sz="1600" dirty="0"/>
              <a:t>Employee temp = new Employee(0, 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</a:t>
            </a:r>
          </a:p>
          <a:p>
            <a:pPr lvl="1"/>
            <a:r>
              <a:rPr lang="en-US" sz="1600" dirty="0"/>
              <a:t>Employee found =     (Employee)(</a:t>
            </a:r>
            <a:r>
              <a:rPr lang="en-US" sz="1600" dirty="0" err="1"/>
              <a:t>ourTree.searchHelper</a:t>
            </a:r>
            <a:r>
              <a:rPr lang="en-US" sz="1600" dirty="0"/>
              <a:t>(</a:t>
            </a:r>
            <a:r>
              <a:rPr lang="en-US" sz="1600" dirty="0" err="1"/>
              <a:t>ourTree.myRoot,temp</a:t>
            </a:r>
            <a:r>
              <a:rPr lang="en-US" sz="1600" dirty="0"/>
              <a:t>).</a:t>
            </a:r>
            <a:r>
              <a:rPr lang="en-US" sz="1600" dirty="0" err="1"/>
              <a:t>getValue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if(found != null)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 number: "+</a:t>
            </a:r>
            <a:r>
              <a:rPr lang="en-US" sz="1600" dirty="0" err="1"/>
              <a:t>found.getNumber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else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not found");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45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868266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could make the method public, and the root data field public.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WHAT!?!?  </a:t>
            </a:r>
            <a:r>
              <a:rPr lang="en-US" sz="1600" dirty="0"/>
              <a:t>This is ugly, sloppy and dangerous.  It puts a vital data field at risk of being mangled by the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6418118" y="2368927"/>
            <a:ext cx="5773882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600" dirty="0">
                <a:highlight>
                  <a:srgbClr val="FF0000"/>
                </a:highlight>
              </a:rPr>
              <a:t>public</a:t>
            </a:r>
            <a:r>
              <a:rPr lang="en-US" sz="1600" dirty="0"/>
              <a:t> </a:t>
            </a:r>
            <a:r>
              <a:rPr lang="en-US" sz="1600" dirty="0" err="1"/>
              <a:t>TreeNode</a:t>
            </a:r>
            <a:r>
              <a:rPr lang="en-US" sz="1600" dirty="0"/>
              <a:t> </a:t>
            </a:r>
            <a:r>
              <a:rPr lang="en-US" sz="1600" dirty="0" err="1"/>
              <a:t>myRoot</a:t>
            </a:r>
            <a:r>
              <a:rPr lang="en-US" sz="1600" dirty="0"/>
              <a:t>;	</a:t>
            </a:r>
            <a:r>
              <a:rPr lang="en-US" sz="1600" dirty="0">
                <a:solidFill>
                  <a:srgbClr val="FF0000"/>
                </a:solidFill>
              </a:rPr>
              <a:t>//the root to the first node</a:t>
            </a:r>
          </a:p>
          <a:p>
            <a:pPr lvl="1"/>
            <a:r>
              <a:rPr lang="en-US" sz="1600" dirty="0">
                <a:highlight>
                  <a:srgbClr val="FF0000"/>
                </a:highlight>
              </a:rPr>
              <a:t>public</a:t>
            </a:r>
            <a:r>
              <a:rPr lang="en-US" sz="1600" dirty="0"/>
              <a:t> </a:t>
            </a:r>
            <a:r>
              <a:rPr lang="en-US" sz="1600" dirty="0" err="1"/>
              <a:t>TreeNode</a:t>
            </a:r>
            <a:r>
              <a:rPr lang="en-US" sz="1600" dirty="0"/>
              <a:t> 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TreeNode</a:t>
            </a:r>
            <a:r>
              <a:rPr lang="en-US" sz="1600" dirty="0"/>
              <a:t> root, Comparable x)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if(root == null)</a:t>
            </a:r>
            <a:br>
              <a:rPr lang="en-US" sz="1600" dirty="0"/>
            </a:br>
            <a:r>
              <a:rPr lang="en-US" sz="1600" dirty="0"/>
              <a:t>         return null;</a:t>
            </a:r>
            <a:br>
              <a:rPr lang="en-US" sz="1600" dirty="0"/>
            </a:br>
            <a:r>
              <a:rPr lang="en-US" sz="1600" dirty="0"/>
              <a:t>      if(</a:t>
            </a:r>
            <a:r>
              <a:rPr lang="en-US" sz="1600" dirty="0" err="1"/>
              <a:t>x.equals</a:t>
            </a:r>
            <a:r>
              <a:rPr lang="en-US" sz="1600" dirty="0"/>
              <a:t>(</a:t>
            </a:r>
            <a:r>
              <a:rPr lang="en-US" sz="1600" dirty="0" err="1"/>
              <a:t>root.getValue</a:t>
            </a:r>
            <a:r>
              <a:rPr lang="en-US" sz="1600" dirty="0"/>
              <a:t>()))</a:t>
            </a:r>
            <a:br>
              <a:rPr lang="en-US" sz="1600" dirty="0"/>
            </a:br>
            <a:r>
              <a:rPr lang="en-US" sz="1600" dirty="0"/>
              <a:t>         return root;</a:t>
            </a:r>
            <a:br>
              <a:rPr lang="en-US" sz="1600" dirty="0"/>
            </a:br>
            <a:r>
              <a:rPr lang="en-US" sz="1600" dirty="0"/>
              <a:t>      if(</a:t>
            </a:r>
            <a:r>
              <a:rPr lang="en-US" sz="1600" dirty="0" err="1"/>
              <a:t>x.compareTo</a:t>
            </a:r>
            <a:r>
              <a:rPr lang="en-US" sz="1600" dirty="0"/>
              <a:t>(</a:t>
            </a:r>
            <a:r>
              <a:rPr lang="en-US" sz="1600" dirty="0" err="1"/>
              <a:t>root.getValue</a:t>
            </a:r>
            <a:r>
              <a:rPr lang="en-US" sz="1600" dirty="0"/>
              <a:t>()) &lt; 0)</a:t>
            </a:r>
            <a:br>
              <a:rPr lang="en-US" sz="1600" dirty="0"/>
            </a:br>
            <a:r>
              <a:rPr lang="en-US" sz="1600" dirty="0"/>
              <a:t>         return(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root.getLeft</a:t>
            </a:r>
            <a:r>
              <a:rPr lang="en-US" sz="1600" dirty="0"/>
              <a:t>(), x));</a:t>
            </a:r>
            <a:br>
              <a:rPr lang="en-US" sz="1600" dirty="0"/>
            </a:br>
            <a:r>
              <a:rPr lang="en-US" sz="1600" dirty="0"/>
              <a:t>      return(</a:t>
            </a:r>
            <a:r>
              <a:rPr lang="en-US" sz="1600" dirty="0" err="1"/>
              <a:t>searchHelper</a:t>
            </a:r>
            <a:r>
              <a:rPr lang="en-US" sz="1600" dirty="0"/>
              <a:t>(</a:t>
            </a:r>
            <a:r>
              <a:rPr lang="en-US" sz="1600" dirty="0" err="1"/>
              <a:t>root.getRight</a:t>
            </a:r>
            <a:r>
              <a:rPr lang="en-US" sz="1600" dirty="0"/>
              <a:t>(), x));</a:t>
            </a:r>
            <a:br>
              <a:rPr lang="en-US" sz="1600" dirty="0"/>
            </a:br>
            <a:r>
              <a:rPr lang="en-US" sz="1600" dirty="0"/>
              <a:t> }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-1" y="2368927"/>
            <a:ext cx="6936259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HashDriver.java, after the client inputs name for search</a:t>
            </a:r>
          </a:p>
          <a:p>
            <a:pPr lvl="1"/>
            <a:r>
              <a:rPr lang="en-US" sz="1600" dirty="0"/>
              <a:t>Employee temp = new Employee(0, 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</a:t>
            </a:r>
          </a:p>
          <a:p>
            <a:pPr lvl="1"/>
            <a:r>
              <a:rPr lang="en-US" sz="1600" dirty="0"/>
              <a:t>Employee found =     </a:t>
            </a:r>
            <a:r>
              <a:rPr lang="en-US" sz="1600" dirty="0">
                <a:highlight>
                  <a:srgbClr val="FF0000"/>
                </a:highlight>
              </a:rPr>
              <a:t>(Employee)(</a:t>
            </a:r>
            <a:r>
              <a:rPr lang="en-US" sz="1600" dirty="0" err="1">
                <a:highlight>
                  <a:srgbClr val="FF0000"/>
                </a:highlight>
              </a:rPr>
              <a:t>ourTree.searchHelper</a:t>
            </a:r>
            <a:r>
              <a:rPr lang="en-US" sz="1600" dirty="0">
                <a:highlight>
                  <a:srgbClr val="FF0000"/>
                </a:highlight>
              </a:rPr>
              <a:t>(</a:t>
            </a:r>
            <a:r>
              <a:rPr lang="en-US" sz="1600" dirty="0" err="1">
                <a:highlight>
                  <a:srgbClr val="FF0000"/>
                </a:highlight>
              </a:rPr>
              <a:t>ourTree.myRoot,temp</a:t>
            </a:r>
            <a:r>
              <a:rPr lang="en-US" sz="1600" dirty="0">
                <a:highlight>
                  <a:srgbClr val="FF0000"/>
                </a:highlight>
              </a:rPr>
              <a:t>).</a:t>
            </a:r>
            <a:r>
              <a:rPr lang="en-US" sz="1600" dirty="0" err="1">
                <a:highlight>
                  <a:srgbClr val="FF0000"/>
                </a:highlight>
              </a:rPr>
              <a:t>getValue</a:t>
            </a:r>
            <a:r>
              <a:rPr lang="en-US" sz="1600" dirty="0">
                <a:highlight>
                  <a:srgbClr val="FF0000"/>
                </a:highlight>
              </a:rPr>
              <a:t>());</a:t>
            </a:r>
            <a:br>
              <a:rPr lang="en-US" sz="1600" dirty="0"/>
            </a:br>
            <a:r>
              <a:rPr lang="en-US" sz="1600" dirty="0"/>
              <a:t>if(found != null)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 number: "+</a:t>
            </a:r>
            <a:r>
              <a:rPr lang="en-US" sz="1600" dirty="0" err="1"/>
              <a:t>found.getNumber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else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not found");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71458-B6D8-43FB-9ECE-5239917AC802}"/>
              </a:ext>
            </a:extLst>
          </p:cNvPr>
          <p:cNvCxnSpPr/>
          <p:nvPr/>
        </p:nvCxnSpPr>
        <p:spPr>
          <a:xfrm flipV="1">
            <a:off x="1958109" y="3934691"/>
            <a:ext cx="1413164" cy="21613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8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517284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could make a </a:t>
            </a:r>
            <a:r>
              <a:rPr lang="en-US" dirty="0" err="1"/>
              <a:t>HashTable</a:t>
            </a:r>
            <a:r>
              <a:rPr lang="en-US" dirty="0"/>
              <a:t> specific version of </a:t>
            </a:r>
            <a:r>
              <a:rPr lang="en-US" dirty="0" err="1"/>
              <a:t>searchHelper</a:t>
            </a:r>
            <a:r>
              <a:rPr lang="en-US" dirty="0"/>
              <a:t> in Tree.java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5579918" y="2368927"/>
            <a:ext cx="6612082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400" dirty="0"/>
              <a:t>public int </a:t>
            </a:r>
            <a:r>
              <a:rPr lang="en-US" sz="1400" dirty="0" err="1"/>
              <a:t>searchNameGetNum</a:t>
            </a:r>
            <a:r>
              <a:rPr lang="en-US" sz="1400" dirty="0"/>
              <a:t>(String </a:t>
            </a:r>
            <a:r>
              <a:rPr lang="en-US" sz="1400" dirty="0" err="1"/>
              <a:t>findName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TreeNode</a:t>
            </a:r>
            <a:r>
              <a:rPr lang="en-US" sz="1400" dirty="0"/>
              <a:t> found = 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myRoot</a:t>
            </a:r>
            <a:r>
              <a:rPr lang="en-US" sz="1400" dirty="0"/>
              <a:t>, </a:t>
            </a:r>
            <a:r>
              <a:rPr lang="en-US" sz="1400" dirty="0" err="1"/>
              <a:t>findName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if(found != null)</a:t>
            </a:r>
            <a:br>
              <a:rPr lang="en-US" sz="1400" dirty="0"/>
            </a:br>
            <a:r>
              <a:rPr lang="en-US" sz="1400" dirty="0"/>
              <a:t>         return ((Employee)(</a:t>
            </a:r>
            <a:r>
              <a:rPr lang="en-US" sz="1400" dirty="0" err="1"/>
              <a:t>found.getValue</a:t>
            </a:r>
            <a:r>
              <a:rPr lang="en-US" sz="1400" dirty="0"/>
              <a:t>())).</a:t>
            </a:r>
            <a:r>
              <a:rPr lang="en-US" sz="1400" dirty="0" err="1"/>
              <a:t>getNumber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return -1;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private </a:t>
            </a:r>
            <a:r>
              <a:rPr lang="en-US" sz="1400" dirty="0" err="1"/>
              <a:t>TreeNode</a:t>
            </a:r>
            <a:r>
              <a:rPr lang="en-US" sz="1400" dirty="0"/>
              <a:t> 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root, String </a:t>
            </a:r>
            <a:r>
              <a:rPr lang="en-US" sz="1400" dirty="0" err="1"/>
              <a:t>findName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if(root == null)</a:t>
            </a:r>
            <a:br>
              <a:rPr lang="en-US" sz="1400" dirty="0"/>
            </a:br>
            <a:r>
              <a:rPr lang="en-US" sz="1400" dirty="0"/>
              <a:t>         return null;</a:t>
            </a:r>
            <a:br>
              <a:rPr lang="en-US" sz="1400" dirty="0"/>
            </a:br>
            <a:r>
              <a:rPr lang="en-US" sz="1400" dirty="0"/>
              <a:t>      String </a:t>
            </a:r>
            <a:r>
              <a:rPr lang="en-US" sz="1400" dirty="0" err="1"/>
              <a:t>rootName</a:t>
            </a:r>
            <a:r>
              <a:rPr lang="en-US" sz="1400" dirty="0"/>
              <a:t> = ((Employee)(</a:t>
            </a:r>
            <a:r>
              <a:rPr lang="en-US" sz="1400" dirty="0" err="1"/>
              <a:t>root.getValue</a:t>
            </a:r>
            <a:r>
              <a:rPr lang="en-US" sz="1400" dirty="0"/>
              <a:t>())).</a:t>
            </a:r>
            <a:r>
              <a:rPr lang="en-US" sz="1400" dirty="0" err="1"/>
              <a:t>getName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if(</a:t>
            </a:r>
            <a:r>
              <a:rPr lang="en-US" sz="1400" dirty="0" err="1"/>
              <a:t>findName.equals</a:t>
            </a:r>
            <a:r>
              <a:rPr lang="en-US" sz="1400" dirty="0"/>
              <a:t>(</a:t>
            </a:r>
            <a:r>
              <a:rPr lang="en-US" sz="1400" dirty="0" err="1"/>
              <a:t>rootName</a:t>
            </a:r>
            <a:r>
              <a:rPr lang="en-US" sz="1400" dirty="0"/>
              <a:t>))</a:t>
            </a:r>
            <a:br>
              <a:rPr lang="en-US" sz="1400" dirty="0"/>
            </a:br>
            <a:r>
              <a:rPr lang="en-US" sz="1400" dirty="0"/>
              <a:t>         return root;</a:t>
            </a:r>
            <a:br>
              <a:rPr lang="en-US" sz="1400" dirty="0"/>
            </a:br>
            <a:r>
              <a:rPr lang="en-US" sz="1400" dirty="0"/>
              <a:t>      if(</a:t>
            </a:r>
            <a:r>
              <a:rPr lang="en-US" sz="1400" dirty="0" err="1"/>
              <a:t>findName.compareTo</a:t>
            </a:r>
            <a:r>
              <a:rPr lang="en-US" sz="1400" dirty="0"/>
              <a:t>(</a:t>
            </a:r>
            <a:r>
              <a:rPr lang="en-US" sz="1400" dirty="0" err="1"/>
              <a:t>rootName</a:t>
            </a:r>
            <a:r>
              <a:rPr lang="en-US" sz="1400" dirty="0"/>
              <a:t>) &lt; 0)</a:t>
            </a:r>
            <a:br>
              <a:rPr lang="en-US" sz="1400" dirty="0"/>
            </a:br>
            <a:r>
              <a:rPr lang="en-US" sz="1400" dirty="0"/>
              <a:t>         return(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root.getLeft</a:t>
            </a:r>
            <a:r>
              <a:rPr lang="en-US" sz="1400" dirty="0"/>
              <a:t>(), </a:t>
            </a:r>
            <a:r>
              <a:rPr lang="en-US" sz="1400" dirty="0" err="1"/>
              <a:t>findName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      return(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root.getRight</a:t>
            </a:r>
            <a:r>
              <a:rPr lang="en-US" sz="1400" dirty="0"/>
              <a:t>(), </a:t>
            </a:r>
            <a:r>
              <a:rPr lang="en-US" sz="1400" dirty="0" err="1"/>
              <a:t>findName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-2" y="2368927"/>
            <a:ext cx="6096001" cy="3293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</a:t>
            </a:r>
          </a:p>
          <a:p>
            <a:pPr lvl="1"/>
            <a:r>
              <a:rPr lang="en-US" sz="1600" dirty="0"/>
              <a:t> Employee temp = new Employee(0, 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 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   </a:t>
            </a:r>
            <a:br>
              <a:rPr lang="en-US" sz="1600" dirty="0"/>
            </a:br>
            <a:r>
              <a:rPr lang="en-US" sz="1600" dirty="0"/>
              <a:t> int num = </a:t>
            </a:r>
            <a:r>
              <a:rPr lang="en-US" sz="1600" dirty="0" err="1"/>
              <a:t>ourTree.searchNameGetNum</a:t>
            </a:r>
            <a:r>
              <a:rPr lang="en-US" sz="1600" dirty="0"/>
              <a:t>(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if(num != -1)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 number: "+num);</a:t>
            </a:r>
            <a:br>
              <a:rPr lang="en-US" sz="1600" dirty="0"/>
            </a:br>
            <a:r>
              <a:rPr lang="en-US" sz="1600" dirty="0"/>
              <a:t> }</a:t>
            </a:r>
            <a:br>
              <a:rPr lang="en-US" sz="1600" dirty="0"/>
            </a:br>
            <a:r>
              <a:rPr lang="en-US" sz="1600" dirty="0"/>
              <a:t> else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("Word Not Found");</a:t>
            </a:r>
            <a:br>
              <a:rPr lang="en-US" sz="1600" dirty="0"/>
            </a:br>
            <a:r>
              <a:rPr lang="en-US" sz="1600" dirty="0"/>
              <a:t> }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7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5"/>
            <a:ext cx="10515600" cy="5840557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could make a </a:t>
            </a:r>
            <a:r>
              <a:rPr lang="en-US" dirty="0" err="1"/>
              <a:t>HashTable</a:t>
            </a:r>
            <a:r>
              <a:rPr lang="en-US" dirty="0"/>
              <a:t> specific version of </a:t>
            </a:r>
            <a:r>
              <a:rPr lang="en-US" dirty="0" err="1"/>
              <a:t>searchHelper</a:t>
            </a:r>
            <a:r>
              <a:rPr lang="en-US" dirty="0"/>
              <a:t> in Tree.java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Better, but now we have code in Tree that is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very specific to </a:t>
            </a:r>
            <a:r>
              <a:rPr lang="en-US" sz="2000" dirty="0" err="1">
                <a:solidFill>
                  <a:srgbClr val="C00000"/>
                </a:solidFill>
              </a:rPr>
              <a:t>dataItems</a:t>
            </a:r>
            <a:r>
              <a:rPr lang="en-US" sz="2000" dirty="0">
                <a:solidFill>
                  <a:srgbClr val="C00000"/>
                </a:solidFill>
              </a:rPr>
              <a:t> (that’s sloppy, son)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5579918" y="2368927"/>
            <a:ext cx="6612082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400" dirty="0"/>
              <a:t>public int </a:t>
            </a:r>
            <a:r>
              <a:rPr lang="en-US" sz="1400" dirty="0" err="1">
                <a:highlight>
                  <a:srgbClr val="FF0000"/>
                </a:highlight>
              </a:rPr>
              <a:t>searchNameGetNum</a:t>
            </a:r>
            <a:r>
              <a:rPr lang="en-US" sz="1400" dirty="0"/>
              <a:t>(String </a:t>
            </a:r>
            <a:r>
              <a:rPr lang="en-US" sz="1400" dirty="0" err="1"/>
              <a:t>findName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</a:t>
            </a:r>
            <a:r>
              <a:rPr lang="en-US" sz="1400" dirty="0" err="1"/>
              <a:t>TreeNode</a:t>
            </a:r>
            <a:r>
              <a:rPr lang="en-US" sz="1400" dirty="0"/>
              <a:t> found = 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myRoot</a:t>
            </a:r>
            <a:r>
              <a:rPr lang="en-US" sz="1400" dirty="0"/>
              <a:t>, </a:t>
            </a:r>
            <a:r>
              <a:rPr lang="en-US" sz="1400" dirty="0" err="1"/>
              <a:t>findName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if(found != null)</a:t>
            </a:r>
            <a:br>
              <a:rPr lang="en-US" sz="1400" dirty="0"/>
            </a:br>
            <a:r>
              <a:rPr lang="en-US" sz="1400" dirty="0"/>
              <a:t>         return ((Employee)(</a:t>
            </a:r>
            <a:r>
              <a:rPr lang="en-US" sz="1400" dirty="0" err="1"/>
              <a:t>found.getValue</a:t>
            </a:r>
            <a:r>
              <a:rPr lang="en-US" sz="1400" dirty="0"/>
              <a:t>())).</a:t>
            </a:r>
            <a:r>
              <a:rPr lang="en-US" sz="1400" dirty="0" err="1"/>
              <a:t>getNumber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return -1;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private </a:t>
            </a:r>
            <a:r>
              <a:rPr lang="en-US" sz="1400" dirty="0" err="1"/>
              <a:t>TreeNode</a:t>
            </a:r>
            <a:r>
              <a:rPr lang="en-US" sz="1400" dirty="0"/>
              <a:t> </a:t>
            </a:r>
            <a:r>
              <a:rPr lang="en-US" sz="1400" dirty="0" err="1">
                <a:highlight>
                  <a:srgbClr val="FF0000"/>
                </a:highlight>
              </a:rPr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root, String </a:t>
            </a:r>
            <a:r>
              <a:rPr lang="en-US" sz="1400" dirty="0" err="1"/>
              <a:t>findName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   if(root == null)</a:t>
            </a:r>
            <a:br>
              <a:rPr lang="en-US" sz="1400" dirty="0"/>
            </a:br>
            <a:r>
              <a:rPr lang="en-US" sz="1400" dirty="0"/>
              <a:t>         return null;</a:t>
            </a:r>
            <a:br>
              <a:rPr lang="en-US" sz="1400" dirty="0"/>
            </a:br>
            <a:r>
              <a:rPr lang="en-US" sz="1400" dirty="0"/>
              <a:t>      String </a:t>
            </a:r>
            <a:r>
              <a:rPr lang="en-US" sz="1400" dirty="0" err="1"/>
              <a:t>rootName</a:t>
            </a:r>
            <a:r>
              <a:rPr lang="en-US" sz="1400" dirty="0"/>
              <a:t> = ((Employee)(</a:t>
            </a:r>
            <a:r>
              <a:rPr lang="en-US" sz="1400" dirty="0" err="1"/>
              <a:t>root.getValue</a:t>
            </a:r>
            <a:r>
              <a:rPr lang="en-US" sz="1400" dirty="0"/>
              <a:t>())).</a:t>
            </a:r>
            <a:r>
              <a:rPr lang="en-US" sz="1400" dirty="0" err="1"/>
              <a:t>getName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if(</a:t>
            </a:r>
            <a:r>
              <a:rPr lang="en-US" sz="1400" dirty="0" err="1"/>
              <a:t>findName.equals</a:t>
            </a:r>
            <a:r>
              <a:rPr lang="en-US" sz="1400" dirty="0"/>
              <a:t>(</a:t>
            </a:r>
            <a:r>
              <a:rPr lang="en-US" sz="1400" dirty="0" err="1"/>
              <a:t>rootName</a:t>
            </a:r>
            <a:r>
              <a:rPr lang="en-US" sz="1400" dirty="0"/>
              <a:t>))</a:t>
            </a:r>
            <a:br>
              <a:rPr lang="en-US" sz="1400" dirty="0"/>
            </a:br>
            <a:r>
              <a:rPr lang="en-US" sz="1400" dirty="0"/>
              <a:t>         return root;</a:t>
            </a:r>
            <a:br>
              <a:rPr lang="en-US" sz="1400" dirty="0"/>
            </a:br>
            <a:r>
              <a:rPr lang="en-US" sz="1400" dirty="0"/>
              <a:t>      if(</a:t>
            </a:r>
            <a:r>
              <a:rPr lang="en-US" sz="1400" dirty="0" err="1"/>
              <a:t>findName.compareTo</a:t>
            </a:r>
            <a:r>
              <a:rPr lang="en-US" sz="1400" dirty="0"/>
              <a:t>(</a:t>
            </a:r>
            <a:r>
              <a:rPr lang="en-US" sz="1400" dirty="0" err="1"/>
              <a:t>rootName</a:t>
            </a:r>
            <a:r>
              <a:rPr lang="en-US" sz="1400" dirty="0"/>
              <a:t>) &lt; 0)</a:t>
            </a:r>
            <a:br>
              <a:rPr lang="en-US" sz="1400" dirty="0"/>
            </a:br>
            <a:r>
              <a:rPr lang="en-US" sz="1400" dirty="0"/>
              <a:t>         return(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root.getLeft</a:t>
            </a:r>
            <a:r>
              <a:rPr lang="en-US" sz="1400" dirty="0"/>
              <a:t>(), </a:t>
            </a:r>
            <a:r>
              <a:rPr lang="en-US" sz="1400" dirty="0" err="1"/>
              <a:t>findName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      return(</a:t>
            </a:r>
            <a:r>
              <a:rPr lang="en-US" sz="1400" dirty="0" err="1"/>
              <a:t>searchHashHelper</a:t>
            </a:r>
            <a:r>
              <a:rPr lang="en-US" sz="1400" dirty="0"/>
              <a:t>(</a:t>
            </a:r>
            <a:r>
              <a:rPr lang="en-US" sz="1400" dirty="0" err="1"/>
              <a:t>root.getRight</a:t>
            </a:r>
            <a:r>
              <a:rPr lang="en-US" sz="1400" dirty="0"/>
              <a:t>(), </a:t>
            </a:r>
            <a:r>
              <a:rPr lang="en-US" sz="1400" dirty="0" err="1"/>
              <a:t>findName</a:t>
            </a:r>
            <a:r>
              <a:rPr lang="en-US" sz="1400" dirty="0"/>
              <a:t>));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-1" y="2368927"/>
            <a:ext cx="6244281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</a:t>
            </a:r>
          </a:p>
          <a:p>
            <a:pPr lvl="1"/>
            <a:r>
              <a:rPr lang="en-US" sz="1600" dirty="0"/>
              <a:t> Employee temp = new Employee(0, 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 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   </a:t>
            </a:r>
            <a:br>
              <a:rPr lang="en-US" sz="1600" dirty="0"/>
            </a:br>
            <a:r>
              <a:rPr lang="en-US" sz="1600" dirty="0"/>
              <a:t> int num = </a:t>
            </a:r>
            <a:r>
              <a:rPr lang="en-US" sz="1600" dirty="0" err="1"/>
              <a:t>ourTree.</a:t>
            </a:r>
            <a:r>
              <a:rPr lang="en-US" sz="1600" dirty="0" err="1">
                <a:highlight>
                  <a:srgbClr val="FF0000"/>
                </a:highlight>
              </a:rPr>
              <a:t>searchNameGetNum</a:t>
            </a:r>
            <a:r>
              <a:rPr lang="en-US" sz="1600" dirty="0"/>
              <a:t>(</a:t>
            </a:r>
            <a:r>
              <a:rPr lang="en-US" sz="1600" dirty="0" err="1"/>
              <a:t>searchName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 if(num != -1)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(“Employee  number: "+num);</a:t>
            </a:r>
            <a:br>
              <a:rPr lang="en-US" sz="1600" dirty="0"/>
            </a:br>
            <a:r>
              <a:rPr lang="en-US" sz="1600" dirty="0"/>
              <a:t> }</a:t>
            </a:r>
            <a:br>
              <a:rPr lang="en-US" sz="1600" dirty="0"/>
            </a:br>
            <a:r>
              <a:rPr lang="en-US" sz="1600" dirty="0"/>
              <a:t> else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("Word Not Found");</a:t>
            </a:r>
            <a:br>
              <a:rPr lang="en-US" sz="1600" dirty="0"/>
            </a:br>
            <a:r>
              <a:rPr lang="en-US" sz="1600" dirty="0"/>
              <a:t> }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7A7BC8-A6AF-49EE-9CAC-EC94486E4172}"/>
              </a:ext>
            </a:extLst>
          </p:cNvPr>
          <p:cNvCxnSpPr>
            <a:cxnSpLocks/>
          </p:cNvCxnSpPr>
          <p:nvPr/>
        </p:nvCxnSpPr>
        <p:spPr>
          <a:xfrm flipV="1">
            <a:off x="5440218" y="3722255"/>
            <a:ext cx="1856509" cy="23368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EC5EE-8875-451F-8B65-5BF15983DD86}"/>
              </a:ext>
            </a:extLst>
          </p:cNvPr>
          <p:cNvCxnSpPr/>
          <p:nvPr/>
        </p:nvCxnSpPr>
        <p:spPr>
          <a:xfrm flipV="1">
            <a:off x="5440218" y="5190836"/>
            <a:ext cx="2456873" cy="86821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3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259E-CA06-473B-80DC-E1B65B5F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Get a search capable of sending the object found back to the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C62-FE96-486F-A4C9-13D7F150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516"/>
            <a:ext cx="10515600" cy="5517284"/>
          </a:xfrm>
        </p:spPr>
        <p:txBody>
          <a:bodyPr>
            <a:normAutofit/>
          </a:bodyPr>
          <a:lstStyle/>
          <a:p>
            <a:r>
              <a:rPr lang="en-US" dirty="0"/>
              <a:t>The tree’s </a:t>
            </a:r>
            <a:r>
              <a:rPr lang="en-US" dirty="0" err="1"/>
              <a:t>searchHelper</a:t>
            </a:r>
            <a:r>
              <a:rPr lang="en-US" dirty="0"/>
              <a:t> is private, and we need to send a root as an argument (and the tree’s root is also private).</a:t>
            </a:r>
          </a:p>
          <a:p>
            <a:pPr lvl="1"/>
            <a:r>
              <a:rPr lang="en-US" dirty="0"/>
              <a:t>You can make a new method that returns the item that is searched for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4EFB-23A6-4A5F-AF3A-ED060A9A0836}"/>
              </a:ext>
            </a:extLst>
          </p:cNvPr>
          <p:cNvSpPr txBox="1"/>
          <p:nvPr/>
        </p:nvSpPr>
        <p:spPr>
          <a:xfrm>
            <a:off x="6418118" y="2368927"/>
            <a:ext cx="5773882" cy="44319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rgbClr val="FF0000"/>
                </a:solidFill>
              </a:rPr>
              <a:t>//in Tree.java</a:t>
            </a:r>
          </a:p>
          <a:p>
            <a:pPr lvl="1"/>
            <a:r>
              <a:rPr lang="en-US" sz="1400" dirty="0"/>
              <a:t>public Comparable </a:t>
            </a:r>
            <a:r>
              <a:rPr lang="en-US" sz="1400" dirty="0" err="1"/>
              <a:t>findAndReturn</a:t>
            </a:r>
            <a:r>
              <a:rPr lang="en-US" sz="1400" dirty="0"/>
              <a:t>(Comparable x)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</a:t>
            </a:r>
            <a:r>
              <a:rPr lang="en-US" sz="1400" dirty="0" err="1"/>
              <a:t>TreeNode</a:t>
            </a:r>
            <a:r>
              <a:rPr lang="en-US" sz="1400" dirty="0"/>
              <a:t> found = 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myRoot</a:t>
            </a:r>
            <a:r>
              <a:rPr lang="en-US" sz="1400" dirty="0"/>
              <a:t>, x);</a:t>
            </a:r>
            <a:br>
              <a:rPr lang="en-US" sz="1400" dirty="0"/>
            </a:br>
            <a:r>
              <a:rPr lang="en-US" sz="1400" dirty="0"/>
              <a:t>   if(found != null)</a:t>
            </a:r>
            <a:br>
              <a:rPr lang="en-US" sz="1400" dirty="0"/>
            </a:br>
            <a:r>
              <a:rPr lang="en-US" sz="1400" dirty="0"/>
              <a:t>      return </a:t>
            </a:r>
            <a:r>
              <a:rPr lang="en-US" sz="1400" dirty="0" err="1"/>
              <a:t>found.getValue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return null;</a:t>
            </a:r>
            <a:br>
              <a:rPr lang="en-US" sz="1400" dirty="0"/>
            </a:br>
            <a:r>
              <a:rPr lang="en-US" sz="1400" dirty="0"/>
              <a:t>}</a:t>
            </a:r>
            <a:br>
              <a:rPr lang="en-US" sz="1400" dirty="0"/>
            </a:b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/>
              <a:t>private </a:t>
            </a:r>
            <a:r>
              <a:rPr lang="en-US" sz="1400" dirty="0" err="1"/>
              <a:t>TreeNode</a:t>
            </a:r>
            <a:r>
              <a:rPr lang="en-US" sz="1400" dirty="0"/>
              <a:t> 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TreeNode</a:t>
            </a:r>
            <a:r>
              <a:rPr lang="en-US" sz="1400" dirty="0"/>
              <a:t> root, Comparable x)</a:t>
            </a:r>
            <a:br>
              <a:rPr lang="en-US" sz="1400" dirty="0"/>
            </a:br>
            <a:r>
              <a:rPr lang="en-US" sz="1400" dirty="0"/>
              <a:t>{</a:t>
            </a:r>
            <a:br>
              <a:rPr lang="en-US" sz="1400" dirty="0"/>
            </a:br>
            <a:r>
              <a:rPr lang="en-US" sz="1400" dirty="0"/>
              <a:t>   if(root == null)</a:t>
            </a:r>
            <a:br>
              <a:rPr lang="en-US" sz="1400" dirty="0"/>
            </a:br>
            <a:r>
              <a:rPr lang="en-US" sz="1400" dirty="0"/>
              <a:t>      return null;</a:t>
            </a:r>
            <a:br>
              <a:rPr lang="en-US" sz="1400" dirty="0"/>
            </a:br>
            <a:r>
              <a:rPr lang="en-US" sz="1400" dirty="0"/>
              <a:t>   if(</a:t>
            </a:r>
            <a:r>
              <a:rPr lang="en-US" sz="1400" dirty="0" err="1"/>
              <a:t>x.equals</a:t>
            </a:r>
            <a:r>
              <a:rPr lang="en-US" sz="1400" dirty="0"/>
              <a:t>(</a:t>
            </a:r>
            <a:r>
              <a:rPr lang="en-US" sz="1400" dirty="0" err="1"/>
              <a:t>root.getValue</a:t>
            </a:r>
            <a:r>
              <a:rPr lang="en-US" sz="1400" dirty="0"/>
              <a:t>()))</a:t>
            </a:r>
            <a:br>
              <a:rPr lang="en-US" sz="1400" dirty="0"/>
            </a:br>
            <a:r>
              <a:rPr lang="en-US" sz="1400" dirty="0"/>
              <a:t>      return root;</a:t>
            </a:r>
            <a:br>
              <a:rPr lang="en-US" sz="1400" dirty="0"/>
            </a:br>
            <a:r>
              <a:rPr lang="en-US" sz="1400" dirty="0"/>
              <a:t>   if(</a:t>
            </a:r>
            <a:r>
              <a:rPr lang="en-US" sz="1400" dirty="0" err="1"/>
              <a:t>x.compareTo</a:t>
            </a:r>
            <a:r>
              <a:rPr lang="en-US" sz="1400" dirty="0"/>
              <a:t>(</a:t>
            </a:r>
            <a:r>
              <a:rPr lang="en-US" sz="1400" dirty="0" err="1"/>
              <a:t>root.getValue</a:t>
            </a:r>
            <a:r>
              <a:rPr lang="en-US" sz="1400" dirty="0"/>
              <a:t>()) &lt; 0)</a:t>
            </a:r>
            <a:br>
              <a:rPr lang="en-US" sz="1400" dirty="0"/>
            </a:br>
            <a:r>
              <a:rPr lang="en-US" sz="1400" dirty="0"/>
              <a:t>      return(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root.getLeft</a:t>
            </a:r>
            <a:r>
              <a:rPr lang="en-US" sz="1400" dirty="0"/>
              <a:t>(), x));</a:t>
            </a:r>
            <a:br>
              <a:rPr lang="en-US" sz="1400" dirty="0"/>
            </a:br>
            <a:r>
              <a:rPr lang="en-US" sz="1400" dirty="0"/>
              <a:t>   return(</a:t>
            </a:r>
            <a:r>
              <a:rPr lang="en-US" sz="1400" dirty="0" err="1"/>
              <a:t>searchHelper</a:t>
            </a:r>
            <a:r>
              <a:rPr lang="en-US" sz="1400" dirty="0"/>
              <a:t>(</a:t>
            </a:r>
            <a:r>
              <a:rPr lang="en-US" sz="1400" dirty="0" err="1"/>
              <a:t>root.getRight</a:t>
            </a:r>
            <a:r>
              <a:rPr lang="en-US" sz="1400" dirty="0"/>
              <a:t>(), x));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B35F8-0AE9-4D97-9FFF-B60743213426}"/>
              </a:ext>
            </a:extLst>
          </p:cNvPr>
          <p:cNvSpPr txBox="1"/>
          <p:nvPr/>
        </p:nvSpPr>
        <p:spPr>
          <a:xfrm>
            <a:off x="0" y="2368927"/>
            <a:ext cx="6812692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rgbClr val="FF0000"/>
                </a:solidFill>
              </a:rPr>
              <a:t>//in HashDriver.java</a:t>
            </a:r>
          </a:p>
          <a:p>
            <a:pPr lvl="1"/>
            <a:r>
              <a:rPr lang="en-US" sz="1600" dirty="0"/>
              <a:t> Employee temp = new Employee(0, word);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 int index = </a:t>
            </a:r>
            <a:r>
              <a:rPr lang="en-US" sz="1600" dirty="0" err="1"/>
              <a:t>Math.abs</a:t>
            </a:r>
            <a:r>
              <a:rPr lang="en-US" sz="1600" dirty="0"/>
              <a:t>(</a:t>
            </a:r>
            <a:r>
              <a:rPr lang="en-US" sz="1600" dirty="0" err="1"/>
              <a:t>temp.hashCode</a:t>
            </a:r>
            <a:r>
              <a:rPr lang="en-US" sz="1600" dirty="0"/>
              <a:t>())%</a:t>
            </a:r>
            <a:r>
              <a:rPr lang="en-US" sz="1600" dirty="0" err="1"/>
              <a:t>hashTable.length</a:t>
            </a:r>
            <a:r>
              <a:rPr lang="en-US" sz="1600" dirty="0"/>
              <a:t>;</a:t>
            </a:r>
            <a:br>
              <a:rPr lang="en-US" sz="1600" dirty="0"/>
            </a:br>
            <a:r>
              <a:rPr lang="en-US" sz="1600" dirty="0"/>
              <a:t> Tree </a:t>
            </a:r>
            <a:r>
              <a:rPr lang="en-US" sz="1600" dirty="0" err="1"/>
              <a:t>ourTree</a:t>
            </a:r>
            <a:r>
              <a:rPr lang="en-US" sz="1600" dirty="0"/>
              <a:t> = </a:t>
            </a:r>
            <a:r>
              <a:rPr lang="en-US" sz="1600" dirty="0" err="1"/>
              <a:t>hashTable</a:t>
            </a:r>
            <a:r>
              <a:rPr lang="en-US" sz="1600" dirty="0"/>
              <a:t>[index];   </a:t>
            </a:r>
            <a:br>
              <a:rPr lang="en-US" sz="1600" dirty="0"/>
            </a:br>
            <a:r>
              <a:rPr lang="en-US" sz="1600" dirty="0"/>
              <a:t> Employee </a:t>
            </a:r>
            <a:r>
              <a:rPr lang="en-US" sz="1600" dirty="0" err="1"/>
              <a:t>foundItem</a:t>
            </a:r>
            <a:r>
              <a:rPr lang="en-US" sz="1600" dirty="0"/>
              <a:t> = (Employee)(</a:t>
            </a:r>
            <a:r>
              <a:rPr lang="en-US" sz="1600" dirty="0" err="1"/>
              <a:t>ourTree.findAndReturn</a:t>
            </a:r>
            <a:r>
              <a:rPr lang="en-US" sz="1600" dirty="0"/>
              <a:t>(temp));</a:t>
            </a:r>
            <a:br>
              <a:rPr lang="en-US" sz="1600" dirty="0"/>
            </a:br>
            <a:r>
              <a:rPr lang="en-US" sz="1600" dirty="0"/>
              <a:t> if(</a:t>
            </a:r>
            <a:r>
              <a:rPr lang="en-US" sz="1600" dirty="0" err="1"/>
              <a:t>foundItem</a:t>
            </a:r>
            <a:r>
              <a:rPr lang="en-US" sz="1600" dirty="0"/>
              <a:t> != null)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</a:t>
            </a:r>
            <a:r>
              <a:rPr lang="en-US" sz="1600" dirty="0" err="1"/>
              <a:t>System.out.println</a:t>
            </a:r>
            <a:r>
              <a:rPr lang="en-US" sz="1600" dirty="0"/>
              <a:t>("The number is "+</a:t>
            </a:r>
            <a:r>
              <a:rPr lang="en-US" sz="1600" dirty="0" err="1"/>
              <a:t>foundItem.getNumber</a:t>
            </a:r>
            <a:r>
              <a:rPr lang="en-US" sz="1600" dirty="0"/>
              <a:t>());</a:t>
            </a:r>
            <a:br>
              <a:rPr lang="en-US" sz="1600" dirty="0"/>
            </a:br>
            <a:r>
              <a:rPr lang="en-US" sz="1600" dirty="0"/>
              <a:t> }</a:t>
            </a:r>
            <a:br>
              <a:rPr lang="en-US" sz="1600" dirty="0"/>
            </a:br>
            <a:r>
              <a:rPr lang="en-US" sz="1600" dirty="0"/>
              <a:t> else</a:t>
            </a:r>
            <a:br>
              <a:rPr lang="en-US" sz="1600" dirty="0"/>
            </a:br>
            <a:r>
              <a:rPr lang="en-US" sz="1600" dirty="0"/>
              <a:t> {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("Word Not Found");</a:t>
            </a:r>
            <a:br>
              <a:rPr lang="en-US" sz="1600" dirty="0"/>
            </a:br>
            <a:r>
              <a:rPr lang="en-US" sz="1600" dirty="0"/>
              <a:t> }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2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2034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Optimizing Hash Tables</vt:lpstr>
      <vt:lpstr>Hashing with binary search trees</vt:lpstr>
      <vt:lpstr>Timing the search</vt:lpstr>
      <vt:lpstr>Timing the search</vt:lpstr>
      <vt:lpstr>Get a search capable of sending the object found back to the client</vt:lpstr>
      <vt:lpstr>Get a search capable of sending the object found back to the client</vt:lpstr>
      <vt:lpstr>Get a search capable of sending the object found back to the client</vt:lpstr>
      <vt:lpstr>Get a search capable of sending the object found back to the client</vt:lpstr>
      <vt:lpstr>Get a search capable of sending the object found back to the client</vt:lpstr>
      <vt:lpstr>Get a search capable of sending the object found back to the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Oberle, Doug R</dc:creator>
  <cp:lastModifiedBy>Oberle, Doug R</cp:lastModifiedBy>
  <cp:revision>45</cp:revision>
  <dcterms:created xsi:type="dcterms:W3CDTF">2020-04-28T12:16:18Z</dcterms:created>
  <dcterms:modified xsi:type="dcterms:W3CDTF">2025-05-28T16:59:43Z</dcterms:modified>
</cp:coreProperties>
</file>